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84" r:id="rId2"/>
    <p:sldId id="296" r:id="rId3"/>
    <p:sldId id="287" r:id="rId4"/>
    <p:sldId id="315" r:id="rId5"/>
    <p:sldId id="318" r:id="rId6"/>
    <p:sldId id="317" r:id="rId7"/>
    <p:sldId id="316" r:id="rId8"/>
    <p:sldId id="301" r:id="rId9"/>
    <p:sldId id="319" r:id="rId10"/>
    <p:sldId id="293" r:id="rId11"/>
    <p:sldId id="320" r:id="rId12"/>
    <p:sldId id="298" r:id="rId13"/>
    <p:sldId id="323" r:id="rId14"/>
    <p:sldId id="322" r:id="rId15"/>
    <p:sldId id="324" r:id="rId16"/>
    <p:sldId id="325" r:id="rId17"/>
    <p:sldId id="283" r:id="rId18"/>
    <p:sldId id="302" r:id="rId19"/>
    <p:sldId id="303" r:id="rId20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F6E6EA"/>
    <a:srgbClr val="FAE2F6"/>
    <a:srgbClr val="170981"/>
    <a:srgbClr val="121328"/>
    <a:srgbClr val="D7FDF9"/>
    <a:srgbClr val="0033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77" d="100"/>
          <a:sy n="77" d="100"/>
        </p:scale>
        <p:origin x="115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520" y="78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7CDD1D44-9968-4B60-A806-B1B6D9CC756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859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EC7175D4-D694-4382-B623-19C0499E02D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842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00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8D52198-11B0-4DF4-A8B2-ECB2904388FC}" type="datetime4">
              <a:rPr lang="en-US"/>
              <a:pPr>
                <a:defRPr/>
              </a:pPr>
              <a:t>July 6,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35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8251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0615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2004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26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2494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0145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8065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0047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948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715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316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E07FF2-79C9-4A05-9392-8AC26FDEECC0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July 6,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34290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2133600" y="1841500"/>
            <a:ext cx="6400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8: The for-loop and nested loops</a:t>
            </a: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Loops</a:t>
            </a:r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 dependent inner loop uses the control variable of an outer loop.</a:t>
            </a:r>
          </a:p>
        </p:txBody>
      </p:sp>
      <p:sp>
        <p:nvSpPr>
          <p:cNvPr id="1076228" name="Text Box 4"/>
          <p:cNvSpPr txBox="1">
            <a:spLocks noChangeArrowheads="1"/>
          </p:cNvSpPr>
          <p:nvPr/>
        </p:nvSpPr>
        <p:spPr bwMode="auto">
          <a:xfrm>
            <a:off x="914400" y="1828800"/>
            <a:ext cx="48006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1; i &lt;= 4;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for(int j = 1; j &lt;= i; j++)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altLang="en-US" sz="1800">
                <a:solidFill>
                  <a:srgbClr val="0000CC"/>
                </a:solidFill>
              </a:rPr>
              <a:t> 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076230" name="Rectangle 6"/>
          <p:cNvSpPr>
            <a:spLocks noChangeArrowheads="1"/>
          </p:cNvSpPr>
          <p:nvPr/>
        </p:nvSpPr>
        <p:spPr bwMode="auto">
          <a:xfrm>
            <a:off x="1066800" y="3810000"/>
            <a:ext cx="26670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076231" name="Text Box 7"/>
          <p:cNvSpPr txBox="1">
            <a:spLocks noChangeArrowheads="1"/>
          </p:cNvSpPr>
          <p:nvPr/>
        </p:nvSpPr>
        <p:spPr bwMode="auto">
          <a:xfrm>
            <a:off x="1143000" y="38862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</a:p>
        </p:txBody>
      </p:sp>
      <p:sp>
        <p:nvSpPr>
          <p:cNvPr id="1076232" name="Text Box 8"/>
          <p:cNvSpPr txBox="1">
            <a:spLocks noChangeArrowheads="1"/>
          </p:cNvSpPr>
          <p:nvPr/>
        </p:nvSpPr>
        <p:spPr bwMode="auto">
          <a:xfrm>
            <a:off x="1143000" y="4129088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**</a:t>
            </a:r>
          </a:p>
        </p:txBody>
      </p:sp>
      <p:sp>
        <p:nvSpPr>
          <p:cNvPr id="1076233" name="Text Box 9"/>
          <p:cNvSpPr txBox="1">
            <a:spLocks noChangeArrowheads="1"/>
          </p:cNvSpPr>
          <p:nvPr/>
        </p:nvSpPr>
        <p:spPr bwMode="auto">
          <a:xfrm>
            <a:off x="1143000" y="4357688"/>
            <a:ext cx="685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***</a:t>
            </a:r>
          </a:p>
        </p:txBody>
      </p:sp>
      <p:sp>
        <p:nvSpPr>
          <p:cNvPr id="1076234" name="Text Box 10"/>
          <p:cNvSpPr txBox="1">
            <a:spLocks noChangeArrowheads="1"/>
          </p:cNvSpPr>
          <p:nvPr/>
        </p:nvSpPr>
        <p:spPr bwMode="auto">
          <a:xfrm>
            <a:off x="1143000" y="4586288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****</a:t>
            </a:r>
          </a:p>
        </p:txBody>
      </p:sp>
      <p:sp>
        <p:nvSpPr>
          <p:cNvPr id="1076235" name="Oval 11"/>
          <p:cNvSpPr>
            <a:spLocks noChangeArrowheads="1"/>
          </p:cNvSpPr>
          <p:nvPr/>
        </p:nvSpPr>
        <p:spPr bwMode="auto">
          <a:xfrm>
            <a:off x="4038600" y="2133600"/>
            <a:ext cx="381000" cy="304800"/>
          </a:xfrm>
          <a:prstGeom prst="ellipse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7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7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7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76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76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76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76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76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227" grpId="0" build="p"/>
      <p:bldP spid="1076228" grpId="0"/>
      <p:bldP spid="1076230" grpId="0" animBg="1"/>
      <p:bldP spid="1076231" grpId="0"/>
      <p:bldP spid="1076232" grpId="0"/>
      <p:bldP spid="1076233" grpId="0"/>
      <p:bldP spid="1076234" grpId="0"/>
      <p:bldP spid="10762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Loops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57200" y="1295400"/>
            <a:ext cx="8382000" cy="107791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b="1" dirty="0">
                <a:ea typeface="Times New Roman" pitchFamily="18" charset="0"/>
              </a:rPr>
              <a:t>Example</a:t>
            </a:r>
            <a:r>
              <a:rPr lang="en-US" sz="1600" dirty="0">
                <a:ea typeface="Times New Roman" pitchFamily="18" charset="0"/>
              </a:rPr>
              <a:t>: Write a Java program fragment that prompts for and reads three quiz grades for each student in a class of four students. The program then computes and displays the average for each student. Your program must be easily modifiable to handle any number of students and quizzes.</a:t>
            </a:r>
            <a:endParaRPr lang="en-US" sz="1600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2667000"/>
            <a:ext cx="8382000" cy="354012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final int NUMSTUDENTS = 4, NUMQUIZES = 3;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double grade, studentTotal, studentAverage;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int m, n;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 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for(m = 1; m &lt;= NUMSTUDENTS; m++)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{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studentTotal = 0.0;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for(n = 1; n &lt;= NUMQUIZES; n++)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{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   System.out.printf("Enter QuizGrade#%d for student#%</a:t>
            </a:r>
            <a:r>
              <a:rPr lang="pt-BR" sz="1400" dirty="0" smtClean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d: ", </a:t>
            </a: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n, m);</a:t>
            </a:r>
            <a:endParaRPr lang="en-US" sz="1400" dirty="0"/>
          </a:p>
          <a:p>
            <a:pPr algn="justLow">
              <a:defRPr/>
            </a:pPr>
            <a:r>
              <a:rPr lang="pt-BR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   grade = scanner.nextDouble();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   studentTotal += grade;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}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studentAverage = studentTotal / NUMQUIZES;</a:t>
            </a:r>
            <a:endParaRPr lang="en-US" sz="14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</a:t>
            </a:r>
            <a:r>
              <a:rPr lang="en-US" sz="13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System.out.printf("The average for student#%d is %.2f%n",m, studentAverage);     </a:t>
            </a:r>
            <a:endParaRPr lang="en-US" sz="1300" dirty="0"/>
          </a:p>
          <a:p>
            <a:pPr algn="justLow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}</a:t>
            </a:r>
            <a:endParaRPr lang="en-US" sz="1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368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6738" y="214313"/>
            <a:ext cx="7307262" cy="623887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altLang="en-US" smtClean="0"/>
              <a:t> and </a:t>
            </a:r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break statements</a:t>
            </a:r>
          </a:p>
        </p:txBody>
      </p:sp>
      <p:sp>
        <p:nvSpPr>
          <p:cNvPr id="1082381" name="Rectangle 13"/>
          <p:cNvSpPr>
            <a:spLocks noGrp="1" noChangeArrowheads="1"/>
          </p:cNvSpPr>
          <p:nvPr>
            <p:ph type="body" idx="4294967295"/>
          </p:nvPr>
        </p:nvSpPr>
        <p:spPr>
          <a:xfrm>
            <a:off x="681494" y="952501"/>
            <a:ext cx="8305800" cy="633278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cs typeface="Courier New" panose="02070309020205020404" pitchFamily="49" charset="0"/>
              </a:rPr>
              <a:t>The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continue</a:t>
            </a:r>
            <a:r>
              <a:rPr lang="en-US" altLang="en-US" sz="1600" dirty="0" smtClean="0"/>
              <a:t> statement ends the current iteration of the loop and jumps to the top of the enclosing loop. In a for-loop, the update is then executed followed by the loop condition. </a:t>
            </a:r>
          </a:p>
        </p:txBody>
      </p:sp>
      <p:sp>
        <p:nvSpPr>
          <p:cNvPr id="1082382" name="Text Box 14"/>
          <p:cNvSpPr txBox="1">
            <a:spLocks noChangeArrowheads="1"/>
          </p:cNvSpPr>
          <p:nvPr/>
        </p:nvSpPr>
        <p:spPr bwMode="auto">
          <a:xfrm>
            <a:off x="762000" y="2755900"/>
            <a:ext cx="4267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1;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12;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3 == 0) continue;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sum +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5410200" y="2590800"/>
            <a:ext cx="1676400" cy="4038600"/>
            <a:chOff x="3408" y="1632"/>
            <a:chExt cx="1056" cy="2544"/>
          </a:xfrm>
        </p:grpSpPr>
        <p:sp>
          <p:nvSpPr>
            <p:cNvPr id="16422" name="Rectangle 16"/>
            <p:cNvSpPr>
              <a:spLocks noChangeArrowheads="1"/>
            </p:cNvSpPr>
            <p:nvPr/>
          </p:nvSpPr>
          <p:spPr bwMode="auto">
            <a:xfrm>
              <a:off x="3408" y="1632"/>
              <a:ext cx="1056" cy="25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6423" name="Line 17"/>
            <p:cNvSpPr>
              <a:spLocks noChangeShapeType="1"/>
            </p:cNvSpPr>
            <p:nvPr/>
          </p:nvSpPr>
          <p:spPr bwMode="auto">
            <a:xfrm>
              <a:off x="3408" y="1872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4" name="Line 18"/>
            <p:cNvSpPr>
              <a:spLocks noChangeShapeType="1"/>
            </p:cNvSpPr>
            <p:nvPr/>
          </p:nvSpPr>
          <p:spPr bwMode="auto">
            <a:xfrm>
              <a:off x="3936" y="1632"/>
              <a:ext cx="0" cy="2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5" name="Text Box 19"/>
            <p:cNvSpPr txBox="1">
              <a:spLocks noChangeArrowheads="1"/>
            </p:cNvSpPr>
            <p:nvPr/>
          </p:nvSpPr>
          <p:spPr bwMode="auto">
            <a:xfrm>
              <a:off x="3984" y="1632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/>
                <a:t>sum</a:t>
              </a:r>
            </a:p>
          </p:txBody>
        </p:sp>
        <p:sp>
          <p:nvSpPr>
            <p:cNvPr id="16426" name="Text Box 20"/>
            <p:cNvSpPr txBox="1">
              <a:spLocks noChangeArrowheads="1"/>
            </p:cNvSpPr>
            <p:nvPr/>
          </p:nvSpPr>
          <p:spPr bwMode="auto">
            <a:xfrm>
              <a:off x="3600" y="1632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/>
                <a:t>i</a:t>
              </a:r>
            </a:p>
          </p:txBody>
        </p:sp>
      </p:grpSp>
      <p:sp>
        <p:nvSpPr>
          <p:cNvPr id="1082389" name="Text Box 21"/>
          <p:cNvSpPr txBox="1">
            <a:spLocks noChangeArrowheads="1"/>
          </p:cNvSpPr>
          <p:nvPr/>
        </p:nvSpPr>
        <p:spPr bwMode="auto">
          <a:xfrm>
            <a:off x="5638800" y="29718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1082390" name="Text Box 22"/>
          <p:cNvSpPr txBox="1">
            <a:spLocks noChangeArrowheads="1"/>
          </p:cNvSpPr>
          <p:nvPr/>
        </p:nvSpPr>
        <p:spPr bwMode="auto">
          <a:xfrm>
            <a:off x="6477000" y="29718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1082391" name="Text Box 23"/>
          <p:cNvSpPr txBox="1">
            <a:spLocks noChangeArrowheads="1"/>
          </p:cNvSpPr>
          <p:nvPr/>
        </p:nvSpPr>
        <p:spPr bwMode="auto">
          <a:xfrm>
            <a:off x="5638800" y="32766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</p:txBody>
      </p:sp>
      <p:sp>
        <p:nvSpPr>
          <p:cNvPr id="1082392" name="Text Box 24"/>
          <p:cNvSpPr txBox="1">
            <a:spLocks noChangeArrowheads="1"/>
          </p:cNvSpPr>
          <p:nvPr/>
        </p:nvSpPr>
        <p:spPr bwMode="auto">
          <a:xfrm>
            <a:off x="6477000" y="32766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</p:txBody>
      </p:sp>
      <p:sp>
        <p:nvSpPr>
          <p:cNvPr id="1082393" name="Text Box 25"/>
          <p:cNvSpPr txBox="1">
            <a:spLocks noChangeArrowheads="1"/>
          </p:cNvSpPr>
          <p:nvPr/>
        </p:nvSpPr>
        <p:spPr bwMode="auto">
          <a:xfrm>
            <a:off x="5638800" y="35814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4495800" y="3519488"/>
            <a:ext cx="914400" cy="366712"/>
            <a:chOff x="3408" y="2313"/>
            <a:chExt cx="576" cy="231"/>
          </a:xfrm>
        </p:grpSpPr>
        <p:sp>
          <p:nvSpPr>
            <p:cNvPr id="16420" name="Line 28"/>
            <p:cNvSpPr>
              <a:spLocks noChangeShapeType="1"/>
            </p:cNvSpPr>
            <p:nvPr/>
          </p:nvSpPr>
          <p:spPr bwMode="auto">
            <a:xfrm>
              <a:off x="3792" y="244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1" name="Text Box 29"/>
            <p:cNvSpPr txBox="1">
              <a:spLocks noChangeArrowheads="1"/>
            </p:cNvSpPr>
            <p:nvPr/>
          </p:nvSpPr>
          <p:spPr bwMode="auto">
            <a:xfrm>
              <a:off x="3408" y="2313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hlink"/>
                  </a:solidFill>
                </a:rPr>
                <a:t>Skip</a:t>
              </a:r>
            </a:p>
          </p:txBody>
        </p:sp>
      </p:grpSp>
      <p:sp>
        <p:nvSpPr>
          <p:cNvPr id="1082399" name="Text Box 31"/>
          <p:cNvSpPr txBox="1">
            <a:spLocks noChangeArrowheads="1"/>
          </p:cNvSpPr>
          <p:nvPr/>
        </p:nvSpPr>
        <p:spPr bwMode="auto">
          <a:xfrm>
            <a:off x="5638800" y="39004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</p:txBody>
      </p:sp>
      <p:sp>
        <p:nvSpPr>
          <p:cNvPr id="1082400" name="Text Box 32"/>
          <p:cNvSpPr txBox="1">
            <a:spLocks noChangeArrowheads="1"/>
          </p:cNvSpPr>
          <p:nvPr/>
        </p:nvSpPr>
        <p:spPr bwMode="auto">
          <a:xfrm>
            <a:off x="5638800" y="42052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082401" name="Text Box 33"/>
          <p:cNvSpPr txBox="1">
            <a:spLocks noChangeArrowheads="1"/>
          </p:cNvSpPr>
          <p:nvPr/>
        </p:nvSpPr>
        <p:spPr bwMode="auto">
          <a:xfrm>
            <a:off x="5638800" y="45100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</a:p>
        </p:txBody>
      </p:sp>
      <p:sp>
        <p:nvSpPr>
          <p:cNvPr id="1082402" name="Text Box 34"/>
          <p:cNvSpPr txBox="1">
            <a:spLocks noChangeArrowheads="1"/>
          </p:cNvSpPr>
          <p:nvPr/>
        </p:nvSpPr>
        <p:spPr bwMode="auto">
          <a:xfrm>
            <a:off x="5638800" y="48148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</p:txBody>
      </p:sp>
      <p:sp>
        <p:nvSpPr>
          <p:cNvPr id="1082403" name="Text Box 35"/>
          <p:cNvSpPr txBox="1">
            <a:spLocks noChangeArrowheads="1"/>
          </p:cNvSpPr>
          <p:nvPr/>
        </p:nvSpPr>
        <p:spPr bwMode="auto">
          <a:xfrm>
            <a:off x="5638800" y="51196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sp>
        <p:nvSpPr>
          <p:cNvPr id="1082404" name="Text Box 36"/>
          <p:cNvSpPr txBox="1">
            <a:spLocks noChangeArrowheads="1"/>
          </p:cNvSpPr>
          <p:nvPr/>
        </p:nvSpPr>
        <p:spPr bwMode="auto">
          <a:xfrm>
            <a:off x="5638800" y="54244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</a:p>
        </p:txBody>
      </p:sp>
      <p:sp>
        <p:nvSpPr>
          <p:cNvPr id="1082405" name="Text Box 37"/>
          <p:cNvSpPr txBox="1">
            <a:spLocks noChangeArrowheads="1"/>
          </p:cNvSpPr>
          <p:nvPr/>
        </p:nvSpPr>
        <p:spPr bwMode="auto">
          <a:xfrm>
            <a:off x="5562600" y="5729288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</p:txBody>
      </p:sp>
      <p:sp>
        <p:nvSpPr>
          <p:cNvPr id="1082406" name="Text Box 38"/>
          <p:cNvSpPr txBox="1">
            <a:spLocks noChangeArrowheads="1"/>
          </p:cNvSpPr>
          <p:nvPr/>
        </p:nvSpPr>
        <p:spPr bwMode="auto">
          <a:xfrm>
            <a:off x="5562600" y="6034088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</a:p>
        </p:txBody>
      </p:sp>
      <p:sp>
        <p:nvSpPr>
          <p:cNvPr id="1082407" name="Text Box 39"/>
          <p:cNvSpPr txBox="1">
            <a:spLocks noChangeArrowheads="1"/>
          </p:cNvSpPr>
          <p:nvPr/>
        </p:nvSpPr>
        <p:spPr bwMode="auto">
          <a:xfrm>
            <a:off x="5562600" y="6338888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</p:txBody>
      </p:sp>
      <p:sp>
        <p:nvSpPr>
          <p:cNvPr id="1082412" name="Text Box 44"/>
          <p:cNvSpPr txBox="1">
            <a:spLocks noChangeArrowheads="1"/>
          </p:cNvSpPr>
          <p:nvPr/>
        </p:nvSpPr>
        <p:spPr bwMode="auto">
          <a:xfrm>
            <a:off x="6477000" y="39004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</p:txBody>
      </p:sp>
      <p:sp>
        <p:nvSpPr>
          <p:cNvPr id="1082413" name="Text Box 45"/>
          <p:cNvSpPr txBox="1">
            <a:spLocks noChangeArrowheads="1"/>
          </p:cNvSpPr>
          <p:nvPr/>
        </p:nvSpPr>
        <p:spPr bwMode="auto">
          <a:xfrm>
            <a:off x="6400800" y="41910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4495800" y="4510088"/>
            <a:ext cx="914400" cy="366712"/>
            <a:chOff x="3408" y="2313"/>
            <a:chExt cx="576" cy="231"/>
          </a:xfrm>
        </p:grpSpPr>
        <p:sp>
          <p:nvSpPr>
            <p:cNvPr id="16418" name="Line 47"/>
            <p:cNvSpPr>
              <a:spLocks noChangeShapeType="1"/>
            </p:cNvSpPr>
            <p:nvPr/>
          </p:nvSpPr>
          <p:spPr bwMode="auto">
            <a:xfrm>
              <a:off x="3792" y="244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9" name="Text Box 48"/>
            <p:cNvSpPr txBox="1">
              <a:spLocks noChangeArrowheads="1"/>
            </p:cNvSpPr>
            <p:nvPr/>
          </p:nvSpPr>
          <p:spPr bwMode="auto">
            <a:xfrm>
              <a:off x="3408" y="2313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hlink"/>
                  </a:solidFill>
                </a:rPr>
                <a:t>Skip</a:t>
              </a:r>
            </a:p>
          </p:txBody>
        </p:sp>
      </p:grpSp>
      <p:sp>
        <p:nvSpPr>
          <p:cNvPr id="1082417" name="Text Box 49"/>
          <p:cNvSpPr txBox="1">
            <a:spLocks noChangeArrowheads="1"/>
          </p:cNvSpPr>
          <p:nvPr/>
        </p:nvSpPr>
        <p:spPr bwMode="auto">
          <a:xfrm>
            <a:off x="6400800" y="4814888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19</a:t>
            </a:r>
          </a:p>
        </p:txBody>
      </p:sp>
      <p:sp>
        <p:nvSpPr>
          <p:cNvPr id="1082418" name="Text Box 50"/>
          <p:cNvSpPr txBox="1">
            <a:spLocks noChangeArrowheads="1"/>
          </p:cNvSpPr>
          <p:nvPr/>
        </p:nvSpPr>
        <p:spPr bwMode="auto">
          <a:xfrm>
            <a:off x="6400800" y="5119688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27</a:t>
            </a:r>
          </a:p>
        </p:txBody>
      </p: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495800" y="5424488"/>
            <a:ext cx="914400" cy="366712"/>
            <a:chOff x="3408" y="2313"/>
            <a:chExt cx="576" cy="231"/>
          </a:xfrm>
        </p:grpSpPr>
        <p:sp>
          <p:nvSpPr>
            <p:cNvPr id="16416" name="Line 52"/>
            <p:cNvSpPr>
              <a:spLocks noChangeShapeType="1"/>
            </p:cNvSpPr>
            <p:nvPr/>
          </p:nvSpPr>
          <p:spPr bwMode="auto">
            <a:xfrm>
              <a:off x="3792" y="244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7" name="Text Box 53"/>
            <p:cNvSpPr txBox="1">
              <a:spLocks noChangeArrowheads="1"/>
            </p:cNvSpPr>
            <p:nvPr/>
          </p:nvSpPr>
          <p:spPr bwMode="auto">
            <a:xfrm>
              <a:off x="3408" y="2313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hlink"/>
                  </a:solidFill>
                </a:rPr>
                <a:t>Skip</a:t>
              </a:r>
            </a:p>
          </p:txBody>
        </p:sp>
      </p:grpSp>
      <p:sp>
        <p:nvSpPr>
          <p:cNvPr id="1082422" name="Text Box 54"/>
          <p:cNvSpPr txBox="1">
            <a:spLocks noChangeArrowheads="1"/>
          </p:cNvSpPr>
          <p:nvPr/>
        </p:nvSpPr>
        <p:spPr bwMode="auto">
          <a:xfrm>
            <a:off x="6400800" y="5729288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</a:p>
        </p:txBody>
      </p:sp>
      <p:sp>
        <p:nvSpPr>
          <p:cNvPr id="1082423" name="Text Box 55"/>
          <p:cNvSpPr txBox="1">
            <a:spLocks noChangeArrowheads="1"/>
          </p:cNvSpPr>
          <p:nvPr/>
        </p:nvSpPr>
        <p:spPr bwMode="auto">
          <a:xfrm>
            <a:off x="6400800" y="6034088"/>
            <a:ext cx="533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48</a:t>
            </a:r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4495800" y="6324600"/>
            <a:ext cx="914400" cy="366713"/>
            <a:chOff x="3408" y="2313"/>
            <a:chExt cx="576" cy="231"/>
          </a:xfrm>
        </p:grpSpPr>
        <p:sp>
          <p:nvSpPr>
            <p:cNvPr id="16414" name="Line 57"/>
            <p:cNvSpPr>
              <a:spLocks noChangeShapeType="1"/>
            </p:cNvSpPr>
            <p:nvPr/>
          </p:nvSpPr>
          <p:spPr bwMode="auto">
            <a:xfrm>
              <a:off x="3792" y="244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5" name="Text Box 58"/>
            <p:cNvSpPr txBox="1">
              <a:spLocks noChangeArrowheads="1"/>
            </p:cNvSpPr>
            <p:nvPr/>
          </p:nvSpPr>
          <p:spPr bwMode="auto">
            <a:xfrm>
              <a:off x="3408" y="2313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chemeClr val="hlink"/>
                  </a:solidFill>
                </a:rPr>
                <a:t>Skip</a:t>
              </a:r>
            </a:p>
          </p:txBody>
        </p:sp>
      </p:grp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342900" y="5359261"/>
            <a:ext cx="4267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1;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12;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3 </a:t>
            </a:r>
            <a:r>
              <a:rPr lang="en-US" altLang="en-US" sz="1800" b="1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 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800" b="1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800" b="1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800" b="1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sum + </a:t>
            </a:r>
            <a:r>
              <a:rPr lang="en-US" altLang="en-US" sz="1800" b="1" dirty="0" err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807" y="4255359"/>
            <a:ext cx="45720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+mn-lt"/>
                <a:cs typeface="Courier New" panose="02070309020205020404" pitchFamily="49" charset="0"/>
              </a:rPr>
              <a:t>The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continue</a:t>
            </a:r>
            <a:r>
              <a:rPr lang="en-US" altLang="en-US" sz="1600" dirty="0" smtClean="0">
                <a:latin typeface="Arial" panose="020B0604020202020204" pitchFamily="34" charset="0"/>
              </a:rPr>
              <a:t> statement can </a:t>
            </a:r>
            <a:r>
              <a:rPr lang="en-US" altLang="en-US" sz="1600" dirty="0">
                <a:latin typeface="Arial" panose="020B0604020202020204" pitchFamily="34" charset="0"/>
              </a:rPr>
              <a:t>always be avoided, and </a:t>
            </a:r>
            <a:r>
              <a:rPr lang="en-US" altLang="en-US" sz="1600" dirty="0" smtClean="0">
                <a:latin typeface="Arial" panose="020B0604020202020204" pitchFamily="34" charset="0"/>
              </a:rPr>
              <a:t>it is recommended </a:t>
            </a:r>
            <a:r>
              <a:rPr lang="en-US" altLang="en-US" sz="1600" dirty="0">
                <a:latin typeface="Arial" panose="020B0604020202020204" pitchFamily="34" charset="0"/>
              </a:rPr>
              <a:t>not to use </a:t>
            </a:r>
            <a:r>
              <a:rPr lang="en-US" altLang="en-US" sz="1600" dirty="0" smtClean="0">
                <a:latin typeface="Arial" panose="020B0604020202020204" pitchFamily="34" charset="0"/>
              </a:rPr>
              <a:t>it </a:t>
            </a:r>
            <a:r>
              <a:rPr lang="en-US" altLang="en-US" sz="1600" dirty="0">
                <a:latin typeface="Arial" panose="020B0604020202020204" pitchFamily="34" charset="0"/>
              </a:rPr>
              <a:t>in loops.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52400" y="5030435"/>
            <a:ext cx="4572000" cy="28931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+mn-lt"/>
                <a:cs typeface="Courier New" panose="02070309020205020404" pitchFamily="49" charset="0"/>
              </a:rPr>
              <a:t>Example: The above loop can be written as:</a:t>
            </a:r>
            <a:endParaRPr lang="en-US" altLang="en-US" sz="16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942" y="1379464"/>
            <a:ext cx="2301658" cy="12147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8025" y="2126630"/>
            <a:ext cx="468212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/>
              <a:t>Example: The following code finds the summation of </a:t>
            </a:r>
            <a:r>
              <a:rPr lang="en-US" altLang="en-US" sz="1600" dirty="0" smtClean="0"/>
              <a:t>positive integers less than 12 that are not multiples of 3:</a:t>
            </a:r>
            <a:endParaRPr lang="en-US" alt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1066800" y="1616841"/>
            <a:ext cx="2257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/>
              <a:t>Syntax:     </a:t>
            </a:r>
            <a:r>
              <a:rPr lang="en-US" altLang="en-US" dirty="0" smtClean="0">
                <a:solidFill>
                  <a:srgbClr val="0000CC"/>
                </a:solidFill>
              </a:rPr>
              <a:t>continue;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82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2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2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2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08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08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82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082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1082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1082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08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082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108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108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108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108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000"/>
                                        <p:tgtEl>
                                          <p:spTgt spid="108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108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1000"/>
                                        <p:tgtEl>
                                          <p:spTgt spid="108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1000"/>
                                        <p:tgtEl>
                                          <p:spTgt spid="108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1000"/>
                                        <p:tgtEl>
                                          <p:spTgt spid="108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108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1000"/>
                                        <p:tgtEl>
                                          <p:spTgt spid="108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1000"/>
                                        <p:tgtEl>
                                          <p:spTgt spid="108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2381" grpId="0" build="p"/>
      <p:bldP spid="1082382" grpId="0"/>
      <p:bldP spid="1082389" grpId="0"/>
      <p:bldP spid="1082390" grpId="0"/>
      <p:bldP spid="1082391" grpId="0"/>
      <p:bldP spid="1082392" grpId="0"/>
      <p:bldP spid="1082393" grpId="0"/>
      <p:bldP spid="1082399" grpId="0"/>
      <p:bldP spid="1082400" grpId="0"/>
      <p:bldP spid="1082401" grpId="0"/>
      <p:bldP spid="1082402" grpId="0"/>
      <p:bldP spid="1082403" grpId="0"/>
      <p:bldP spid="1082404" grpId="0"/>
      <p:bldP spid="1082405" grpId="0"/>
      <p:bldP spid="1082406" grpId="0"/>
      <p:bldP spid="1082407" grpId="0"/>
      <p:bldP spid="1082412" grpId="0"/>
      <p:bldP spid="1082413" grpId="0"/>
      <p:bldP spid="1082417" grpId="0"/>
      <p:bldP spid="1082418" grpId="0"/>
      <p:bldP spid="1082422" grpId="0"/>
      <p:bldP spid="1082423" grpId="0"/>
      <p:bldP spid="43" grpId="0"/>
      <p:bldP spid="7" grpId="0"/>
      <p:bldP spid="4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altLang="en-US" dirty="0" smtClean="0"/>
              <a:t> and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break statements</a:t>
            </a:r>
          </a:p>
        </p:txBody>
      </p:sp>
      <p:sp>
        <p:nvSpPr>
          <p:cNvPr id="10833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16279" y="1066800"/>
            <a:ext cx="8305800" cy="291454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cs typeface="Courier New" panose="02070309020205020404" pitchFamily="49" charset="0"/>
              </a:rPr>
              <a:t>The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break</a:t>
            </a:r>
            <a:r>
              <a:rPr lang="en-US" altLang="en-US" sz="1600" dirty="0" smtClean="0"/>
              <a:t> statement terminates the enclosing loop.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000" dirty="0" smtClean="0"/>
          </a:p>
        </p:txBody>
      </p:sp>
      <p:sp>
        <p:nvSpPr>
          <p:cNvPr id="1083400" name="Text Box 8"/>
          <p:cNvSpPr txBox="1">
            <a:spLocks noChangeArrowheads="1"/>
          </p:cNvSpPr>
          <p:nvPr/>
        </p:nvSpPr>
        <p:spPr bwMode="auto">
          <a:xfrm>
            <a:off x="699570" y="1930077"/>
            <a:ext cx="8077200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</a:t>
            </a:r>
            <a:r>
              <a:rPr lang="en-US" alt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"AEIOU";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found =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(index = 0; index &lt; </a:t>
            </a:r>
            <a:r>
              <a:rPr lang="en-US" alt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str.length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index++)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if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str.charAt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(index) </a:t>
            </a:r>
            <a:r>
              <a:rPr lang="en-US" altLang="en-US" sz="13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==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'O')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found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break;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endParaRPr lang="en-US" altLang="en-US" sz="13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3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if(found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("The string contains 'O' at index: " + index);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altLang="en-US" sz="13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("The string does not contain the character 'O' ");</a:t>
            </a:r>
          </a:p>
        </p:txBody>
      </p:sp>
      <p:sp>
        <p:nvSpPr>
          <p:cNvPr id="2" name="Rectangle 1"/>
          <p:cNvSpPr/>
          <p:nvPr/>
        </p:nvSpPr>
        <p:spPr>
          <a:xfrm>
            <a:off x="413880" y="4575828"/>
            <a:ext cx="796812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>
                <a:latin typeface="+mn-lt"/>
                <a:cs typeface="Courier New" panose="02070309020205020404" pitchFamily="49" charset="0"/>
              </a:rPr>
              <a:t>The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break</a:t>
            </a:r>
            <a:r>
              <a:rPr lang="en-US" altLang="en-US" sz="1600" dirty="0" smtClean="0"/>
              <a:t> statement</a:t>
            </a:r>
            <a:r>
              <a:rPr lang="en-US" altLang="en-US" sz="1600" dirty="0" smtClean="0">
                <a:latin typeface="Arial" panose="020B0604020202020204" pitchFamily="34" charset="0"/>
              </a:rPr>
              <a:t> </a:t>
            </a:r>
            <a:r>
              <a:rPr lang="en-US" altLang="en-US" sz="1600" dirty="0">
                <a:latin typeface="Arial" panose="020B0604020202020204" pitchFamily="34" charset="0"/>
              </a:rPr>
              <a:t>can always be avoided, and </a:t>
            </a:r>
            <a:r>
              <a:rPr lang="en-US" altLang="en-US" sz="1600" dirty="0" smtClean="0">
                <a:latin typeface="Arial" panose="020B0604020202020204" pitchFamily="34" charset="0"/>
              </a:rPr>
              <a:t>it</a:t>
            </a:r>
            <a:r>
              <a:rPr lang="en-US" altLang="en-US" sz="1600" dirty="0">
                <a:latin typeface="Arial" panose="020B0604020202020204" pitchFamily="34" charset="0"/>
              </a:rPr>
              <a:t> </a:t>
            </a:r>
            <a:r>
              <a:rPr lang="en-US" altLang="en-US" sz="1600" dirty="0" smtClean="0">
                <a:latin typeface="Arial" panose="020B0604020202020204" pitchFamily="34" charset="0"/>
              </a:rPr>
              <a:t>is </a:t>
            </a:r>
            <a:r>
              <a:rPr lang="en-US" altLang="en-US" sz="1600" dirty="0">
                <a:latin typeface="Arial" panose="020B0604020202020204" pitchFamily="34" charset="0"/>
              </a:rPr>
              <a:t> </a:t>
            </a:r>
            <a:r>
              <a:rPr lang="en-US" altLang="en-US" sz="1600" dirty="0" smtClean="0">
                <a:latin typeface="Arial" panose="020B0604020202020204" pitchFamily="34" charset="0"/>
              </a:rPr>
              <a:t>recommended </a:t>
            </a:r>
            <a:r>
              <a:rPr lang="en-US" altLang="en-US" sz="1600" dirty="0">
                <a:latin typeface="Arial" panose="020B0604020202020204" pitchFamily="34" charset="0"/>
              </a:rPr>
              <a:t>not to use </a:t>
            </a:r>
            <a:r>
              <a:rPr lang="en-US" altLang="en-US" sz="1600" dirty="0" smtClean="0">
                <a:latin typeface="Arial" panose="020B0604020202020204" pitchFamily="34" charset="0"/>
              </a:rPr>
              <a:t>it </a:t>
            </a:r>
            <a:r>
              <a:rPr lang="en-US" altLang="en-US" sz="1600" dirty="0">
                <a:latin typeface="Arial" panose="020B0604020202020204" pitchFamily="34" charset="0"/>
              </a:rPr>
              <a:t>in loops.</a:t>
            </a:r>
          </a:p>
        </p:txBody>
      </p:sp>
      <p:sp>
        <p:nvSpPr>
          <p:cNvPr id="3" name="Rectangle 2"/>
          <p:cNvSpPr/>
          <p:nvPr/>
        </p:nvSpPr>
        <p:spPr>
          <a:xfrm>
            <a:off x="413880" y="5056128"/>
            <a:ext cx="7129920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 smtClean="0"/>
              <a:t>Example: The above loop can be written as: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0589" y="5365284"/>
            <a:ext cx="813299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found = false; </a:t>
            </a:r>
            <a:r>
              <a:rPr lang="en-US" altLang="en-US" sz="13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index;</a:t>
            </a:r>
          </a:p>
          <a:p>
            <a:pPr eaLnBrk="1" hangingPunct="1"/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(index = 0; index &lt; </a:t>
            </a:r>
            <a:r>
              <a:rPr lang="en-US" alt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str.length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&amp;&amp; ! found; 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index++) {</a:t>
            </a:r>
          </a:p>
          <a:p>
            <a:pPr eaLnBrk="1" hangingPunct="1"/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if (</a:t>
            </a:r>
            <a:r>
              <a:rPr lang="en-US" altLang="en-US" sz="13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str.charAt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(index) </a:t>
            </a:r>
            <a:r>
              <a:rPr lang="en-US" altLang="en-US" sz="13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==</a:t>
            </a:r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'O') {</a:t>
            </a:r>
          </a:p>
          <a:p>
            <a:pPr eaLnBrk="1" hangingPunct="1"/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found = true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3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index--; </a:t>
            </a:r>
            <a:r>
              <a:rPr lang="en-US" altLang="en-US" sz="13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takes care of the update increment before loop terminates</a:t>
            </a:r>
            <a:endParaRPr lang="en-US" altLang="en-US" sz="13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/>
            <a:r>
              <a:rPr lang="en-US" altLang="en-US" sz="13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452714" y="1682075"/>
            <a:ext cx="2713563" cy="289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/>
              <a:t>Example: Searching a string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513" y="1385415"/>
            <a:ext cx="3076850" cy="18911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63106" y="1302820"/>
            <a:ext cx="1693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cs typeface="Courier New" panose="02070309020205020404" pitchFamily="49" charset="0"/>
              </a:rPr>
              <a:t>Syntax:    </a:t>
            </a:r>
            <a:r>
              <a:rPr lang="en-US" altLang="en-US" sz="1600" dirty="0" smtClean="0">
                <a:solidFill>
                  <a:srgbClr val="0000CC"/>
                </a:solidFill>
                <a:cs typeface="Courier New" panose="02070309020205020404" pitchFamily="49" charset="0"/>
              </a:rPr>
              <a:t>break;</a:t>
            </a:r>
            <a:endParaRPr lang="en-US" sz="1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4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3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3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83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399" grpId="0" build="p"/>
      <p:bldP spid="1083400" grpId="0"/>
      <p:bldP spid="2" grpId="0"/>
      <p:bldP spid="3" grpId="0"/>
      <p:bldP spid="4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altLang="en-US" smtClean="0"/>
              <a:t> and  </a:t>
            </a:r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break statements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29551" y="1007323"/>
            <a:ext cx="837406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  If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en-US" dirty="0"/>
              <a:t> or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en-US" altLang="en-US" dirty="0"/>
              <a:t> </a:t>
            </a:r>
            <a:r>
              <a:rPr lang="en-US" altLang="en-US" dirty="0" smtClean="0"/>
              <a:t>statement is </a:t>
            </a:r>
            <a:r>
              <a:rPr lang="en-US" altLang="en-US" dirty="0"/>
              <a:t>in </a:t>
            </a:r>
            <a:r>
              <a:rPr lang="en-US" altLang="en-US" dirty="0" smtClean="0"/>
              <a:t>a nested loop, </a:t>
            </a:r>
            <a:r>
              <a:rPr lang="en-US" altLang="en-US" dirty="0"/>
              <a:t>it will apply to the </a:t>
            </a:r>
            <a:r>
              <a:rPr lang="en-US" altLang="en-US" dirty="0" smtClean="0"/>
              <a:t>nested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   loop and not to the outer loop or loops.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9205" y="4610187"/>
            <a:ext cx="68580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 for </a:t>
            </a:r>
            <a:r>
              <a:rPr lang="en-US" sz="1400" b="1" dirty="0">
                <a:solidFill>
                  <a:srgbClr val="0000FF"/>
                </a:solidFill>
              </a:rPr>
              <a:t>(</a:t>
            </a:r>
            <a:r>
              <a:rPr lang="en-US" sz="1400" b="1" dirty="0" err="1">
                <a:solidFill>
                  <a:srgbClr val="0000FF"/>
                </a:solidFill>
              </a:rPr>
              <a:t>int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=0;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&lt;= 3;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++)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</a:t>
            </a:r>
            <a:r>
              <a:rPr lang="en-US" sz="1400" b="1" dirty="0" smtClean="0">
                <a:solidFill>
                  <a:srgbClr val="0000FF"/>
                </a:solidFill>
              </a:rPr>
              <a:t>for </a:t>
            </a:r>
            <a:r>
              <a:rPr lang="en-US" sz="1400" b="1" dirty="0">
                <a:solidFill>
                  <a:srgbClr val="0000FF"/>
                </a:solidFill>
              </a:rPr>
              <a:t>(</a:t>
            </a:r>
            <a:r>
              <a:rPr lang="en-US" sz="1400" b="1" dirty="0" err="1">
                <a:solidFill>
                  <a:srgbClr val="0000FF"/>
                </a:solidFill>
              </a:rPr>
              <a:t>int</a:t>
            </a:r>
            <a:r>
              <a:rPr lang="en-US" sz="1400" b="1" dirty="0">
                <a:solidFill>
                  <a:srgbClr val="0000FF"/>
                </a:solidFill>
              </a:rPr>
              <a:t> j=0; j </a:t>
            </a:r>
            <a:r>
              <a:rPr lang="en-US" sz="1400" b="1" dirty="0" smtClean="0">
                <a:solidFill>
                  <a:srgbClr val="0000FF"/>
                </a:solidFill>
              </a:rPr>
              <a:t>&lt;= 6; </a:t>
            </a:r>
            <a:r>
              <a:rPr lang="en-US" sz="1400" b="1" dirty="0">
                <a:solidFill>
                  <a:srgbClr val="0000FF"/>
                </a:solidFill>
              </a:rPr>
              <a:t>j++)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</a:t>
            </a:r>
            <a:r>
              <a:rPr lang="en-US" sz="1400" b="1" dirty="0" smtClean="0">
                <a:solidFill>
                  <a:srgbClr val="0000FF"/>
                </a:solidFill>
              </a:rPr>
              <a:t> if </a:t>
            </a:r>
            <a:r>
              <a:rPr lang="en-US" sz="1400" b="1" dirty="0">
                <a:solidFill>
                  <a:srgbClr val="0000FF"/>
                </a:solidFill>
              </a:rPr>
              <a:t>(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* j &gt;= 3)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  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("Breaking when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= </a:t>
            </a:r>
            <a:r>
              <a:rPr lang="en-US" sz="1400" b="1" dirty="0" smtClean="0">
                <a:solidFill>
                  <a:srgbClr val="0000FF"/>
                </a:solidFill>
              </a:rPr>
              <a:t>" </a:t>
            </a:r>
            <a:r>
              <a:rPr lang="en-US" sz="1400" b="1" dirty="0">
                <a:solidFill>
                  <a:srgbClr val="0000FF"/>
                </a:solidFill>
              </a:rPr>
              <a:t>+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", j = " + j);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  </a:t>
            </a:r>
            <a:r>
              <a:rPr lang="en-US" sz="1400" b="1" dirty="0" smtClean="0">
                <a:solidFill>
                  <a:srgbClr val="0000FF"/>
                </a:solidFill>
              </a:rPr>
              <a:t>  break</a:t>
            </a:r>
            <a:r>
              <a:rPr lang="en-US" sz="1400" b="1" dirty="0">
                <a:solidFill>
                  <a:srgbClr val="0000FF"/>
                </a:solidFill>
              </a:rPr>
              <a:t>; 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</a:t>
            </a:r>
            <a:r>
              <a:rPr lang="en-US" sz="1400" b="1" dirty="0" smtClean="0">
                <a:solidFill>
                  <a:srgbClr val="0000FF"/>
                </a:solidFill>
              </a:rPr>
              <a:t> }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       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 smtClean="0">
                <a:solidFill>
                  <a:srgbClr val="0000FF"/>
                </a:solidFill>
              </a:rPr>
              <a:t>(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FF"/>
                </a:solidFill>
              </a:rPr>
              <a:t>+ " " + j);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</a:t>
            </a:r>
            <a:r>
              <a:rPr lang="en-US" sz="1400" b="1" dirty="0" smtClean="0">
                <a:solidFill>
                  <a:srgbClr val="0000FF"/>
                </a:solidFill>
              </a:rPr>
              <a:t>}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</a:rPr>
              <a:t>}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("Done");</a:t>
            </a:r>
          </a:p>
        </p:txBody>
      </p:sp>
      <p:sp>
        <p:nvSpPr>
          <p:cNvPr id="5" name="Rectangle 4"/>
          <p:cNvSpPr/>
          <p:nvPr/>
        </p:nvSpPr>
        <p:spPr>
          <a:xfrm>
            <a:off x="6636201" y="3076521"/>
            <a:ext cx="243046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0 </a:t>
            </a:r>
            <a:r>
              <a:rPr lang="en-US" sz="1400" dirty="0" smtClean="0"/>
              <a:t> 2</a:t>
            </a:r>
            <a:endParaRPr lang="en-US" sz="1400" dirty="0"/>
          </a:p>
          <a:p>
            <a:r>
              <a:rPr lang="en-US" sz="1400" dirty="0"/>
              <a:t>0 </a:t>
            </a:r>
            <a:r>
              <a:rPr lang="en-US" sz="1400" dirty="0" smtClean="0"/>
              <a:t> 3</a:t>
            </a:r>
            <a:endParaRPr lang="en-US" sz="1400" dirty="0"/>
          </a:p>
          <a:p>
            <a:r>
              <a:rPr lang="en-US" sz="1400" dirty="0"/>
              <a:t>0 </a:t>
            </a:r>
            <a:r>
              <a:rPr lang="en-US" sz="1400" dirty="0" smtClean="0"/>
              <a:t> 4</a:t>
            </a:r>
            <a:endParaRPr lang="en-US" sz="1400" dirty="0"/>
          </a:p>
          <a:p>
            <a:r>
              <a:rPr lang="en-US" sz="1400" dirty="0"/>
              <a:t>0 </a:t>
            </a:r>
            <a:r>
              <a:rPr lang="en-US" sz="1400" dirty="0" smtClean="0"/>
              <a:t> 5</a:t>
            </a:r>
            <a:endParaRPr lang="en-US" sz="1400" dirty="0"/>
          </a:p>
          <a:p>
            <a:r>
              <a:rPr lang="en-US" sz="1400" dirty="0"/>
              <a:t>0 </a:t>
            </a:r>
            <a:r>
              <a:rPr lang="en-US" sz="1400" dirty="0" smtClean="0"/>
              <a:t> 6</a:t>
            </a:r>
            <a:endParaRPr lang="en-US" sz="1400" dirty="0"/>
          </a:p>
          <a:p>
            <a:r>
              <a:rPr lang="en-US" sz="1400" dirty="0"/>
              <a:t>1 </a:t>
            </a:r>
            <a:r>
              <a:rPr lang="en-US" sz="1400" dirty="0" smtClean="0"/>
              <a:t> 0</a:t>
            </a:r>
            <a:endParaRPr lang="en-US" sz="1400" dirty="0"/>
          </a:p>
          <a:p>
            <a:r>
              <a:rPr lang="en-US" sz="1400" dirty="0"/>
              <a:t>1 </a:t>
            </a:r>
            <a:r>
              <a:rPr lang="en-US" sz="1400" dirty="0" smtClean="0"/>
              <a:t> 1</a:t>
            </a:r>
            <a:endParaRPr lang="en-US" sz="1400" dirty="0"/>
          </a:p>
          <a:p>
            <a:r>
              <a:rPr lang="en-US" sz="1400" dirty="0"/>
              <a:t>1 </a:t>
            </a:r>
            <a:r>
              <a:rPr lang="en-US" sz="1400" dirty="0" smtClean="0"/>
              <a:t> 2</a:t>
            </a:r>
            <a:endParaRPr lang="en-US" sz="1400" dirty="0"/>
          </a:p>
          <a:p>
            <a:r>
              <a:rPr lang="en-US" sz="1400" dirty="0"/>
              <a:t>Breaking when </a:t>
            </a:r>
            <a:r>
              <a:rPr lang="en-US" sz="1400" dirty="0" err="1"/>
              <a:t>i</a:t>
            </a:r>
            <a:r>
              <a:rPr lang="en-US" sz="1400" dirty="0"/>
              <a:t> = 1, j = 3</a:t>
            </a:r>
          </a:p>
          <a:p>
            <a:r>
              <a:rPr lang="en-US" sz="1400" dirty="0"/>
              <a:t>2 </a:t>
            </a:r>
            <a:r>
              <a:rPr lang="en-US" sz="1400" dirty="0" smtClean="0"/>
              <a:t> 0</a:t>
            </a:r>
            <a:endParaRPr lang="en-US" sz="1400" dirty="0"/>
          </a:p>
          <a:p>
            <a:r>
              <a:rPr lang="en-US" sz="1400" dirty="0"/>
              <a:t>2 </a:t>
            </a:r>
            <a:r>
              <a:rPr lang="en-US" sz="1400" dirty="0" smtClean="0"/>
              <a:t> 1</a:t>
            </a:r>
            <a:endParaRPr lang="en-US" sz="1400" dirty="0"/>
          </a:p>
          <a:p>
            <a:r>
              <a:rPr lang="en-US" sz="1400" dirty="0"/>
              <a:t>Breaking when </a:t>
            </a:r>
            <a:r>
              <a:rPr lang="en-US" sz="1400" dirty="0" err="1"/>
              <a:t>i</a:t>
            </a:r>
            <a:r>
              <a:rPr lang="en-US" sz="1400" dirty="0"/>
              <a:t> = 2, j = 2</a:t>
            </a:r>
          </a:p>
          <a:p>
            <a:r>
              <a:rPr lang="en-US" sz="1400" dirty="0"/>
              <a:t>3 </a:t>
            </a:r>
            <a:r>
              <a:rPr lang="en-US" sz="1400" dirty="0" smtClean="0"/>
              <a:t> 0</a:t>
            </a:r>
            <a:endParaRPr lang="en-US" sz="1400" dirty="0"/>
          </a:p>
          <a:p>
            <a:r>
              <a:rPr lang="en-US" sz="1400" dirty="0"/>
              <a:t>Breaking when </a:t>
            </a:r>
            <a:r>
              <a:rPr lang="en-US" sz="1400" dirty="0" err="1"/>
              <a:t>i</a:t>
            </a:r>
            <a:r>
              <a:rPr lang="en-US" sz="1400" dirty="0"/>
              <a:t> = 3, j = 1</a:t>
            </a:r>
          </a:p>
          <a:p>
            <a:r>
              <a:rPr lang="en-US" sz="1400" dirty="0"/>
              <a:t>Done</a:t>
            </a:r>
          </a:p>
        </p:txBody>
      </p:sp>
      <p:sp>
        <p:nvSpPr>
          <p:cNvPr id="6" name="Rectangle 5"/>
          <p:cNvSpPr/>
          <p:nvPr/>
        </p:nvSpPr>
        <p:spPr>
          <a:xfrm>
            <a:off x="6324600" y="2738458"/>
            <a:ext cx="125707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    Output: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33819" y="4296255"/>
            <a:ext cx="11288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Example:</a:t>
            </a:r>
            <a:endParaRPr lang="en-US" alt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6276" y="1566985"/>
            <a:ext cx="3209925" cy="2381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59" y="1547829"/>
            <a:ext cx="2647950" cy="229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Labeled break statement</a:t>
            </a:r>
          </a:p>
        </p:txBody>
      </p:sp>
      <p:sp>
        <p:nvSpPr>
          <p:cNvPr id="10833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48531" y="947934"/>
            <a:ext cx="8305800" cy="575839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cs typeface="Courier New" panose="02070309020205020404" pitchFamily="49" charset="0"/>
              </a:rPr>
              <a:t>The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break</a:t>
            </a:r>
            <a:r>
              <a:rPr lang="en-US" altLang="en-US" sz="2000" dirty="0" smtClean="0"/>
              <a:t> statement with a label terminates any containing loops, not just the innermost loop.</a:t>
            </a:r>
          </a:p>
        </p:txBody>
      </p:sp>
      <p:sp>
        <p:nvSpPr>
          <p:cNvPr id="1083400" name="Text Box 8"/>
          <p:cNvSpPr txBox="1">
            <a:spLocks noChangeArrowheads="1"/>
          </p:cNvSpPr>
          <p:nvPr/>
        </p:nvSpPr>
        <p:spPr bwMode="auto">
          <a:xfrm>
            <a:off x="1905000" y="1469267"/>
            <a:ext cx="4419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latin typeface="+mn-lt"/>
                <a:cs typeface="Courier New" panose="02070309020205020404" pitchFamily="49" charset="0"/>
              </a:rPr>
              <a:t>Syntax:   </a:t>
            </a:r>
            <a:r>
              <a:rPr lang="en-US" altLang="en-US" sz="1800" b="1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 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Identifier;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4395787"/>
            <a:ext cx="69342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00FF"/>
                </a:solidFill>
              </a:rPr>
              <a:t>outerloop</a:t>
            </a:r>
            <a:r>
              <a:rPr lang="en-US" sz="1400" b="1" dirty="0">
                <a:solidFill>
                  <a:srgbClr val="0000FF"/>
                </a:solidFill>
              </a:rPr>
              <a:t>: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for (</a:t>
            </a:r>
            <a:r>
              <a:rPr lang="en-US" sz="1400" b="1" dirty="0" err="1">
                <a:solidFill>
                  <a:srgbClr val="0000FF"/>
                </a:solidFill>
              </a:rPr>
              <a:t>int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=0;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&lt;= 3;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++)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for (</a:t>
            </a:r>
            <a:r>
              <a:rPr lang="en-US" sz="1400" b="1" dirty="0" err="1">
                <a:solidFill>
                  <a:srgbClr val="0000FF"/>
                </a:solidFill>
              </a:rPr>
              <a:t>int</a:t>
            </a:r>
            <a:r>
              <a:rPr lang="en-US" sz="1400" b="1" dirty="0">
                <a:solidFill>
                  <a:srgbClr val="0000FF"/>
                </a:solidFill>
              </a:rPr>
              <a:t> j=0; j &lt;= 6; j++)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if (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* j &gt;= 3) 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  </a:t>
            </a:r>
            <a:r>
              <a:rPr lang="en-US" sz="1400" b="1" dirty="0" err="1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("Breaking when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= " +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", j = " + j);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  break </a:t>
            </a:r>
            <a:r>
              <a:rPr lang="en-US" sz="1400" b="1" dirty="0" err="1">
                <a:solidFill>
                  <a:srgbClr val="0000FF"/>
                </a:solidFill>
              </a:rPr>
              <a:t>outerloop</a:t>
            </a:r>
            <a:r>
              <a:rPr lang="en-US" sz="1400" b="1" dirty="0">
                <a:solidFill>
                  <a:srgbClr val="0000FF"/>
                </a:solidFill>
              </a:rPr>
              <a:t>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}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  </a:t>
            </a:r>
            <a:r>
              <a:rPr lang="en-US" sz="1400" b="1" dirty="0" err="1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" " + j);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  }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}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    </a:t>
            </a:r>
            <a:r>
              <a:rPr lang="en-US" sz="1400" b="1" dirty="0" err="1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("Done");</a:t>
            </a:r>
          </a:p>
        </p:txBody>
      </p:sp>
      <p:sp>
        <p:nvSpPr>
          <p:cNvPr id="3" name="Rectangle 2"/>
          <p:cNvSpPr/>
          <p:nvPr/>
        </p:nvSpPr>
        <p:spPr>
          <a:xfrm>
            <a:off x="6248400" y="3276600"/>
            <a:ext cx="2895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 </a:t>
            </a:r>
            <a:r>
              <a:rPr lang="en-US" sz="1600" dirty="0" smtClean="0"/>
              <a:t> 0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1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2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3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4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5</a:t>
            </a:r>
            <a:endParaRPr lang="en-US" sz="1600" dirty="0"/>
          </a:p>
          <a:p>
            <a:r>
              <a:rPr lang="en-US" sz="1600" dirty="0"/>
              <a:t>0 </a:t>
            </a:r>
            <a:r>
              <a:rPr lang="en-US" sz="1600" dirty="0" smtClean="0"/>
              <a:t> 6</a:t>
            </a:r>
            <a:endParaRPr lang="en-US" sz="1600" dirty="0"/>
          </a:p>
          <a:p>
            <a:r>
              <a:rPr lang="en-US" sz="1600" dirty="0"/>
              <a:t>1 </a:t>
            </a:r>
            <a:r>
              <a:rPr lang="en-US" sz="1600" dirty="0" smtClean="0"/>
              <a:t> 0</a:t>
            </a:r>
            <a:endParaRPr lang="en-US" sz="1600" dirty="0"/>
          </a:p>
          <a:p>
            <a:r>
              <a:rPr lang="en-US" sz="1600" dirty="0"/>
              <a:t>1 </a:t>
            </a:r>
            <a:r>
              <a:rPr lang="en-US" sz="1600" dirty="0" smtClean="0"/>
              <a:t> 1</a:t>
            </a:r>
            <a:endParaRPr lang="en-US" sz="1600" dirty="0"/>
          </a:p>
          <a:p>
            <a:r>
              <a:rPr lang="en-US" sz="1600" dirty="0"/>
              <a:t>1 </a:t>
            </a:r>
            <a:r>
              <a:rPr lang="en-US" sz="1600" dirty="0" smtClean="0"/>
              <a:t> 2</a:t>
            </a:r>
            <a:endParaRPr lang="en-US" sz="1600" dirty="0"/>
          </a:p>
          <a:p>
            <a:r>
              <a:rPr lang="en-US" sz="1600" dirty="0"/>
              <a:t>Breaking when </a:t>
            </a:r>
            <a:r>
              <a:rPr lang="en-US" sz="1600" dirty="0" err="1"/>
              <a:t>i</a:t>
            </a:r>
            <a:r>
              <a:rPr lang="en-US" sz="1600" dirty="0"/>
              <a:t> = 1, j = 3</a:t>
            </a:r>
          </a:p>
          <a:p>
            <a:r>
              <a:rPr lang="en-US" sz="1600" dirty="0"/>
              <a:t>Done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8400" y="2891034"/>
            <a:ext cx="968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Output:</a:t>
            </a:r>
          </a:p>
        </p:txBody>
      </p:sp>
      <p:sp>
        <p:nvSpPr>
          <p:cNvPr id="6" name="Rectangle 5"/>
          <p:cNvSpPr/>
          <p:nvPr/>
        </p:nvSpPr>
        <p:spPr>
          <a:xfrm>
            <a:off x="61750" y="4046288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/>
              <a:t>Example: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221" y="1840913"/>
            <a:ext cx="311467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5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83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399" grpId="0" build="p"/>
      <p:bldP spid="1083400" grpId="0"/>
      <p:bldP spid="2" grpId="0"/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Labeled continue</a:t>
            </a:r>
            <a:r>
              <a:rPr lang="en-US" altLang="en-US" dirty="0" smtClean="0"/>
              <a:t> </a:t>
            </a:r>
            <a:r>
              <a:rPr lang="en-US" alt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statement</a:t>
            </a:r>
          </a:p>
        </p:txBody>
      </p:sp>
      <p:sp>
        <p:nvSpPr>
          <p:cNvPr id="10833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967809"/>
            <a:ext cx="8458200" cy="555988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cs typeface="Courier New" panose="02070309020205020404" pitchFamily="49" charset="0"/>
              </a:rPr>
              <a:t>The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continue</a:t>
            </a:r>
            <a:r>
              <a:rPr lang="en-US" altLang="en-US" sz="2000" dirty="0" smtClean="0"/>
              <a:t> statement with a label skips the current iteration of the labeled loop.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 dirty="0" smtClean="0"/>
          </a:p>
        </p:txBody>
      </p:sp>
      <p:sp>
        <p:nvSpPr>
          <p:cNvPr id="1083400" name="Text Box 8"/>
          <p:cNvSpPr txBox="1">
            <a:spLocks noChangeArrowheads="1"/>
          </p:cNvSpPr>
          <p:nvPr/>
        </p:nvSpPr>
        <p:spPr bwMode="auto">
          <a:xfrm>
            <a:off x="779744" y="1505514"/>
            <a:ext cx="5235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latin typeface="+mn-lt"/>
                <a:cs typeface="Courier New" panose="02070309020205020404" pitchFamily="49" charset="0"/>
              </a:rPr>
              <a:t>Syntax:</a:t>
            </a: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b="1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 </a:t>
            </a:r>
            <a:r>
              <a:rPr lang="en-US" altLang="en-US" sz="18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Identifier;</a:t>
            </a:r>
          </a:p>
        </p:txBody>
      </p:sp>
      <p:sp>
        <p:nvSpPr>
          <p:cNvPr id="2" name="Rectangle 1"/>
          <p:cNvSpPr/>
          <p:nvPr/>
        </p:nvSpPr>
        <p:spPr>
          <a:xfrm>
            <a:off x="185607" y="2906491"/>
            <a:ext cx="486218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outer</a:t>
            </a:r>
            <a:r>
              <a:rPr lang="en-US" sz="1400" b="1" dirty="0">
                <a:solidFill>
                  <a:srgbClr val="0000FF"/>
                </a:solidFill>
              </a:rPr>
              <a:t>: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    for(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=1;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&lt;= 3;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++){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         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</a:t>
            </a:r>
            <a:r>
              <a:rPr lang="en-US" sz="1400" b="1" dirty="0" err="1">
                <a:solidFill>
                  <a:srgbClr val="0000FF"/>
                </a:solidFill>
              </a:rPr>
              <a:t>"i</a:t>
            </a:r>
            <a:r>
              <a:rPr lang="en-US" sz="1400" b="1" dirty="0">
                <a:solidFill>
                  <a:srgbClr val="0000FF"/>
                </a:solidFill>
              </a:rPr>
              <a:t> = " +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);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         </a:t>
            </a:r>
            <a:r>
              <a:rPr lang="en-US" sz="1400" b="1" dirty="0">
                <a:solidFill>
                  <a:srgbClr val="0000FF"/>
                </a:solidFill>
              </a:rPr>
              <a:t>for(</a:t>
            </a:r>
            <a:r>
              <a:rPr lang="en-US" sz="1400" b="1" dirty="0" err="1">
                <a:solidFill>
                  <a:srgbClr val="0000FF"/>
                </a:solidFill>
              </a:rPr>
              <a:t>int</a:t>
            </a:r>
            <a:r>
              <a:rPr lang="en-US" sz="1400" b="1" dirty="0">
                <a:solidFill>
                  <a:srgbClr val="0000FF"/>
                </a:solidFill>
              </a:rPr>
              <a:t> j=1; j&lt;= 2; j++){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  j = " + j);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rgbClr val="0000FF"/>
                </a:solidFill>
              </a:rPr>
              <a:t>if(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j == 4){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    continue outer</a:t>
            </a:r>
            <a:r>
              <a:rPr lang="en-US" sz="1400" b="1" dirty="0">
                <a:solidFill>
                  <a:srgbClr val="0000FF"/>
                </a:solidFill>
              </a:rPr>
              <a:t>;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  }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System.out.println</a:t>
            </a:r>
            <a:r>
              <a:rPr lang="en-US" sz="1400" b="1" dirty="0">
                <a:solidFill>
                  <a:srgbClr val="0000FF"/>
                </a:solidFill>
              </a:rPr>
              <a:t>("  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j = " + (</a:t>
            </a:r>
            <a:r>
              <a:rPr lang="en-US" sz="1400" b="1" dirty="0" err="1">
                <a:solidFill>
                  <a:srgbClr val="0000FF"/>
                </a:solidFill>
              </a:rPr>
              <a:t>i</a:t>
            </a:r>
            <a:r>
              <a:rPr lang="en-US" sz="1400" b="1" dirty="0">
                <a:solidFill>
                  <a:srgbClr val="0000FF"/>
                </a:solidFill>
              </a:rPr>
              <a:t> + j));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        }</a:t>
            </a:r>
            <a:endParaRPr lang="en-US" sz="1400" b="1" dirty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}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83407" y="3796473"/>
            <a:ext cx="968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Output:</a:t>
            </a:r>
          </a:p>
        </p:txBody>
      </p:sp>
      <p:sp>
        <p:nvSpPr>
          <p:cNvPr id="5" name="Rectangle 4"/>
          <p:cNvSpPr/>
          <p:nvPr/>
        </p:nvSpPr>
        <p:spPr>
          <a:xfrm>
            <a:off x="6029325" y="3720763"/>
            <a:ext cx="1905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i</a:t>
            </a:r>
            <a:r>
              <a:rPr lang="en-US" dirty="0"/>
              <a:t> = 1</a:t>
            </a:r>
          </a:p>
          <a:p>
            <a:r>
              <a:rPr lang="en-US" dirty="0"/>
              <a:t>  j = 1</a:t>
            </a:r>
          </a:p>
          <a:p>
            <a:r>
              <a:rPr lang="en-US" dirty="0"/>
              <a:t>  </a:t>
            </a:r>
            <a:r>
              <a:rPr lang="en-US" dirty="0" err="1"/>
              <a:t>i</a:t>
            </a:r>
            <a:r>
              <a:rPr lang="en-US" dirty="0"/>
              <a:t> + j = 2</a:t>
            </a:r>
          </a:p>
          <a:p>
            <a:r>
              <a:rPr lang="en-US" dirty="0"/>
              <a:t>  j = 2</a:t>
            </a:r>
          </a:p>
          <a:p>
            <a:r>
              <a:rPr lang="en-US" dirty="0"/>
              <a:t>  </a:t>
            </a:r>
            <a:r>
              <a:rPr lang="en-US" dirty="0" err="1"/>
              <a:t>i</a:t>
            </a:r>
            <a:r>
              <a:rPr lang="en-US" dirty="0"/>
              <a:t> + j = 3</a:t>
            </a:r>
          </a:p>
          <a:p>
            <a:r>
              <a:rPr lang="en-US" dirty="0" err="1"/>
              <a:t>i</a:t>
            </a:r>
            <a:r>
              <a:rPr lang="en-US" dirty="0"/>
              <a:t> = 2</a:t>
            </a:r>
          </a:p>
          <a:p>
            <a:r>
              <a:rPr lang="en-US" dirty="0"/>
              <a:t>  j = 1</a:t>
            </a:r>
          </a:p>
          <a:p>
            <a:r>
              <a:rPr lang="en-US" dirty="0"/>
              <a:t>  </a:t>
            </a:r>
            <a:r>
              <a:rPr lang="en-US" dirty="0" err="1"/>
              <a:t>i</a:t>
            </a:r>
            <a:r>
              <a:rPr lang="en-US" dirty="0"/>
              <a:t> + j = 3</a:t>
            </a:r>
          </a:p>
          <a:p>
            <a:r>
              <a:rPr lang="en-US" dirty="0"/>
              <a:t>  j = 2</a:t>
            </a:r>
          </a:p>
          <a:p>
            <a:r>
              <a:rPr lang="en-US" dirty="0" err="1"/>
              <a:t>i</a:t>
            </a:r>
            <a:r>
              <a:rPr lang="en-US" dirty="0"/>
              <a:t> = 3</a:t>
            </a:r>
          </a:p>
          <a:p>
            <a:r>
              <a:rPr lang="en-US" dirty="0"/>
              <a:t>  j = 1</a:t>
            </a:r>
          </a:p>
        </p:txBody>
      </p:sp>
      <p:sp>
        <p:nvSpPr>
          <p:cNvPr id="3" name="Rectangle 2"/>
          <p:cNvSpPr/>
          <p:nvPr/>
        </p:nvSpPr>
        <p:spPr>
          <a:xfrm>
            <a:off x="318965" y="2294811"/>
            <a:ext cx="11288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Example: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311967"/>
            <a:ext cx="32956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83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83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83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399" grpId="0" build="p"/>
      <p:bldP spid="1083400" grpId="0"/>
      <p:bldP spid="2" grpId="0"/>
      <p:bldP spid="4" grpId="0"/>
      <p:bldP spid="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362200" y="3151188"/>
            <a:ext cx="4662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/>
              <a:t>For-loop 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2000" smtClean="0"/>
              <a:t>1.	Write a java program which gives the following output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1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22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333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4444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55555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marL="457200" indent="-457200" eaLnBrk="1" hangingPunct="1">
              <a:buFont typeface="Wingdings" panose="05000000000000000000" pitchFamily="2" charset="2"/>
              <a:buAutoNum type="arabicPeriod" startAt="2"/>
            </a:pPr>
            <a:r>
              <a:rPr lang="en-US" altLang="en-US" sz="2000" smtClean="0"/>
              <a:t>Write a java program which prints all the prime numbers less than 1000.</a:t>
            </a:r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endParaRPr lang="en-US" altLang="en-US" sz="1400" smtClean="0"/>
          </a:p>
          <a:p>
            <a:pPr marL="457200" indent="-457200" eaLnBrk="1" hangingPunct="1">
              <a:buFont typeface="Wingdings" panose="05000000000000000000" pitchFamily="2" charset="2"/>
              <a:buNone/>
            </a:pPr>
            <a:r>
              <a:rPr lang="en-US" altLang="en-US" sz="1400" smtClean="0"/>
              <a:t>		</a:t>
            </a:r>
            <a:endParaRPr lang="en-US" altLang="en-US" sz="16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21507" name="Object 4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section 3.3 [pg 170 – 181]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4648200"/>
          </a:xfrm>
        </p:spPr>
        <p:txBody>
          <a:bodyPr/>
          <a:lstStyle/>
          <a:p>
            <a:pPr eaLnBrk="1" hangingPunct="1"/>
            <a:endParaRPr lang="en-US" altLang="en-US" sz="9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dirty="0" smtClean="0">
                <a:cs typeface="Tahoma" panose="020B0604030504040204" pitchFamily="34" charset="0"/>
              </a:rPr>
              <a:t>The for Statement Syntax</a:t>
            </a:r>
          </a:p>
          <a:p>
            <a:pPr eaLnBrk="1" hangingPunct="1"/>
            <a:endParaRPr lang="en-US" altLang="en-US" sz="9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dirty="0" smtClean="0">
                <a:cs typeface="Tahoma" panose="020B0604030504040204" pitchFamily="34" charset="0"/>
              </a:rPr>
              <a:t>Semantics of the for Statement</a:t>
            </a: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dirty="0" smtClean="0">
                <a:cs typeface="Tahoma" panose="020B0604030504040204" pitchFamily="34" charset="0"/>
              </a:rPr>
              <a:t>Equivalent Loops</a:t>
            </a:r>
          </a:p>
          <a:p>
            <a:pPr eaLnBrk="1" hangingPunct="1"/>
            <a:endParaRPr lang="en-US" altLang="en-US" sz="9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dirty="0" smtClean="0">
                <a:cs typeface="Tahoma" panose="020B0604030504040204" pitchFamily="34" charset="0"/>
              </a:rPr>
              <a:t>Nested Loops</a:t>
            </a:r>
          </a:p>
          <a:p>
            <a:pPr eaLnBrk="1" hangingPunct="1"/>
            <a:endParaRPr lang="en-US" altLang="en-US" sz="9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dirty="0" smtClean="0">
                <a:cs typeface="Tahoma" panose="020B0604030504040204" pitchFamily="34" charset="0"/>
              </a:rPr>
              <a:t>continue and break statements</a:t>
            </a: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dirty="0" smtClean="0"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en-US" smtClean="0">
                <a:cs typeface="Tahoma" panose="020B0604030504040204" pitchFamily="34" charset="0"/>
              </a:rPr>
              <a:t> loop</a:t>
            </a:r>
          </a:p>
        </p:txBody>
      </p:sp>
      <p:sp>
        <p:nvSpPr>
          <p:cNvPr id="107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cs typeface="Tahoma" panose="020B0604030504040204" pitchFamily="34" charset="0"/>
              </a:rPr>
              <a:t>For loops are usually used if the number of iterations are known.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cs typeface="Tahoma" panose="020B0604030504040204" pitchFamily="34" charset="0"/>
              </a:rPr>
              <a:t>The iterations are usually based on some variable (control variable).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cs typeface="Tahoma" panose="020B0604030504040204" pitchFamily="34" charset="0"/>
              </a:rPr>
              <a:t>It consists of 3 parts separated by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US" altLang="en-US" sz="2000" smtClean="0">
                <a:latin typeface="Arial" panose="020B0604020202020204" pitchFamily="34" charset="0"/>
              </a:rPr>
              <a:t>(semicolon)</a:t>
            </a:r>
            <a:r>
              <a:rPr lang="en-US" altLang="en-US" sz="2000" smtClean="0">
                <a:cs typeface="Tahoma" panose="020B0604030504040204" pitchFamily="34" charset="0"/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>
                <a:cs typeface="Tahoma" panose="020B0604030504040204" pitchFamily="34" charset="0"/>
              </a:rPr>
              <a:t>Part 1: initialization of control variable. Only executed once.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>
                <a:cs typeface="Tahoma" panose="020B0604030504040204" pitchFamily="34" charset="0"/>
              </a:rPr>
              <a:t>Part 2: condition (boolean expression).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>
                <a:cs typeface="Tahoma" panose="020B0604030504040204" pitchFamily="34" charset="0"/>
              </a:rPr>
              <a:t>Part 3: update of control variable. Executed at the end of each iteration.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cs typeface="Tahoma" panose="020B0604030504040204" pitchFamily="34" charset="0"/>
              </a:rPr>
              <a:t>General form: </a:t>
            </a:r>
          </a:p>
        </p:txBody>
      </p:sp>
      <p:sp>
        <p:nvSpPr>
          <p:cNvPr id="1070084" name="Text Box 4"/>
          <p:cNvSpPr txBox="1">
            <a:spLocks noChangeArrowheads="1"/>
          </p:cNvSpPr>
          <p:nvPr/>
        </p:nvSpPr>
        <p:spPr bwMode="auto">
          <a:xfrm>
            <a:off x="1143000" y="3684588"/>
            <a:ext cx="5943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initialization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statement;</a:t>
            </a:r>
          </a:p>
        </p:txBody>
      </p:sp>
      <p:sp>
        <p:nvSpPr>
          <p:cNvPr id="1070085" name="Text Box 5"/>
          <p:cNvSpPr txBox="1">
            <a:spLocks noChangeArrowheads="1"/>
          </p:cNvSpPr>
          <p:nvPr/>
        </p:nvSpPr>
        <p:spPr bwMode="auto">
          <a:xfrm>
            <a:off x="1066800" y="5208588"/>
            <a:ext cx="5715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initialization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condition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block_statement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70086" name="Text Box 6"/>
          <p:cNvSpPr txBox="1">
            <a:spLocks noChangeArrowheads="1"/>
          </p:cNvSpPr>
          <p:nvPr/>
        </p:nvSpPr>
        <p:spPr bwMode="auto">
          <a:xfrm>
            <a:off x="2971800" y="4675188"/>
            <a:ext cx="609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OR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7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70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70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70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70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70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070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70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070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070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0083" grpId="0" build="p"/>
      <p:bldP spid="1070084" grpId="0"/>
      <p:bldP spid="1070085" grpId="0"/>
      <p:bldP spid="10700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en-US" smtClean="0">
                <a:cs typeface="Tahoma" panose="020B0604030504040204" pitchFamily="34" charset="0"/>
              </a:rPr>
              <a:t> loop</a:t>
            </a:r>
          </a:p>
        </p:txBody>
      </p:sp>
      <p:sp>
        <p:nvSpPr>
          <p:cNvPr id="1103876" name="Text Box 4"/>
          <p:cNvSpPr txBox="1">
            <a:spLocks noChangeArrowheads="1"/>
          </p:cNvSpPr>
          <p:nvPr/>
        </p:nvSpPr>
        <p:spPr bwMode="auto">
          <a:xfrm>
            <a:off x="3048000" y="1905000"/>
            <a:ext cx="16764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Initialize control variable</a:t>
            </a:r>
          </a:p>
        </p:txBody>
      </p:sp>
      <p:sp>
        <p:nvSpPr>
          <p:cNvPr id="1103877" name="AutoShape 5"/>
          <p:cNvSpPr>
            <a:spLocks noChangeArrowheads="1"/>
          </p:cNvSpPr>
          <p:nvPr/>
        </p:nvSpPr>
        <p:spPr bwMode="auto">
          <a:xfrm>
            <a:off x="2971800" y="2819400"/>
            <a:ext cx="1828800" cy="914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i="1">
                <a:latin typeface="Arial" panose="020B0604020202020204" pitchFamily="34" charset="0"/>
              </a:rPr>
              <a:t>boolean_exp</a:t>
            </a:r>
          </a:p>
        </p:txBody>
      </p:sp>
      <p:sp>
        <p:nvSpPr>
          <p:cNvPr id="1103878" name="Text Box 6"/>
          <p:cNvSpPr txBox="1">
            <a:spLocks noChangeArrowheads="1"/>
          </p:cNvSpPr>
          <p:nvPr/>
        </p:nvSpPr>
        <p:spPr bwMode="auto">
          <a:xfrm>
            <a:off x="5181600" y="3733800"/>
            <a:ext cx="14478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Execute statements</a:t>
            </a:r>
          </a:p>
        </p:txBody>
      </p:sp>
      <p:sp>
        <p:nvSpPr>
          <p:cNvPr id="1103879" name="Text Box 7"/>
          <p:cNvSpPr txBox="1">
            <a:spLocks noChangeArrowheads="1"/>
          </p:cNvSpPr>
          <p:nvPr/>
        </p:nvSpPr>
        <p:spPr bwMode="auto">
          <a:xfrm>
            <a:off x="5105400" y="4789488"/>
            <a:ext cx="16002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Update control variable</a:t>
            </a:r>
          </a:p>
        </p:txBody>
      </p:sp>
      <p:cxnSp>
        <p:nvCxnSpPr>
          <p:cNvPr id="1103880" name="AutoShape 8"/>
          <p:cNvCxnSpPr>
            <a:cxnSpLocks noChangeShapeType="1"/>
            <a:stCxn id="1103876" idx="2"/>
            <a:endCxn id="1103877" idx="0"/>
          </p:cNvCxnSpPr>
          <p:nvPr/>
        </p:nvCxnSpPr>
        <p:spPr bwMode="auto">
          <a:xfrm>
            <a:off x="3886200" y="2495550"/>
            <a:ext cx="0" cy="323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03881" name="AutoShape 9"/>
          <p:cNvCxnSpPr>
            <a:cxnSpLocks noChangeShapeType="1"/>
            <a:stCxn id="1103878" idx="2"/>
            <a:endCxn id="1103879" idx="0"/>
          </p:cNvCxnSpPr>
          <p:nvPr/>
        </p:nvCxnSpPr>
        <p:spPr bwMode="auto">
          <a:xfrm>
            <a:off x="5905500" y="4324350"/>
            <a:ext cx="0" cy="465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03882" name="AutoShape 10"/>
          <p:cNvCxnSpPr>
            <a:cxnSpLocks noChangeShapeType="1"/>
            <a:stCxn id="1103879" idx="2"/>
            <a:endCxn id="1103877" idx="2"/>
          </p:cNvCxnSpPr>
          <p:nvPr/>
        </p:nvCxnSpPr>
        <p:spPr bwMode="auto">
          <a:xfrm rot="16200000" flipV="1">
            <a:off x="4072731" y="3547269"/>
            <a:ext cx="1646238" cy="2019300"/>
          </a:xfrm>
          <a:prstGeom prst="bentConnector3">
            <a:avLst>
              <a:gd name="adj1" fmla="val -138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00600" y="2909888"/>
            <a:ext cx="1104900" cy="823912"/>
            <a:chOff x="1872" y="2073"/>
            <a:chExt cx="696" cy="519"/>
          </a:xfrm>
        </p:grpSpPr>
        <p:cxnSp>
          <p:nvCxnSpPr>
            <p:cNvPr id="8210" name="AutoShape 12"/>
            <p:cNvCxnSpPr>
              <a:cxnSpLocks noChangeShapeType="1"/>
              <a:stCxn id="1103877" idx="3"/>
              <a:endCxn id="1103878" idx="0"/>
            </p:cNvCxnSpPr>
            <p:nvPr/>
          </p:nvCxnSpPr>
          <p:spPr bwMode="auto">
            <a:xfrm>
              <a:off x="1872" y="2304"/>
              <a:ext cx="696" cy="2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11" name="Text Box 13"/>
            <p:cNvSpPr txBox="1">
              <a:spLocks noChangeArrowheads="1"/>
            </p:cNvSpPr>
            <p:nvPr/>
          </p:nvSpPr>
          <p:spPr bwMode="auto">
            <a:xfrm>
              <a:off x="2112" y="2073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true</a:t>
              </a:r>
            </a:p>
          </p:txBody>
        </p:sp>
      </p:grpSp>
      <p:sp>
        <p:nvSpPr>
          <p:cNvPr id="1103886" name="Line 14"/>
          <p:cNvSpPr>
            <a:spLocks noChangeShapeType="1"/>
          </p:cNvSpPr>
          <p:nvPr/>
        </p:nvSpPr>
        <p:spPr bwMode="auto">
          <a:xfrm flipH="1">
            <a:off x="2590800" y="3276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3887" name="Line 15"/>
          <p:cNvSpPr>
            <a:spLocks noChangeShapeType="1"/>
          </p:cNvSpPr>
          <p:nvPr/>
        </p:nvSpPr>
        <p:spPr bwMode="auto">
          <a:xfrm>
            <a:off x="2590800" y="32766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3888" name="Line 16"/>
          <p:cNvSpPr>
            <a:spLocks noChangeShapeType="1"/>
          </p:cNvSpPr>
          <p:nvPr/>
        </p:nvSpPr>
        <p:spPr bwMode="auto">
          <a:xfrm>
            <a:off x="2590800" y="5715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3889" name="Line 17"/>
          <p:cNvSpPr>
            <a:spLocks noChangeShapeType="1"/>
          </p:cNvSpPr>
          <p:nvPr/>
        </p:nvSpPr>
        <p:spPr bwMode="auto">
          <a:xfrm>
            <a:off x="38862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3890" name="Text Box 18"/>
          <p:cNvSpPr txBox="1">
            <a:spLocks noChangeArrowheads="1"/>
          </p:cNvSpPr>
          <p:nvPr/>
        </p:nvSpPr>
        <p:spPr bwMode="auto">
          <a:xfrm>
            <a:off x="2286000" y="2895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false</a:t>
            </a:r>
          </a:p>
        </p:txBody>
      </p:sp>
      <p:cxnSp>
        <p:nvCxnSpPr>
          <p:cNvPr id="20" name="Straight Arrow Connector 19"/>
          <p:cNvCxnSpPr>
            <a:cxnSpLocks noChangeShapeType="1"/>
            <a:endCxn id="1103876" idx="0"/>
          </p:cNvCxnSpPr>
          <p:nvPr/>
        </p:nvCxnSpPr>
        <p:spPr bwMode="auto">
          <a:xfrm>
            <a:off x="3886200" y="1600200"/>
            <a:ext cx="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81000" y="6172200"/>
            <a:ext cx="5818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Note: A for-loop body may execute zero or more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03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03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03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03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03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03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03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103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103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03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03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03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3876" grpId="0" animBg="1"/>
      <p:bldP spid="1103877" grpId="0" animBg="1"/>
      <p:bldP spid="1103878" grpId="0" animBg="1"/>
      <p:bldP spid="1103879" grpId="0" animBg="1"/>
      <p:bldP spid="1103886" grpId="0" animBg="1"/>
      <p:bldP spid="1103887" grpId="0" animBg="1"/>
      <p:bldP spid="1103888" grpId="0" animBg="1"/>
      <p:bldP spid="1103889" grpId="0" animBg="1"/>
      <p:bldP spid="110389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en-US" smtClean="0">
                <a:cs typeface="Tahoma" panose="020B0604030504040204" pitchFamily="34" charset="0"/>
              </a:rPr>
              <a:t> loop examples</a:t>
            </a:r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659688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To calculate: 1 + 2 + 3 + 4 + . . . + n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To calculate: 1 × 2 × 3 × 4 × . . . × n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To calculate: - 1 + 2 </a:t>
            </a:r>
            <a:r>
              <a:rPr lang="en-US" altLang="en-US" sz="2000" smtClean="0">
                <a:latin typeface="Arial" panose="020B0604020202020204" pitchFamily="34" charset="0"/>
              </a:rPr>
              <a:t>–</a:t>
            </a:r>
            <a:r>
              <a:rPr lang="en-US" altLang="en-US" sz="2000" smtClean="0"/>
              <a:t> 3 + 4 </a:t>
            </a:r>
            <a:r>
              <a:rPr lang="en-US" altLang="en-US" sz="2000" smtClean="0">
                <a:latin typeface="Arial" panose="020B0604020202020204" pitchFamily="34" charset="0"/>
              </a:rPr>
              <a:t>–</a:t>
            </a:r>
            <a:r>
              <a:rPr lang="en-US" altLang="en-US" sz="2000" smtClean="0"/>
              <a:t> 5 + . . . + n</a:t>
            </a:r>
          </a:p>
          <a:p>
            <a:pPr eaLnBrk="1" hangingPunct="1"/>
            <a:endParaRPr lang="en-US" altLang="en-US" sz="2000" smtClean="0"/>
          </a:p>
        </p:txBody>
      </p:sp>
      <p:sp>
        <p:nvSpPr>
          <p:cNvPr id="1108996" name="Text Box 4"/>
          <p:cNvSpPr txBox="1">
            <a:spLocks noChangeArrowheads="1"/>
          </p:cNvSpPr>
          <p:nvPr/>
        </p:nvSpPr>
        <p:spPr bwMode="auto">
          <a:xfrm>
            <a:off x="762000" y="1676400"/>
            <a:ext cx="53340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sum = 0;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1; i &lt;= n; i++)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sum + i;</a:t>
            </a:r>
          </a:p>
        </p:txBody>
      </p:sp>
      <p:sp>
        <p:nvSpPr>
          <p:cNvPr id="1108998" name="Text Box 6"/>
          <p:cNvSpPr txBox="1">
            <a:spLocks noChangeArrowheads="1"/>
          </p:cNvSpPr>
          <p:nvPr/>
        </p:nvSpPr>
        <p:spPr bwMode="auto">
          <a:xfrm>
            <a:off x="762000" y="3455988"/>
            <a:ext cx="53340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m = 1;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1; i &lt;= n; i++)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m = m * i;</a:t>
            </a:r>
          </a:p>
        </p:txBody>
      </p:sp>
      <p:sp>
        <p:nvSpPr>
          <p:cNvPr id="1108999" name="Text Box 7"/>
          <p:cNvSpPr txBox="1">
            <a:spLocks noChangeArrowheads="1"/>
          </p:cNvSpPr>
          <p:nvPr/>
        </p:nvSpPr>
        <p:spPr bwMode="auto">
          <a:xfrm>
            <a:off x="762000" y="5105400"/>
            <a:ext cx="533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sum = 0, sign = -1;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1; i &lt;= n; i++){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sum + sign* i;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sign = -1*sign;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0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08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08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08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08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08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8995" grpId="0" build="p"/>
      <p:bldP spid="1108996" grpId="0"/>
      <p:bldP spid="1108998" grpId="0"/>
      <p:bldP spid="11089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en-US" smtClean="0">
                <a:cs typeface="Tahoma" panose="020B0604030504040204" pitchFamily="34" charset="0"/>
              </a:rPr>
              <a:t> Loop</a:t>
            </a:r>
          </a:p>
        </p:txBody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The control variable of the for loop can only be used inside the loop. If needed after the loop, then it must be declared before the loop.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count</a:t>
            </a:r>
            <a:r>
              <a:rPr lang="en-US" altLang="en-US" sz="2000" smtClean="0"/>
              <a:t> should be declared before the loop if needed afterwards.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  <p:sp>
        <p:nvSpPr>
          <p:cNvPr id="1107972" name="Text Box 4"/>
          <p:cNvSpPr txBox="1">
            <a:spLocks noChangeArrowheads="1"/>
          </p:cNvSpPr>
          <p:nvPr/>
        </p:nvSpPr>
        <p:spPr bwMode="auto">
          <a:xfrm>
            <a:off x="762000" y="2020888"/>
            <a:ext cx="7581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count = 1; count &lt;= 10; count++){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 score </a:t>
            </a:r>
            <a:r>
              <a:rPr lang="en-US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count);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sum + kb.nextInt();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</a:t>
            </a:r>
            <a:r>
              <a:rPr lang="en-US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sum / (count – 1));</a:t>
            </a:r>
          </a:p>
        </p:txBody>
      </p:sp>
      <p:sp>
        <p:nvSpPr>
          <p:cNvPr id="1107973" name="Oval 5"/>
          <p:cNvSpPr>
            <a:spLocks noChangeArrowheads="1"/>
          </p:cNvSpPr>
          <p:nvPr/>
        </p:nvSpPr>
        <p:spPr bwMode="auto">
          <a:xfrm>
            <a:off x="6172200" y="3352800"/>
            <a:ext cx="1219200" cy="457200"/>
          </a:xfrm>
          <a:prstGeom prst="ellipse">
            <a:avLst/>
          </a:prstGeom>
          <a:noFill/>
          <a:ln w="222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07974" name="Text Box 6"/>
          <p:cNvSpPr txBox="1">
            <a:spLocks noChangeArrowheads="1"/>
          </p:cNvSpPr>
          <p:nvPr/>
        </p:nvSpPr>
        <p:spPr bwMode="auto">
          <a:xfrm>
            <a:off x="7848600" y="2438400"/>
            <a:ext cx="1447800" cy="9159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chemeClr val="hlink"/>
                </a:solidFill>
              </a:rPr>
              <a:t>Error: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count is undefined</a:t>
            </a:r>
          </a:p>
        </p:txBody>
      </p:sp>
      <p:sp>
        <p:nvSpPr>
          <p:cNvPr id="1107975" name="Text Box 7"/>
          <p:cNvSpPr txBox="1">
            <a:spLocks noChangeArrowheads="1"/>
          </p:cNvSpPr>
          <p:nvPr/>
        </p:nvSpPr>
        <p:spPr bwMode="auto">
          <a:xfrm>
            <a:off x="762000" y="4310063"/>
            <a:ext cx="784860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count;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for(count = 1; count &lt;= 10; count++){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 score </a:t>
            </a:r>
            <a:r>
              <a:rPr lang="en-US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count);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sum + kb.nextInt();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</a:t>
            </a:r>
            <a:r>
              <a:rPr lang="en-US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sum / (count – 1));</a:t>
            </a:r>
          </a:p>
        </p:txBody>
      </p:sp>
      <p:sp>
        <p:nvSpPr>
          <p:cNvPr id="1107976" name="Oval 8"/>
          <p:cNvSpPr>
            <a:spLocks noChangeArrowheads="1"/>
          </p:cNvSpPr>
          <p:nvPr/>
        </p:nvSpPr>
        <p:spPr bwMode="auto">
          <a:xfrm>
            <a:off x="762000" y="4572000"/>
            <a:ext cx="1600200" cy="381000"/>
          </a:xfrm>
          <a:prstGeom prst="ellipse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07977" name="Oval 9"/>
          <p:cNvSpPr>
            <a:spLocks noChangeArrowheads="1"/>
          </p:cNvSpPr>
          <p:nvPr/>
        </p:nvSpPr>
        <p:spPr bwMode="auto">
          <a:xfrm>
            <a:off x="1219200" y="2286000"/>
            <a:ext cx="1524000" cy="381000"/>
          </a:xfrm>
          <a:prstGeom prst="ellipse">
            <a:avLst/>
          </a:prstGeom>
          <a:noFill/>
          <a:ln w="222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0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07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07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07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07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10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0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07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7971" grpId="0" build="p"/>
      <p:bldP spid="1107972" grpId="0"/>
      <p:bldP spid="1107973" grpId="0" animBg="1"/>
      <p:bldP spid="1107974" grpId="0"/>
      <p:bldP spid="1107975" grpId="0"/>
      <p:bldP spid="1107976" grpId="0" animBg="1"/>
      <p:bldP spid="11079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altLang="en-US" smtClean="0">
                <a:cs typeface="Tahoma" panose="020B0604030504040204" pitchFamily="34" charset="0"/>
              </a:rPr>
              <a:t> Loop</a:t>
            </a:r>
          </a:p>
        </p:txBody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5344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If another initialization or update is needed, they are separated by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2000" smtClean="0">
                <a:latin typeface="Arial" panose="020B0604020202020204" pitchFamily="34" charset="0"/>
              </a:rPr>
              <a:t>(comma)</a:t>
            </a:r>
            <a:r>
              <a:rPr lang="en-US" altLang="en-US" sz="2000" smtClean="0"/>
              <a:t>.</a:t>
            </a:r>
          </a:p>
          <a:p>
            <a:pPr eaLnBrk="1" hangingPunct="1"/>
            <a:r>
              <a:rPr lang="en-US" altLang="en-US" sz="2000" smtClean="0"/>
              <a:t>The following code display odd and even numbers in the range 1 </a:t>
            </a:r>
            <a:r>
              <a:rPr lang="en-US" altLang="en-US" sz="2000" smtClean="0">
                <a:latin typeface="Arial" panose="020B0604020202020204" pitchFamily="34" charset="0"/>
              </a:rPr>
              <a:t>–</a:t>
            </a:r>
            <a:r>
              <a:rPr lang="en-US" altLang="en-US" sz="2000" smtClean="0"/>
              <a:t> 20.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Initialization could also be done before the loop. This means the initialization part can be empty:</a:t>
            </a:r>
          </a:p>
        </p:txBody>
      </p:sp>
      <p:sp>
        <p:nvSpPr>
          <p:cNvPr id="1106948" name="Text Box 4"/>
          <p:cNvSpPr txBox="1">
            <a:spLocks noChangeArrowheads="1"/>
          </p:cNvSpPr>
          <p:nvPr/>
        </p:nvSpPr>
        <p:spPr bwMode="auto">
          <a:xfrm>
            <a:off x="762000" y="2362200"/>
            <a:ext cx="800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odd, even;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for(odd=1,even=2;odd&lt;=20 &amp;&amp; even&lt;= 20; odd+=2,even += 2)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System.out.println(odd+ </a:t>
            </a:r>
            <a:r>
              <a:rPr lang="en-US" altLang="en-US" sz="1800">
                <a:solidFill>
                  <a:srgbClr val="0000CC"/>
                </a:solidFill>
              </a:rPr>
              <a:t>" 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even);</a:t>
            </a:r>
          </a:p>
        </p:txBody>
      </p:sp>
      <p:sp>
        <p:nvSpPr>
          <p:cNvPr id="1106949" name="Text Box 5"/>
          <p:cNvSpPr txBox="1">
            <a:spLocks noChangeArrowheads="1"/>
          </p:cNvSpPr>
          <p:nvPr/>
        </p:nvSpPr>
        <p:spPr bwMode="auto">
          <a:xfrm>
            <a:off x="762000" y="4446588"/>
            <a:ext cx="76962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odd = 1, even = 2;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   ; odd &lt;= 20 &amp;&amp; even &lt;= 20 ; odd += 2, even += 2)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System.out.println(odd+ </a:t>
            </a:r>
            <a:r>
              <a:rPr lang="en-US" altLang="en-US" sz="1800">
                <a:solidFill>
                  <a:srgbClr val="0000CC"/>
                </a:solidFill>
              </a:rPr>
              <a:t>" 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even);</a:t>
            </a:r>
          </a:p>
        </p:txBody>
      </p:sp>
      <p:sp>
        <p:nvSpPr>
          <p:cNvPr id="1106950" name="Oval 6"/>
          <p:cNvSpPr>
            <a:spLocks noChangeArrowheads="1"/>
          </p:cNvSpPr>
          <p:nvPr/>
        </p:nvSpPr>
        <p:spPr bwMode="auto">
          <a:xfrm>
            <a:off x="1447800" y="4876800"/>
            <a:ext cx="381000" cy="381000"/>
          </a:xfrm>
          <a:prstGeom prst="ellipse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06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06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06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106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06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06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947" grpId="0" build="p"/>
      <p:bldP spid="1106948" grpId="0"/>
      <p:bldP spid="1106949" grpId="0"/>
      <p:bldP spid="11069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Equivalent Loops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81000" y="1143000"/>
            <a:ext cx="830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 loop can always be converted to an equivalent loop of a different type.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800" y="1447800"/>
            <a:ext cx="830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Examples: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81000" y="1905000"/>
          <a:ext cx="8382000" cy="4694238"/>
        </p:xfrm>
        <a:graphic>
          <a:graphicData uri="http://schemas.openxmlformats.org/drawingml/2006/table">
            <a:tbl>
              <a:tblPr/>
              <a:tblGrid>
                <a:gridCol w="4495800"/>
                <a:gridCol w="3886200"/>
              </a:tblGrid>
              <a:tr h="21337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loop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equivalent loop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2037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for(initialization;condition; update)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{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statement1;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statement2;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. . .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}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initialization;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while(condition)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{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statement1;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statement2;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  . . .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1524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update;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}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49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do{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statement1;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statement2;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  . . .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update;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} while(condition);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statement1;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statement2;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. . .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statementN;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update;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while(condition){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statement1;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statement2;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 . . .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statementN;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   update;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ourier New"/>
                          <a:ea typeface="Times New Roman"/>
                          <a:cs typeface="Traditional Arabic"/>
                        </a:rPr>
                        <a:t>  }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Loops</a:t>
            </a:r>
          </a:p>
        </p:txBody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305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A loop structure can be used in the body of another loop structure.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There are two types of nested loops: independent and dependent.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A nested loop is independent if its number of repetitions does not depend on an outer loop.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A nested loop is dependent if its number of repetitions depends on an outer loop.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An independent inner loop will iterate completely for each single iteration of the outer loop</a:t>
            </a:r>
            <a:r>
              <a:rPr lang="en-US" altLang="en-US" sz="200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It outputs:</a:t>
            </a:r>
          </a:p>
        </p:txBody>
      </p:sp>
      <p:sp>
        <p:nvSpPr>
          <p:cNvPr id="1085446" name="Text Box 6"/>
          <p:cNvSpPr txBox="1">
            <a:spLocks noChangeArrowheads="1"/>
          </p:cNvSpPr>
          <p:nvPr/>
        </p:nvSpPr>
        <p:spPr bwMode="auto">
          <a:xfrm>
            <a:off x="609600" y="2819400"/>
            <a:ext cx="8153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row, column;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for(row = 1; row &lt;= 3; row++){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for(column = 1; column &lt;= 3; column++)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System.out.print(row + </a:t>
            </a:r>
            <a:r>
              <a:rPr lang="en-US" altLang="en-US" sz="1800">
                <a:solidFill>
                  <a:srgbClr val="0000CC"/>
                </a:solidFill>
              </a:rPr>
              <a:t>" 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column + </a:t>
            </a:r>
            <a:r>
              <a:rPr lang="en-US" altLang="en-US" sz="1800">
                <a:solidFill>
                  <a:srgbClr val="0000CC"/>
                </a:solidFill>
              </a:rPr>
              <a:t>" 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085448" name="Text Box 8"/>
          <p:cNvSpPr txBox="1">
            <a:spLocks noChangeArrowheads="1"/>
          </p:cNvSpPr>
          <p:nvPr/>
        </p:nvSpPr>
        <p:spPr bwMode="auto">
          <a:xfrm>
            <a:off x="2819400" y="4495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1 2</a:t>
            </a:r>
          </a:p>
        </p:txBody>
      </p:sp>
      <p:sp>
        <p:nvSpPr>
          <p:cNvPr id="1085449" name="Text Box 9"/>
          <p:cNvSpPr txBox="1">
            <a:spLocks noChangeArrowheads="1"/>
          </p:cNvSpPr>
          <p:nvPr/>
        </p:nvSpPr>
        <p:spPr bwMode="auto">
          <a:xfrm>
            <a:off x="2133600" y="4495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1 1</a:t>
            </a:r>
          </a:p>
        </p:txBody>
      </p:sp>
      <p:sp>
        <p:nvSpPr>
          <p:cNvPr id="1085450" name="Text Box 10"/>
          <p:cNvSpPr txBox="1">
            <a:spLocks noChangeArrowheads="1"/>
          </p:cNvSpPr>
          <p:nvPr/>
        </p:nvSpPr>
        <p:spPr bwMode="auto">
          <a:xfrm>
            <a:off x="2133600" y="4876800"/>
            <a:ext cx="60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2 1</a:t>
            </a:r>
          </a:p>
        </p:txBody>
      </p:sp>
      <p:sp>
        <p:nvSpPr>
          <p:cNvPr id="1085451" name="Text Box 11"/>
          <p:cNvSpPr txBox="1">
            <a:spLocks noChangeArrowheads="1"/>
          </p:cNvSpPr>
          <p:nvPr/>
        </p:nvSpPr>
        <p:spPr bwMode="auto">
          <a:xfrm>
            <a:off x="3581400" y="4495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1 3</a:t>
            </a:r>
          </a:p>
        </p:txBody>
      </p:sp>
      <p:sp>
        <p:nvSpPr>
          <p:cNvPr id="1085456" name="Text Box 16"/>
          <p:cNvSpPr txBox="1">
            <a:spLocks noChangeArrowheads="1"/>
          </p:cNvSpPr>
          <p:nvPr/>
        </p:nvSpPr>
        <p:spPr bwMode="auto">
          <a:xfrm>
            <a:off x="2819400" y="4876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2 2</a:t>
            </a:r>
          </a:p>
        </p:txBody>
      </p:sp>
      <p:sp>
        <p:nvSpPr>
          <p:cNvPr id="1085457" name="Text Box 17"/>
          <p:cNvSpPr txBox="1">
            <a:spLocks noChangeArrowheads="1"/>
          </p:cNvSpPr>
          <p:nvPr/>
        </p:nvSpPr>
        <p:spPr bwMode="auto">
          <a:xfrm>
            <a:off x="3581400" y="4876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2 3</a:t>
            </a:r>
          </a:p>
        </p:txBody>
      </p:sp>
      <p:sp>
        <p:nvSpPr>
          <p:cNvPr id="1085458" name="Text Box 18"/>
          <p:cNvSpPr txBox="1">
            <a:spLocks noChangeArrowheads="1"/>
          </p:cNvSpPr>
          <p:nvPr/>
        </p:nvSpPr>
        <p:spPr bwMode="auto">
          <a:xfrm>
            <a:off x="2133600" y="51816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3 1</a:t>
            </a:r>
          </a:p>
        </p:txBody>
      </p:sp>
      <p:sp>
        <p:nvSpPr>
          <p:cNvPr id="1085459" name="Text Box 19"/>
          <p:cNvSpPr txBox="1">
            <a:spLocks noChangeArrowheads="1"/>
          </p:cNvSpPr>
          <p:nvPr/>
        </p:nvSpPr>
        <p:spPr bwMode="auto">
          <a:xfrm>
            <a:off x="2819400" y="51816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3 2</a:t>
            </a:r>
          </a:p>
        </p:txBody>
      </p:sp>
      <p:sp>
        <p:nvSpPr>
          <p:cNvPr id="1085460" name="Text Box 20"/>
          <p:cNvSpPr txBox="1">
            <a:spLocks noChangeArrowheads="1"/>
          </p:cNvSpPr>
          <p:nvPr/>
        </p:nvSpPr>
        <p:spPr bwMode="auto">
          <a:xfrm>
            <a:off x="3581400" y="51816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3 3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8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8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8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8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85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8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0854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85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85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85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085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085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08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08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08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08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43" grpId="0" build="p"/>
      <p:bldP spid="1085446" grpId="0"/>
      <p:bldP spid="1085448" grpId="0"/>
      <p:bldP spid="1085449" grpId="0"/>
      <p:bldP spid="1085450" grpId="0"/>
      <p:bldP spid="1085451" grpId="0"/>
      <p:bldP spid="1085456" grpId="0"/>
      <p:bldP spid="1085457" grpId="0"/>
      <p:bldP spid="1085458" grpId="0"/>
      <p:bldP spid="1085459" grpId="0"/>
      <p:bldP spid="1085460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6878</TotalTime>
  <Words>1830</Words>
  <Application>Microsoft Office PowerPoint</Application>
  <PresentationFormat>On-screen Show (4:3)</PresentationFormat>
  <Paragraphs>369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Comic Sans MS</vt:lpstr>
      <vt:lpstr>Consolas</vt:lpstr>
      <vt:lpstr>Courier New</vt:lpstr>
      <vt:lpstr>Tahoma</vt:lpstr>
      <vt:lpstr>Times New Roman</vt:lpstr>
      <vt:lpstr>Traditional Arabic</vt:lpstr>
      <vt:lpstr>Wingdings</vt:lpstr>
      <vt:lpstr>1_Blends</vt:lpstr>
      <vt:lpstr>Image</vt:lpstr>
      <vt:lpstr>PowerPoint Presentation</vt:lpstr>
      <vt:lpstr>Outline</vt:lpstr>
      <vt:lpstr>for loop</vt:lpstr>
      <vt:lpstr>for loop</vt:lpstr>
      <vt:lpstr>for loop examples</vt:lpstr>
      <vt:lpstr>for Loop</vt:lpstr>
      <vt:lpstr>for Loop</vt:lpstr>
      <vt:lpstr>Equivalent Loops</vt:lpstr>
      <vt:lpstr>Nested Loops</vt:lpstr>
      <vt:lpstr>Nested Loops</vt:lpstr>
      <vt:lpstr>Nested Loops</vt:lpstr>
      <vt:lpstr>continue and break statements</vt:lpstr>
      <vt:lpstr>continue and break statements</vt:lpstr>
      <vt:lpstr>continue and  break statements</vt:lpstr>
      <vt:lpstr>Labeled break statement</vt:lpstr>
      <vt:lpstr>Labeled continue statement</vt:lpstr>
      <vt:lpstr>PowerPoint Presentation</vt:lpstr>
      <vt:lpstr>Questions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</dc:creator>
  <cp:lastModifiedBy>itc</cp:lastModifiedBy>
  <cp:revision>651</cp:revision>
  <cp:lastPrinted>1999-09-10T20:38:56Z</cp:lastPrinted>
  <dcterms:created xsi:type="dcterms:W3CDTF">1998-06-19T04:38:52Z</dcterms:created>
  <dcterms:modified xsi:type="dcterms:W3CDTF">2018-07-06T20:53:54Z</dcterms:modified>
</cp:coreProperties>
</file>