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8" r:id="rId1"/>
  </p:sldMasterIdLst>
  <p:notesMasterIdLst>
    <p:notesMasterId r:id="rId30"/>
  </p:notesMasterIdLst>
  <p:handoutMasterIdLst>
    <p:handoutMasterId r:id="rId31"/>
  </p:handoutMasterIdLst>
  <p:sldIdLst>
    <p:sldId id="306" r:id="rId2"/>
    <p:sldId id="307" r:id="rId3"/>
    <p:sldId id="328" r:id="rId4"/>
    <p:sldId id="329" r:id="rId5"/>
    <p:sldId id="350" r:id="rId6"/>
    <p:sldId id="330" r:id="rId7"/>
    <p:sldId id="331" r:id="rId8"/>
    <p:sldId id="332" r:id="rId9"/>
    <p:sldId id="345" r:id="rId10"/>
    <p:sldId id="334" r:id="rId11"/>
    <p:sldId id="284" r:id="rId12"/>
    <p:sldId id="337" r:id="rId13"/>
    <p:sldId id="327" r:id="rId14"/>
    <p:sldId id="343" r:id="rId15"/>
    <p:sldId id="335" r:id="rId16"/>
    <p:sldId id="347" r:id="rId17"/>
    <p:sldId id="338" r:id="rId18"/>
    <p:sldId id="348" r:id="rId19"/>
    <p:sldId id="285" r:id="rId20"/>
    <p:sldId id="314" r:id="rId21"/>
    <p:sldId id="315" r:id="rId22"/>
    <p:sldId id="339" r:id="rId23"/>
    <p:sldId id="340" r:id="rId24"/>
    <p:sldId id="341" r:id="rId25"/>
    <p:sldId id="349" r:id="rId26"/>
    <p:sldId id="342" r:id="rId27"/>
    <p:sldId id="318" r:id="rId28"/>
    <p:sldId id="283" r:id="rId29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66CC"/>
    <a:srgbClr val="3333FF"/>
    <a:srgbClr val="0000CC"/>
    <a:srgbClr val="0000FF"/>
    <a:srgbClr val="8FCFF7"/>
    <a:srgbClr val="66CCFF"/>
    <a:srgbClr val="F6E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35" autoAdjust="0"/>
    <p:restoredTop sz="93511" autoAdjust="0"/>
  </p:normalViewPr>
  <p:slideViewPr>
    <p:cSldViewPr>
      <p:cViewPr varScale="1">
        <p:scale>
          <a:sx n="76" d="100"/>
          <a:sy n="76" d="100"/>
        </p:scale>
        <p:origin x="128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62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BA43DC76-AA1C-4C6A-8A01-8265148FB27D}" type="slidenum">
              <a:rPr lang="ar-SA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590774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D42C9311-36C9-4E94-8333-F0DBD8C6F5C9}" type="slidenum">
              <a:rPr lang="ar-SA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3009259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FB4EBB5D-33CE-4D64-BC31-DFA333D07423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z="1000" smtClean="0"/>
          </a:p>
        </p:txBody>
      </p:sp>
    </p:spTree>
    <p:extLst>
      <p:ext uri="{BB962C8B-B14F-4D97-AF65-F5344CB8AC3E}">
        <p14:creationId xmlns:p14="http://schemas.microsoft.com/office/powerpoint/2010/main" val="3067279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A4F0735C-9E20-4A76-B9C3-8961F28EDDD4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</p:spTree>
    <p:extLst>
      <p:ext uri="{BB962C8B-B14F-4D97-AF65-F5344CB8AC3E}">
        <p14:creationId xmlns:p14="http://schemas.microsoft.com/office/powerpoint/2010/main" val="2409650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CD02DCB5-F375-4906-8288-326B2751B247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sz="1000" smtClean="0"/>
              <a:t>Here are some examples:</a:t>
            </a:r>
          </a:p>
          <a:p>
            <a:endParaRPr lang="en-US" altLang="en-US" sz="1000" smtClean="0"/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String str1 = “Java”, str2 = “    Wow     “;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str1.compareTo( “Hello” );  //returns positive integer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		    //because str1 &gt;= “Hello”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str1.substring( 1, 4 );     //returns “ava”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str2.trim( )	    //returns “Wow”, str2 stays same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str1.startsWith( “Ja” );    //returns true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str1.endsWith( “avi” );     //returns false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017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3174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B37C7EFF-FC98-4C8E-A730-119CA844E22A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sz="1000" smtClean="0"/>
              <a:t>Here are some examples:</a:t>
            </a:r>
          </a:p>
          <a:p>
            <a:endParaRPr lang="en-US" altLang="en-US" sz="1000" smtClean="0"/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String str1 = “Java”, str2 = “    Wow     “;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str1.compareTo( “Hello” );  //returns positive integer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		    //because str1 &gt;= “Hello”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str1.substring( 1, 4 );     //returns “ava”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str2.trim( )	    //returns “Wow”, str2 stays same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str1.startsWith( “Ja” );    //returns true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str1.endsWith( “avi” );     //returns false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053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3379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7392EF51-A8BB-47BA-B5F8-DC08FBACC094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sz="1000" smtClean="0"/>
              <a:t>Here are some examples:</a:t>
            </a:r>
          </a:p>
          <a:p>
            <a:endParaRPr lang="en-US" altLang="en-US" sz="1000" smtClean="0"/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String str1 = “Java”, str2 = “    Wow     “;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str1.compareTo( “Hello” );  //returns positive integer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		    //because str1 &gt;= “Hello”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str1.substring( 1, 4 );     //returns “ava”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str2.trim( )	    //returns “Wow”, str2 stays same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str1.startsWith( “Ja” );    //returns true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str1.endsWith( “avi” );     //returns false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132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0B352EDD-1B84-4866-8CA8-2CD8D9E39A8D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sz="1000" smtClean="0"/>
              <a:t>Here are some examples:</a:t>
            </a:r>
          </a:p>
          <a:p>
            <a:endParaRPr lang="en-US" altLang="en-US" sz="1000" smtClean="0"/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String str1 = “Java”, str2 = “    Wow     “;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str1.compareTo( “Hello” );  //returns positive integer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		    //because str1 &gt;= “Hello”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str1.substring( 1, 4 );     //returns “ava”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str2.trim( )	    //returns “Wow”, str2 stays same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str1.startsWith( “Ja” );    //returns true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str1.endsWith( “avi” );     //returns false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991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Chapter 8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Intro to OOP w/Java--Wu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8 -</a:t>
            </a:r>
            <a:fld id="{E4FAF66D-F302-4C2C-A6CA-02B12ECBA788}" type="slidenum">
              <a:rPr lang="en-US" altLang="ja-JP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altLang="ja-JP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684213"/>
            <a:ext cx="4554537" cy="3417887"/>
          </a:xfrm>
          <a:solidFill>
            <a:srgbClr val="FFFFFF"/>
          </a:solidFill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sz="1000" smtClean="0"/>
              <a:t>Here are some examples:</a:t>
            </a:r>
          </a:p>
          <a:p>
            <a:endParaRPr lang="en-US" altLang="en-US" sz="1000" smtClean="0"/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String str1 = “Java”, str2 = “    Wow     “;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str1.compareTo( “Hello” );  //returns positive integer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		    //because str1 &gt;= “Hello”</a:t>
            </a: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str1.substring( 1, 4 );     //returns “ava”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str2.trim( )	    //returns “Wow”, str2 stays same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str1.startsWith( “Ja” );    //returns true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  <a:p>
            <a:r>
              <a:rPr lang="en-US" altLang="en-US" sz="900" smtClean="0">
                <a:latin typeface="Courier New" panose="02070309020205020404" pitchFamily="49" charset="0"/>
              </a:rPr>
              <a:t>str1.endsWith( “avi” );     //returns false</a:t>
            </a:r>
          </a:p>
          <a:p>
            <a:endParaRPr lang="en-US" altLang="en-US" sz="90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3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F7DE23-C9F4-46A4-971D-C44355915E2D}" type="datetime4">
              <a:rPr lang="en-US"/>
              <a:pPr>
                <a:defRPr/>
              </a:pPr>
              <a:t>February 14,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74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3599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612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75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9447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89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948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906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4722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24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576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209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ChangeArrowheads="1"/>
          </p:cNvSpPr>
          <p:nvPr/>
        </p:nvSpPr>
        <p:spPr bwMode="auto">
          <a:xfrm>
            <a:off x="5270500" y="53213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2133600" y="1828800"/>
            <a:ext cx="64008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3: The Character &amp; The String Classes</a:t>
            </a: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87400" y="2609850"/>
            <a:ext cx="7659688" cy="217646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GB" altLang="en-US" sz="1800" smtClean="0">
                <a:solidFill>
                  <a:srgbClr val="0000CC"/>
                </a:solidFill>
              </a:rPr>
              <a:t>boolean  test1= Character.isDigit(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K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);        </a:t>
            </a:r>
            <a:r>
              <a:rPr lang="en-GB" altLang="en-US" sz="1800" smtClean="0">
                <a:solidFill>
                  <a:srgbClr val="C00000"/>
                </a:solidFill>
              </a:rPr>
              <a:t>// test1 = false</a:t>
            </a:r>
            <a:endParaRPr lang="en-US" altLang="en-US" sz="1800" smtClean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GB" altLang="en-US" sz="1800" smtClean="0">
                <a:solidFill>
                  <a:srgbClr val="0000CC"/>
                </a:solidFill>
              </a:rPr>
              <a:t>boolean  test2 = Character.isLowerCase(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b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);    </a:t>
            </a:r>
            <a:r>
              <a:rPr lang="en-GB" altLang="en-US" sz="1800" smtClean="0">
                <a:solidFill>
                  <a:srgbClr val="C00000"/>
                </a:solidFill>
              </a:rPr>
              <a:t>// test2 = true</a:t>
            </a:r>
            <a:endParaRPr lang="en-US" altLang="en-US" sz="1800" smtClean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GB" altLang="en-US" sz="1800" smtClean="0">
                <a:solidFill>
                  <a:srgbClr val="0000CC"/>
                </a:solidFill>
              </a:rPr>
              <a:t>char ch1 = Character.toLowerCase(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H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);         </a:t>
            </a:r>
            <a:r>
              <a:rPr lang="en-GB" altLang="en-US" sz="1800" smtClean="0">
                <a:solidFill>
                  <a:srgbClr val="C00000"/>
                </a:solidFill>
              </a:rPr>
              <a:t>// ch1 = </a:t>
            </a:r>
            <a:r>
              <a:rPr lang="en-GB" altLang="ar-SA" sz="1800" smtClean="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C00000"/>
                </a:solidFill>
              </a:rPr>
              <a:t>h</a:t>
            </a:r>
            <a:r>
              <a:rPr lang="en-GB" altLang="ar-SA" sz="1800" smtClean="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endParaRPr lang="en-US" altLang="en-US" sz="1800" smtClean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GB" altLang="en-US" sz="1800" smtClean="0">
                <a:solidFill>
                  <a:srgbClr val="0000CC"/>
                </a:solidFill>
              </a:rPr>
              <a:t>char ch2 = Character.toUpperCase(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j</a:t>
            </a:r>
            <a:r>
              <a:rPr lang="en-GB" altLang="ar-SA" sz="1800" smtClean="0">
                <a:solidFill>
                  <a:srgbClr val="0000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0000CC"/>
                </a:solidFill>
              </a:rPr>
              <a:t>);          </a:t>
            </a:r>
            <a:r>
              <a:rPr lang="en-GB" altLang="en-US" sz="1800" smtClean="0">
                <a:solidFill>
                  <a:srgbClr val="C00000"/>
                </a:solidFill>
              </a:rPr>
              <a:t>// ch2 = </a:t>
            </a:r>
            <a:r>
              <a:rPr lang="en-GB" altLang="ar-SA" sz="1800" smtClean="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 smtClean="0">
                <a:solidFill>
                  <a:srgbClr val="C00000"/>
                </a:solidFill>
              </a:rPr>
              <a:t>J</a:t>
            </a:r>
            <a:r>
              <a:rPr lang="en-GB" altLang="ar-SA" sz="1800" smtClean="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endParaRPr lang="en-US" altLang="en-US" sz="1800" smtClean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endParaRPr lang="en-US" altLang="en-US" sz="1800" smtClean="0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54063" y="4905375"/>
            <a:ext cx="800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Note: To change the case of a letter in a variable, assignment to the variable is required:</a:t>
            </a:r>
            <a:endParaRPr lang="ar-SA" altLang="en-US" sz="1800"/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811213" y="5791200"/>
            <a:ext cx="7129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3333CC"/>
                </a:solidFill>
              </a:rPr>
              <a:t>char ch = </a:t>
            </a:r>
            <a:r>
              <a:rPr lang="en-GB" altLang="ar-SA" sz="1800">
                <a:solidFill>
                  <a:srgbClr val="3333CC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>
                <a:solidFill>
                  <a:srgbClr val="3333CC"/>
                </a:solidFill>
              </a:rPr>
              <a:t>M</a:t>
            </a:r>
            <a:r>
              <a:rPr lang="en-GB" altLang="ar-SA" sz="1800">
                <a:solidFill>
                  <a:srgbClr val="3333CC"/>
                </a:solidFill>
                <a:cs typeface="Courier New" panose="02070309020205020404" pitchFamily="49" charset="0"/>
              </a:rPr>
              <a:t>'</a:t>
            </a:r>
            <a:r>
              <a:rPr lang="en-GB" altLang="ar-SA" sz="180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0000CC"/>
                </a:solidFill>
              </a:rPr>
              <a:t>ch = Character.toLowerCase(</a:t>
            </a:r>
            <a:r>
              <a:rPr lang="en-GB" altLang="en-US" sz="1800">
                <a:solidFill>
                  <a:srgbClr val="0000CC"/>
                </a:solidFill>
                <a:cs typeface="Courier New" panose="02070309020205020404" pitchFamily="49" charset="0"/>
              </a:rPr>
              <a:t>ch</a:t>
            </a:r>
            <a:r>
              <a:rPr lang="en-GB" altLang="en-US" sz="1800">
                <a:solidFill>
                  <a:srgbClr val="0000CC"/>
                </a:solidFill>
              </a:rPr>
              <a:t>);     </a:t>
            </a:r>
            <a:r>
              <a:rPr lang="en-GB" altLang="en-US" sz="1800">
                <a:solidFill>
                  <a:srgbClr val="C00000"/>
                </a:solidFill>
              </a:rPr>
              <a:t>// ch is assigned </a:t>
            </a:r>
            <a:r>
              <a:rPr lang="en-GB" altLang="ar-SA" sz="18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>
                <a:solidFill>
                  <a:srgbClr val="C00000"/>
                </a:solidFill>
              </a:rPr>
              <a:t>m</a:t>
            </a:r>
            <a:r>
              <a:rPr lang="en-GB" altLang="ar-SA" sz="18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GB" altLang="en-US" sz="1800">
                <a:solidFill>
                  <a:srgbClr val="C00000"/>
                </a:solidFill>
              </a:rPr>
              <a:t> </a:t>
            </a:r>
            <a:endParaRPr lang="ar-SA" altLang="en-US" sz="1800">
              <a:solidFill>
                <a:srgbClr val="C00000"/>
              </a:solidFill>
            </a:endParaRPr>
          </a:p>
        </p:txBody>
      </p:sp>
      <p:sp>
        <p:nvSpPr>
          <p:cNvPr id="14342" name="TextBox 2"/>
          <p:cNvSpPr txBox="1">
            <a:spLocks noChangeArrowheads="1"/>
          </p:cNvSpPr>
          <p:nvPr/>
        </p:nvSpPr>
        <p:spPr bwMode="auto">
          <a:xfrm flipH="1">
            <a:off x="1019175" y="1035050"/>
            <a:ext cx="7735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Note: Because the methods of the wrapper class Character are static, they can be called without creating an object, by a call of the form: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          Character.methodName(character)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469D0CB-1158-459F-9908-7E3C28ABB3B9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69E97F6-49BB-43B6-B957-2BE968FEC514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String Class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19200"/>
            <a:ext cx="8077200" cy="30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The </a:t>
            </a:r>
            <a:r>
              <a:rPr lang="en-US" sz="1800" dirty="0" smtClean="0">
                <a:solidFill>
                  <a:srgbClr val="0000CC"/>
                </a:solidFill>
              </a:rPr>
              <a:t>String</a:t>
            </a:r>
            <a:r>
              <a:rPr lang="en-US" sz="1800" dirty="0" smtClean="0"/>
              <a:t> class of </a:t>
            </a:r>
            <a:r>
              <a:rPr lang="en-US" sz="1800" dirty="0" smtClean="0">
                <a:solidFill>
                  <a:srgbClr val="0000CC"/>
                </a:solidFill>
              </a:rPr>
              <a:t>java.lang</a:t>
            </a:r>
            <a:r>
              <a:rPr lang="en-US" sz="1800" dirty="0" smtClean="0"/>
              <a:t> package represents character strings</a:t>
            </a:r>
            <a:r>
              <a:rPr lang="en-US" sz="1800" dirty="0" smtClean="0">
                <a:cs typeface="Tahoma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All string literals in Java programs, such as "abc", are implemented as instances (i.e., objects) of this class</a:t>
            </a:r>
            <a:r>
              <a:rPr lang="en-US" altLang="ja-JP" sz="1800" dirty="0" smtClean="0">
                <a:ea typeface="MS PGothic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000" dirty="0" smtClean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>
                <a:cs typeface="Tahoma" pitchFamily="34" charset="0"/>
              </a:rPr>
              <a:t>The declaration: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000" dirty="0" smtClean="0">
              <a:cs typeface="Tahoma" pitchFamily="34" charset="0"/>
            </a:endParaRPr>
          </a:p>
          <a:p>
            <a:pPr marL="400050" lvl="1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1800" dirty="0" smtClean="0">
                <a:cs typeface="Tahoma" pitchFamily="34" charset="0"/>
              </a:rPr>
              <a:t>if it appears inside a method, does not create a String object; it creates a an un-initialized String reference variable.</a:t>
            </a:r>
            <a:endParaRPr lang="en-US" sz="1800" dirty="0" smtClean="0">
              <a:solidFill>
                <a:srgbClr val="0000CC"/>
              </a:solidFill>
              <a:cs typeface="Tahoma" pitchFamily="34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800" dirty="0" smtClean="0">
              <a:solidFill>
                <a:srgbClr val="0000CC"/>
              </a:solidFill>
              <a:cs typeface="Tahoma" pitchFamily="34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800" dirty="0" smtClean="0">
              <a:cs typeface="Tahoma" pitchFamily="34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85800" y="35814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2000"/>
              <a:t> </a:t>
            </a:r>
            <a:r>
              <a:rPr lang="en-US" altLang="ar-SA" sz="1800"/>
              <a:t>A String object can be constructed by either: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676400" y="2514600"/>
            <a:ext cx="571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str;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95400" y="4114800"/>
            <a:ext cx="731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directly assigning a string literal’s starting address to a String reference variable.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71600" y="5105400"/>
            <a:ext cx="393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or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600200" y="5410200"/>
            <a:ext cx="7115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By assigning a String object’s starting address to a String reference variable via the </a:t>
            </a:r>
            <a:r>
              <a:rPr lang="en-US" altLang="ar-SA" sz="1800">
                <a:solidFill>
                  <a:srgbClr val="0000CC"/>
                </a:solidFill>
              </a:rPr>
              <a:t>new</a:t>
            </a:r>
            <a:r>
              <a:rPr lang="en-US" altLang="ar-SA" sz="1800"/>
              <a:t> operator and a constructor.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57400" y="4800600"/>
            <a:ext cx="3522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myUniversity = "KFUPM";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57400" y="6019800"/>
            <a:ext cx="4905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myUniversity = new String("KFUPM");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  <p:bldP spid="5132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676E75A-779A-4BB8-B94B-C9E41B0B765B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129CACA-A06D-4035-B11B-2764762D0515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20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String Class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pic>
        <p:nvPicPr>
          <p:cNvPr id="15" name="Picture 14" descr="objec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128713"/>
            <a:ext cx="707707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9248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Consider this code: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5181600" y="3571875"/>
            <a:ext cx="914400" cy="2103438"/>
            <a:chOff x="5181600" y="3571631"/>
            <a:chExt cx="914400" cy="2104292"/>
          </a:xfrm>
        </p:grpSpPr>
        <p:sp>
          <p:nvSpPr>
            <p:cNvPr id="17439" name="Line 19"/>
            <p:cNvSpPr>
              <a:spLocks noChangeShapeType="1"/>
            </p:cNvSpPr>
            <p:nvPr/>
          </p:nvSpPr>
          <p:spPr bwMode="auto">
            <a:xfrm>
              <a:off x="5181600" y="3571631"/>
              <a:ext cx="0" cy="19909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0" name="Line 20"/>
            <p:cNvSpPr>
              <a:spLocks noChangeShapeType="1"/>
            </p:cNvSpPr>
            <p:nvPr/>
          </p:nvSpPr>
          <p:spPr bwMode="auto">
            <a:xfrm>
              <a:off x="6096000" y="3571631"/>
              <a:ext cx="0" cy="20671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1" name="Line 22"/>
            <p:cNvSpPr>
              <a:spLocks noChangeShapeType="1"/>
            </p:cNvSpPr>
            <p:nvPr/>
          </p:nvSpPr>
          <p:spPr bwMode="auto">
            <a:xfrm>
              <a:off x="5181600" y="403860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2" name="Line 23"/>
            <p:cNvSpPr>
              <a:spLocks noChangeShapeType="1"/>
            </p:cNvSpPr>
            <p:nvPr/>
          </p:nvSpPr>
          <p:spPr bwMode="auto">
            <a:xfrm>
              <a:off x="5181600" y="518160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3" name="Line 24"/>
            <p:cNvSpPr>
              <a:spLocks noChangeShapeType="1"/>
            </p:cNvSpPr>
            <p:nvPr/>
          </p:nvSpPr>
          <p:spPr bwMode="auto">
            <a:xfrm>
              <a:off x="5638800" y="5410200"/>
              <a:ext cx="0" cy="2657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4" name="Line 30"/>
            <p:cNvSpPr>
              <a:spLocks noChangeShapeType="1"/>
            </p:cNvSpPr>
            <p:nvPr/>
          </p:nvSpPr>
          <p:spPr bwMode="auto">
            <a:xfrm>
              <a:off x="5638800" y="3620477"/>
              <a:ext cx="0" cy="2657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Class Variables are References</a:t>
            </a:r>
            <a:r>
              <a:rPr lang="en-US" altLang="en-US" smtClean="0">
                <a:latin typeface="Arial" panose="020B0604020202020204" pitchFamily="34" charset="0"/>
              </a:rPr>
              <a:t>…</a:t>
            </a:r>
            <a:endParaRPr lang="en-US" altLang="en-US" smtClean="0"/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295400" y="1931988"/>
            <a:ext cx="403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word1, word2;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word1 = new String(</a:t>
            </a:r>
            <a:r>
              <a:rPr lang="en-US" altLang="ar-SA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Java</a:t>
            </a:r>
            <a:r>
              <a:rPr lang="en-US" altLang="ar-SA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word2 = word1;</a:t>
            </a: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>
            <a:off x="685800" y="20574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457200" y="44958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Memory</a:t>
            </a:r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1447800" y="3810000"/>
            <a:ext cx="914400" cy="1447800"/>
            <a:chOff x="912" y="2400"/>
            <a:chExt cx="576" cy="912"/>
          </a:xfrm>
        </p:grpSpPr>
        <p:sp>
          <p:nvSpPr>
            <p:cNvPr id="17437" name="Text Box 13"/>
            <p:cNvSpPr txBox="1">
              <a:spLocks noChangeArrowheads="1"/>
            </p:cNvSpPr>
            <p:nvPr/>
          </p:nvSpPr>
          <p:spPr bwMode="auto">
            <a:xfrm>
              <a:off x="912" y="240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word1</a:t>
              </a:r>
            </a:p>
          </p:txBody>
        </p:sp>
        <p:sp>
          <p:nvSpPr>
            <p:cNvPr id="17438" name="Text Box 14"/>
            <p:cNvSpPr txBox="1">
              <a:spLocks noChangeArrowheads="1"/>
            </p:cNvSpPr>
            <p:nvPr/>
          </p:nvSpPr>
          <p:spPr bwMode="auto">
            <a:xfrm>
              <a:off x="912" y="3081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word2</a:t>
              </a:r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2362200" y="3505200"/>
            <a:ext cx="914400" cy="1981200"/>
            <a:chOff x="1488" y="2208"/>
            <a:chExt cx="576" cy="1248"/>
          </a:xfrm>
        </p:grpSpPr>
        <p:sp>
          <p:nvSpPr>
            <p:cNvPr id="17430" name="Line 6"/>
            <p:cNvSpPr>
              <a:spLocks noChangeShapeType="1"/>
            </p:cNvSpPr>
            <p:nvPr/>
          </p:nvSpPr>
          <p:spPr bwMode="auto">
            <a:xfrm>
              <a:off x="1488" y="220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31" name="Line 7"/>
            <p:cNvSpPr>
              <a:spLocks noChangeShapeType="1"/>
            </p:cNvSpPr>
            <p:nvPr/>
          </p:nvSpPr>
          <p:spPr bwMode="auto">
            <a:xfrm>
              <a:off x="2064" y="220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32" name="Line 9"/>
            <p:cNvSpPr>
              <a:spLocks noChangeShapeType="1"/>
            </p:cNvSpPr>
            <p:nvPr/>
          </p:nvSpPr>
          <p:spPr bwMode="auto">
            <a:xfrm>
              <a:off x="1488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33" name="Line 10"/>
            <p:cNvSpPr>
              <a:spLocks noChangeShapeType="1"/>
            </p:cNvSpPr>
            <p:nvPr/>
          </p:nvSpPr>
          <p:spPr bwMode="auto">
            <a:xfrm>
              <a:off x="1488" y="264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34" name="Line 11"/>
            <p:cNvSpPr>
              <a:spLocks noChangeShapeType="1"/>
            </p:cNvSpPr>
            <p:nvPr/>
          </p:nvSpPr>
          <p:spPr bwMode="auto">
            <a:xfrm>
              <a:off x="1488" y="30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35" name="Line 12"/>
            <p:cNvSpPr>
              <a:spLocks noChangeShapeType="1"/>
            </p:cNvSpPr>
            <p:nvPr/>
          </p:nvSpPr>
          <p:spPr bwMode="auto">
            <a:xfrm>
              <a:off x="1488" y="331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36" name="Line 15"/>
            <p:cNvSpPr>
              <a:spLocks noChangeShapeType="1"/>
            </p:cNvSpPr>
            <p:nvPr/>
          </p:nvSpPr>
          <p:spPr bwMode="auto">
            <a:xfrm>
              <a:off x="1776" y="268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6248400" y="1143000"/>
            <a:ext cx="2514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/>
              <a:t>word1</a:t>
            </a:r>
            <a:r>
              <a:rPr lang="en-US" altLang="en-US" sz="1800"/>
              <a:t> and </a:t>
            </a:r>
            <a:r>
              <a:rPr lang="en-US" altLang="en-US" sz="1800" b="1"/>
              <a:t>word2</a:t>
            </a:r>
            <a:r>
              <a:rPr lang="en-US" altLang="en-US" sz="1800"/>
              <a:t> are allocated memory but no values </a:t>
            </a:r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6324600" y="2133600"/>
            <a:ext cx="2133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A String object with value </a:t>
            </a:r>
            <a:r>
              <a:rPr lang="en-US" altLang="en-US" sz="1800">
                <a:latin typeface="Arial" panose="020B0604020202020204" pitchFamily="34" charset="0"/>
              </a:rPr>
              <a:t>“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Java</a:t>
            </a:r>
            <a:r>
              <a:rPr lang="en-US" altLang="en-US" sz="1800">
                <a:latin typeface="Arial" panose="020B0604020202020204" pitchFamily="34" charset="0"/>
              </a:rPr>
              <a:t>”</a:t>
            </a:r>
            <a:r>
              <a:rPr lang="en-US" altLang="en-US" sz="1800"/>
              <a:t> is created and </a:t>
            </a:r>
            <a:r>
              <a:rPr lang="en-US" altLang="en-US" sz="1800" b="1"/>
              <a:t>word1</a:t>
            </a:r>
            <a:r>
              <a:rPr lang="en-US" altLang="en-US" sz="1800"/>
              <a:t> refers to it</a:t>
            </a:r>
          </a:p>
        </p:txBody>
      </p:sp>
      <p:sp>
        <p:nvSpPr>
          <p:cNvPr id="76825" name="AutoShape 25"/>
          <p:cNvSpPr>
            <a:spLocks noChangeArrowheads="1"/>
          </p:cNvSpPr>
          <p:nvPr/>
        </p:nvSpPr>
        <p:spPr bwMode="auto">
          <a:xfrm>
            <a:off x="5257800" y="4249738"/>
            <a:ext cx="762000" cy="762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34CA1"/>
                </a:solidFill>
              </a:rPr>
              <a:t>String</a:t>
            </a:r>
            <a:endParaRPr lang="en-US" altLang="en-US" sz="180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Java</a:t>
            </a:r>
          </a:p>
        </p:txBody>
      </p:sp>
      <p:sp>
        <p:nvSpPr>
          <p:cNvPr id="76827" name="Text Box 27"/>
          <p:cNvSpPr txBox="1">
            <a:spLocks noChangeArrowheads="1"/>
          </p:cNvSpPr>
          <p:nvPr/>
        </p:nvSpPr>
        <p:spPr bwMode="auto">
          <a:xfrm>
            <a:off x="6172200" y="39624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1055</a:t>
            </a:r>
          </a:p>
        </p:txBody>
      </p:sp>
      <p:sp>
        <p:nvSpPr>
          <p:cNvPr id="76832" name="Text Box 32"/>
          <p:cNvSpPr txBox="1">
            <a:spLocks noChangeArrowheads="1"/>
          </p:cNvSpPr>
          <p:nvPr/>
        </p:nvSpPr>
        <p:spPr bwMode="auto">
          <a:xfrm>
            <a:off x="2362200" y="38100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1055</a:t>
            </a:r>
          </a:p>
        </p:txBody>
      </p:sp>
      <p:sp>
        <p:nvSpPr>
          <p:cNvPr id="76833" name="Text Box 33"/>
          <p:cNvSpPr txBox="1">
            <a:spLocks noChangeArrowheads="1"/>
          </p:cNvSpPr>
          <p:nvPr/>
        </p:nvSpPr>
        <p:spPr bwMode="auto">
          <a:xfrm>
            <a:off x="2362200" y="4891088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1055</a:t>
            </a:r>
          </a:p>
        </p:txBody>
      </p:sp>
      <p:sp>
        <p:nvSpPr>
          <p:cNvPr id="76835" name="Text Box 35"/>
          <p:cNvSpPr txBox="1">
            <a:spLocks noChangeArrowheads="1"/>
          </p:cNvSpPr>
          <p:nvPr/>
        </p:nvSpPr>
        <p:spPr bwMode="auto">
          <a:xfrm>
            <a:off x="6553200" y="4419600"/>
            <a:ext cx="2133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The address in </a:t>
            </a:r>
            <a:r>
              <a:rPr lang="en-US" altLang="en-US" sz="1800" b="1"/>
              <a:t>word1</a:t>
            </a:r>
            <a:r>
              <a:rPr lang="en-US" altLang="en-US" sz="1800"/>
              <a:t> is assigned to </a:t>
            </a:r>
            <a:r>
              <a:rPr lang="en-US" altLang="en-US" sz="1800" b="1"/>
              <a:t>word2</a:t>
            </a:r>
            <a:r>
              <a:rPr lang="en-US" altLang="en-US" sz="1800"/>
              <a:t> so both refer to the same String object</a:t>
            </a:r>
          </a:p>
        </p:txBody>
      </p:sp>
      <p:sp>
        <p:nvSpPr>
          <p:cNvPr id="41" name="Arc 31"/>
          <p:cNvSpPr>
            <a:spLocks/>
          </p:cNvSpPr>
          <p:nvPr/>
        </p:nvSpPr>
        <p:spPr bwMode="auto">
          <a:xfrm flipV="1">
            <a:off x="3124200" y="4419600"/>
            <a:ext cx="2155825" cy="838200"/>
          </a:xfrm>
          <a:custGeom>
            <a:avLst/>
            <a:gdLst>
              <a:gd name="T0" fmla="*/ 0 w 31067"/>
              <a:gd name="T1" fmla="*/ 2147483646 h 21600"/>
              <a:gd name="T2" fmla="*/ 2147483646 w 31067"/>
              <a:gd name="T3" fmla="*/ 2147483646 h 21600"/>
              <a:gd name="T4" fmla="*/ 2147483646 w 31067"/>
              <a:gd name="T5" fmla="*/ 2147483646 h 21600"/>
              <a:gd name="T6" fmla="*/ 0 60000 65536"/>
              <a:gd name="T7" fmla="*/ 0 60000 65536"/>
              <a:gd name="T8" fmla="*/ 0 60000 65536"/>
              <a:gd name="T9" fmla="*/ 0 w 31067"/>
              <a:gd name="T10" fmla="*/ 0 h 21600"/>
              <a:gd name="T11" fmla="*/ 31067 w 3106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67" h="21600" fill="none" extrusionOk="0">
                <a:moveTo>
                  <a:pt x="0" y="5498"/>
                </a:moveTo>
                <a:cubicBezTo>
                  <a:pt x="3960" y="1957"/>
                  <a:pt x="9085" y="-1"/>
                  <a:pt x="14398" y="0"/>
                </a:cubicBezTo>
                <a:cubicBezTo>
                  <a:pt x="20849" y="0"/>
                  <a:pt x="26963" y="2884"/>
                  <a:pt x="31066" y="7863"/>
                </a:cubicBezTo>
              </a:path>
              <a:path w="31067" h="21600" stroke="0" extrusionOk="0">
                <a:moveTo>
                  <a:pt x="0" y="5498"/>
                </a:moveTo>
                <a:cubicBezTo>
                  <a:pt x="3960" y="1957"/>
                  <a:pt x="9085" y="-1"/>
                  <a:pt x="14398" y="0"/>
                </a:cubicBezTo>
                <a:cubicBezTo>
                  <a:pt x="20849" y="0"/>
                  <a:pt x="26963" y="2884"/>
                  <a:pt x="31066" y="7863"/>
                </a:cubicBezTo>
                <a:lnTo>
                  <a:pt x="14398" y="21600"/>
                </a:lnTo>
                <a:lnTo>
                  <a:pt x="0" y="5498"/>
                </a:lnTo>
                <a:close/>
              </a:path>
            </a:pathLst>
          </a:cu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rc 31"/>
          <p:cNvSpPr>
            <a:spLocks/>
          </p:cNvSpPr>
          <p:nvPr/>
        </p:nvSpPr>
        <p:spPr bwMode="auto">
          <a:xfrm>
            <a:off x="3124200" y="3733800"/>
            <a:ext cx="2286000" cy="1143000"/>
          </a:xfrm>
          <a:custGeom>
            <a:avLst/>
            <a:gdLst>
              <a:gd name="T0" fmla="*/ 0 w 31067"/>
              <a:gd name="T1" fmla="*/ 2147483646 h 21600"/>
              <a:gd name="T2" fmla="*/ 2147483646 w 31067"/>
              <a:gd name="T3" fmla="*/ 2147483646 h 21600"/>
              <a:gd name="T4" fmla="*/ 2147483646 w 31067"/>
              <a:gd name="T5" fmla="*/ 2147483646 h 21600"/>
              <a:gd name="T6" fmla="*/ 0 60000 65536"/>
              <a:gd name="T7" fmla="*/ 0 60000 65536"/>
              <a:gd name="T8" fmla="*/ 0 60000 65536"/>
              <a:gd name="T9" fmla="*/ 0 w 31067"/>
              <a:gd name="T10" fmla="*/ 0 h 21600"/>
              <a:gd name="T11" fmla="*/ 31067 w 3106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67" h="21600" fill="none" extrusionOk="0">
                <a:moveTo>
                  <a:pt x="0" y="5498"/>
                </a:moveTo>
                <a:cubicBezTo>
                  <a:pt x="3960" y="1957"/>
                  <a:pt x="9085" y="-1"/>
                  <a:pt x="14398" y="0"/>
                </a:cubicBezTo>
                <a:cubicBezTo>
                  <a:pt x="20849" y="0"/>
                  <a:pt x="26963" y="2884"/>
                  <a:pt x="31066" y="7863"/>
                </a:cubicBezTo>
              </a:path>
              <a:path w="31067" h="21600" stroke="0" extrusionOk="0">
                <a:moveTo>
                  <a:pt x="0" y="5498"/>
                </a:moveTo>
                <a:cubicBezTo>
                  <a:pt x="3960" y="1957"/>
                  <a:pt x="9085" y="-1"/>
                  <a:pt x="14398" y="0"/>
                </a:cubicBezTo>
                <a:cubicBezTo>
                  <a:pt x="20849" y="0"/>
                  <a:pt x="26963" y="2884"/>
                  <a:pt x="31066" y="7863"/>
                </a:cubicBezTo>
                <a:lnTo>
                  <a:pt x="14398" y="21600"/>
                </a:lnTo>
                <a:lnTo>
                  <a:pt x="0" y="5498"/>
                </a:lnTo>
                <a:close/>
              </a:path>
            </a:pathLst>
          </a:cu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B989E56-52E9-4EFA-AE47-6FA734DD6800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17428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17429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3B70D1F4-444C-4BAF-9978-DCEE5C6E30CB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7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0.0555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76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7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1000"/>
                                        <p:tgtEl>
                                          <p:spTgt spid="76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5555 L 0.00416 0.1166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76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1000"/>
                                        <p:tgtEl>
                                          <p:spTgt spid="76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  <p:bldP spid="76804" grpId="0"/>
      <p:bldP spid="76805" grpId="0" animBg="1"/>
      <p:bldP spid="76805" grpId="1" animBg="1"/>
      <p:bldP spid="76805" grpId="2" animBg="1"/>
      <p:bldP spid="76808" grpId="0"/>
      <p:bldP spid="76817" grpId="0"/>
      <p:bldP spid="76817" grpId="1"/>
      <p:bldP spid="76818" grpId="0"/>
      <p:bldP spid="76818" grpId="1"/>
      <p:bldP spid="76825" grpId="0" animBg="1"/>
      <p:bldP spid="76827" grpId="0"/>
      <p:bldP spid="76832" grpId="0"/>
      <p:bldP spid="76833" grpId="0"/>
      <p:bldP spid="76835" grpId="0"/>
      <p:bldP spid="41" grpId="0" animBg="1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Strings are immutable</a:t>
            </a:r>
          </a:p>
        </p:txBody>
      </p:sp>
      <p:sp>
        <p:nvSpPr>
          <p:cNvPr id="18435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8A962B7-0C8F-47FD-9E4B-C4DAD6F2CCEA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18436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18437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854EDF81-398A-4532-8F28-EC4F38F1C430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28600" y="1219200"/>
            <a:ext cx="830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  String objects are </a:t>
            </a:r>
            <a:r>
              <a:rPr lang="en-US" altLang="ar-SA" sz="1800" i="1"/>
              <a:t>immutable</a:t>
            </a:r>
            <a:r>
              <a:rPr lang="en-US" altLang="ar-SA" sz="1800"/>
              <a:t>, which means that once created, their values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ar-SA" sz="1800"/>
              <a:t>     cannot be changed</a:t>
            </a:r>
            <a:r>
              <a:rPr lang="en-GB" altLang="ar-SA" sz="1800"/>
              <a:t>; however, references to String objects may be changed.</a:t>
            </a:r>
            <a:endParaRPr lang="en-US" altLang="ar-SA" sz="1800"/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228600" y="1905000"/>
          <a:ext cx="8610600" cy="3810000"/>
        </p:xfrm>
        <a:graphic>
          <a:graphicData uri="http://schemas.openxmlformats.org/drawingml/2006/table">
            <a:tbl>
              <a:tblPr/>
              <a:tblGrid>
                <a:gridCol w="5410200"/>
                <a:gridCol w="3200400"/>
              </a:tblGrid>
              <a:tr h="50711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Statement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Effect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912813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813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25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6563" name="Picture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90800"/>
            <a:ext cx="26971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2" name="Picture 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52800"/>
            <a:ext cx="27209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1" name="Picture 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67200"/>
            <a:ext cx="251460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28600" y="5791200"/>
            <a:ext cx="838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Note: Automatic garbage collection will remove unreferenced objects from the heap memory.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04800" y="2667000"/>
            <a:ext cx="487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1925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String </a:t>
            </a:r>
            <a:r>
              <a:rPr lang="en-US" altLang="ar-SA" sz="160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str1 = </a:t>
            </a:r>
            <a:r>
              <a:rPr lang="en-US" altLang="ar-SA" sz="1600" b="1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new String</a:t>
            </a:r>
            <a:r>
              <a:rPr lang="en-US" altLang="ar-SA" sz="160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("Dhahran");</a:t>
            </a:r>
            <a:endParaRPr lang="en-US" altLang="ar-SA" sz="1600">
              <a:latin typeface="Calibri" panose="020F0502020204030204" pitchFamily="34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381000" y="3581400"/>
            <a:ext cx="487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1925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String </a:t>
            </a:r>
            <a:r>
              <a:rPr lang="en-US" altLang="ar-SA" sz="160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str2 = </a:t>
            </a:r>
            <a:r>
              <a:rPr lang="en-US" altLang="ar-SA" sz="1600" b="1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new String</a:t>
            </a:r>
            <a:r>
              <a:rPr lang="en-US" altLang="ar-SA" sz="160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("Jubail");</a:t>
            </a:r>
            <a:endParaRPr lang="en-US" altLang="ar-SA" sz="1600"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81000" y="4495800"/>
            <a:ext cx="487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tabLst>
                <a:tab pos="581025" algn="l"/>
                <a:tab pos="1162050" algn="l"/>
                <a:tab pos="1744663" algn="l"/>
                <a:tab pos="2325688" algn="l"/>
                <a:tab pos="2908300" algn="l"/>
                <a:tab pos="3489325" algn="l"/>
                <a:tab pos="4070350" algn="l"/>
                <a:tab pos="4652963" algn="l"/>
                <a:tab pos="5233988" algn="l"/>
                <a:tab pos="5816600" algn="l"/>
                <a:tab pos="6397625" algn="l"/>
                <a:tab pos="6978650" algn="l"/>
                <a:tab pos="7561263" algn="l"/>
                <a:tab pos="8142288" algn="l"/>
                <a:tab pos="8724900" algn="l"/>
                <a:tab pos="9305925" algn="l"/>
              </a:tabLst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1925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str1 = str2;</a:t>
            </a:r>
            <a:endParaRPr lang="en-US" altLang="ar-SA" sz="16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6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4" grpId="0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String Literals vs. String Objects</a:t>
            </a:r>
          </a:p>
        </p:txBody>
      </p:sp>
      <p:sp>
        <p:nvSpPr>
          <p:cNvPr id="19459" name="Text Box 14"/>
          <p:cNvSpPr txBox="1">
            <a:spLocks noChangeArrowheads="1"/>
          </p:cNvSpPr>
          <p:nvPr/>
        </p:nvSpPr>
        <p:spPr bwMode="auto">
          <a:xfrm>
            <a:off x="1447800" y="48910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460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D9864F1-05A1-4C24-B4D0-83FCF915EA5E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19461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19462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11DFC03-1C83-4D06-B393-13D24338CDC8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219200" y="990600"/>
            <a:ext cx="792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 String literals are stored in a string common pool. This facilitates sharing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ar-SA" sz="1800"/>
              <a:t>    of storage for strings with the same contents to conserve memory.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223963" y="1676400"/>
            <a:ext cx="7920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 String objects allocated via new operator are stored in the heap, and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ar-SA" sz="1800"/>
              <a:t>   there is no sharing of storage for the same contents.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33400" y="23622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Consider this code: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048000" y="2286000"/>
            <a:ext cx="5715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s1 = "Hello";                    </a:t>
            </a:r>
            <a:r>
              <a:rPr lang="en-US" altLang="ar-SA" sz="1800">
                <a:solidFill>
                  <a:srgbClr val="C00000"/>
                </a:solidFill>
              </a:rPr>
              <a:t>// String literal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s2 = "Hello";                     </a:t>
            </a:r>
            <a:r>
              <a:rPr lang="en-US" altLang="ar-SA" sz="1800">
                <a:solidFill>
                  <a:srgbClr val="C00000"/>
                </a:solidFill>
              </a:rPr>
              <a:t>// String literal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s3 = s1;                           </a:t>
            </a:r>
            <a:r>
              <a:rPr lang="en-US" altLang="ar-SA" sz="1800">
                <a:solidFill>
                  <a:srgbClr val="C00000"/>
                </a:solidFill>
              </a:rPr>
              <a:t>// same reference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s4 = new String("Hello");   </a:t>
            </a:r>
            <a:r>
              <a:rPr lang="en-US" altLang="ar-SA" sz="1800">
                <a:solidFill>
                  <a:srgbClr val="C00000"/>
                </a:solidFill>
              </a:rPr>
              <a:t>// String object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s5 = new String("Hello");   </a:t>
            </a:r>
            <a:r>
              <a:rPr lang="en-US" altLang="ar-SA" sz="1800">
                <a:solidFill>
                  <a:srgbClr val="C00000"/>
                </a:solidFill>
              </a:rPr>
              <a:t>// String object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</a:rPr>
              <a:t>String  s6 = "Dhahran";               </a:t>
            </a:r>
            <a:r>
              <a:rPr lang="en-US" altLang="ar-SA" sz="1800">
                <a:solidFill>
                  <a:srgbClr val="C00000"/>
                </a:solidFill>
              </a:rPr>
              <a:t>// String literal</a:t>
            </a:r>
          </a:p>
        </p:txBody>
      </p:sp>
      <p:pic>
        <p:nvPicPr>
          <p:cNvPr id="43" name="Picture 42" descr="stringCreati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59436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z="2400" smtClean="0"/>
              <a:t>Comparing String References and String Objects</a:t>
            </a:r>
          </a:p>
        </p:txBody>
      </p:sp>
      <p:sp>
        <p:nvSpPr>
          <p:cNvPr id="20483" name="Text Box 14"/>
          <p:cNvSpPr txBox="1">
            <a:spLocks noChangeArrowheads="1"/>
          </p:cNvSpPr>
          <p:nvPr/>
        </p:nvSpPr>
        <p:spPr bwMode="auto">
          <a:xfrm>
            <a:off x="1447800" y="48910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484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ED9765A-5820-4288-859B-6FBC41493556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0485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0486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55642B62-D453-40A5-BCFB-77856F5BAFAD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20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1219200"/>
          <a:ext cx="8686800" cy="5208588"/>
        </p:xfrm>
        <a:graphic>
          <a:graphicData uri="http://schemas.openxmlformats.org/drawingml/2006/table">
            <a:tbl>
              <a:tblPr/>
              <a:tblGrid>
                <a:gridCol w="3594537"/>
                <a:gridCol w="5092263"/>
              </a:tblGrid>
              <a:tr h="3911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Comparison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Effect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57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str1.equals(str2)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Returns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if the contents of the String objects referenced by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and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str2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are equal; otherwise it returns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false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str1.equalsIgnoreCase(str2)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Similar to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equals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but the string contents are compared without case sensitivity.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51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str1.compareTo(str2)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Compares a String to another String and returns an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int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less than zero, zero, or greater than </a:t>
                      </a:r>
                      <a:r>
                        <a:rPr lang="en-GB" sz="1300" dirty="0" smtClean="0">
                          <a:latin typeface="Times New Roman"/>
                          <a:ea typeface="Times New Roman"/>
                          <a:cs typeface="Arial"/>
                        </a:rPr>
                        <a:t>zero, 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indicating, respectively, whether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this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String (the String referenced by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) is smaller, equal to or larger than the other String. 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latin typeface="Times New Roman"/>
                          <a:ea typeface="Calibri"/>
                          <a:cs typeface="Arial"/>
                        </a:rPr>
                        <a:t>For example: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"</a:t>
                      </a:r>
                      <a:r>
                        <a:rPr lang="en-GB" sz="1300" b="1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cat".compareTo</a:t>
                      </a:r>
                      <a:r>
                        <a:rPr lang="en-GB" sz="1300" b="1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("dog")</a:t>
                      </a:r>
                      <a:r>
                        <a:rPr lang="en-GB" sz="1300" dirty="0">
                          <a:latin typeface="Calibri"/>
                          <a:ea typeface="Calibri"/>
                          <a:cs typeface="Arial"/>
                        </a:rPr>
                        <a:t> returns a negative value; 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"</a:t>
                      </a:r>
                      <a:r>
                        <a:rPr lang="en-GB" sz="1300" b="1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cat".compareTo</a:t>
                      </a:r>
                      <a:r>
                        <a:rPr lang="en-GB" sz="1300" b="1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("cat")</a:t>
                      </a:r>
                      <a:r>
                        <a:rPr lang="en-GB" sz="1300" dirty="0">
                          <a:latin typeface="Calibri"/>
                          <a:ea typeface="Calibri"/>
                          <a:cs typeface="Arial"/>
                        </a:rPr>
                        <a:t> returns 0; 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"</a:t>
                      </a:r>
                      <a:r>
                        <a:rPr lang="en-GB" sz="1300" b="1" dirty="0" err="1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cat".compareTo</a:t>
                      </a:r>
                      <a:r>
                        <a:rPr lang="en-GB" sz="1300" b="1" dirty="0">
                          <a:solidFill>
                            <a:srgbClr val="0000FF"/>
                          </a:solidFill>
                          <a:latin typeface="Courier New"/>
                          <a:ea typeface="Calibri"/>
                          <a:cs typeface="Arial"/>
                        </a:rPr>
                        <a:t>("ant")</a:t>
                      </a:r>
                      <a:r>
                        <a:rPr lang="en-GB" sz="1300" dirty="0">
                          <a:latin typeface="Calibri"/>
                          <a:ea typeface="Calibri"/>
                          <a:cs typeface="Arial"/>
                        </a:rPr>
                        <a:t> returns a positive value. 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str1.compareToIgnoreCase(str2)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3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Similar to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campareTo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but the strings are compared without case sensitivity.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16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str1 </a:t>
                      </a:r>
                      <a:r>
                        <a:rPr lang="en-GB" sz="1300" b="1" dirty="0">
                          <a:latin typeface="Consolas" panose="020B0609020204030204" pitchFamily="49" charset="0"/>
                          <a:ea typeface="Times New Roman"/>
                          <a:cs typeface="Consolas" panose="020B0609020204030204" pitchFamily="49" charset="0"/>
                        </a:rPr>
                        <a:t>==</a:t>
                      </a: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 str2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if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and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str2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refer to the same String object; otherwise it returns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false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Note: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If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 </a:t>
                      </a:r>
                      <a:r>
                        <a:rPr lang="en-GB" sz="1300" b="1" dirty="0">
                          <a:latin typeface="Arial"/>
                          <a:ea typeface="Times New Roman"/>
                          <a:cs typeface="Arial"/>
                        </a:rPr>
                        <a:t>==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 str2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is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then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str1.equals(str2)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is also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9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str1 </a:t>
                      </a:r>
                      <a:r>
                        <a:rPr lang="en-GB" sz="1300" b="1" dirty="0">
                          <a:latin typeface="Arial"/>
                          <a:ea typeface="Times New Roman"/>
                          <a:cs typeface="Arial"/>
                        </a:rPr>
                        <a:t>!=</a:t>
                      </a:r>
                      <a:r>
                        <a:rPr lang="en-GB" sz="1300" dirty="0">
                          <a:latin typeface="Courier New"/>
                          <a:ea typeface="Times New Roman"/>
                          <a:cs typeface="Arial"/>
                        </a:rPr>
                        <a:t> str2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if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and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str2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DO NOT refer to the same String object; otherwise,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false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Note: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If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 </a:t>
                      </a:r>
                      <a:r>
                        <a:rPr lang="en-GB" sz="1300" b="1" dirty="0">
                          <a:latin typeface="Arial"/>
                          <a:ea typeface="Times New Roman"/>
                          <a:cs typeface="Arial"/>
                        </a:rPr>
                        <a:t>!=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 str2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is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then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str1.equals(str2)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 may be 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true </a:t>
                      </a:r>
                      <a:r>
                        <a:rPr lang="en-GB" sz="1300" dirty="0">
                          <a:latin typeface="Times New Roman"/>
                          <a:ea typeface="Times New Roman"/>
                          <a:cs typeface="Arial"/>
                        </a:rPr>
                        <a:t>or it may be</a:t>
                      </a:r>
                      <a:r>
                        <a:rPr lang="en-GB" sz="1300" b="1" dirty="0">
                          <a:latin typeface="Times New Roman"/>
                          <a:ea typeface="Times New Roman"/>
                          <a:cs typeface="Arial"/>
                        </a:rPr>
                        <a:t> false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z="2400" smtClean="0"/>
              <a:t>Comparing String References and String Objects</a:t>
            </a:r>
          </a:p>
        </p:txBody>
      </p:sp>
      <p:sp>
        <p:nvSpPr>
          <p:cNvPr id="21507" name="Text Box 14"/>
          <p:cNvSpPr txBox="1">
            <a:spLocks noChangeArrowheads="1"/>
          </p:cNvSpPr>
          <p:nvPr/>
        </p:nvSpPr>
        <p:spPr bwMode="auto">
          <a:xfrm>
            <a:off x="1447800" y="48910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508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E0359FB-6E7F-4248-874E-F65266ED2CCD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1509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1510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2AF31800-7EF7-4492-A8B3-5D6A22A54B1B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143000" y="9906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Consider this code: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209800" y="1295400"/>
            <a:ext cx="5715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</a:rPr>
              <a:t>String  s1 = "Hello";                    </a:t>
            </a:r>
            <a:r>
              <a:rPr lang="en-US" altLang="ar-SA" sz="1600">
                <a:solidFill>
                  <a:srgbClr val="C00000"/>
                </a:solidFill>
              </a:rPr>
              <a:t>// String literal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</a:rPr>
              <a:t>String  s2 = "Hello";                     </a:t>
            </a:r>
            <a:r>
              <a:rPr lang="en-US" altLang="ar-SA" sz="1600">
                <a:solidFill>
                  <a:srgbClr val="C00000"/>
                </a:solidFill>
              </a:rPr>
              <a:t>// String literal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</a:rPr>
              <a:t>String  s3 = s1;                           </a:t>
            </a:r>
            <a:r>
              <a:rPr lang="en-US" altLang="ar-SA" sz="1600">
                <a:solidFill>
                  <a:srgbClr val="C00000"/>
                </a:solidFill>
              </a:rPr>
              <a:t>// same reference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</a:rPr>
              <a:t>String  s4 = new String("Hello");   </a:t>
            </a:r>
            <a:r>
              <a:rPr lang="en-US" altLang="ar-SA" sz="1600">
                <a:solidFill>
                  <a:srgbClr val="C00000"/>
                </a:solidFill>
              </a:rPr>
              <a:t>// String object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</a:rPr>
              <a:t>String  s5 = new String("Hello");   </a:t>
            </a:r>
            <a:r>
              <a:rPr lang="en-US" altLang="ar-SA" sz="1600">
                <a:solidFill>
                  <a:srgbClr val="C00000"/>
                </a:solidFill>
              </a:rPr>
              <a:t>// String object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</a:rPr>
              <a:t>String  s6 = "Dhahran";               </a:t>
            </a:r>
            <a:r>
              <a:rPr lang="en-US" altLang="ar-SA" sz="1600">
                <a:solidFill>
                  <a:srgbClr val="C00000"/>
                </a:solidFill>
              </a:rPr>
              <a:t>// String literal</a:t>
            </a:r>
          </a:p>
        </p:txBody>
      </p:sp>
      <p:pic>
        <p:nvPicPr>
          <p:cNvPr id="43" name="Picture 42" descr="stringCreatio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819400"/>
            <a:ext cx="59436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71600" y="5181600"/>
            <a:ext cx="6429375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</a:rPr>
              <a:t>boolean flag1, flag2, flag3, flag4;</a:t>
            </a:r>
            <a:endParaRPr lang="en-US" altLang="ar-SA" sz="1600">
              <a:solidFill>
                <a:srgbClr val="0000CC"/>
              </a:solidFill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</a:rPr>
              <a:t>flag1 = s1 </a:t>
            </a:r>
            <a:r>
              <a:rPr lang="en-GB" altLang="ar-SA" sz="1600" b="1">
                <a:solidFill>
                  <a:srgbClr val="0000CC"/>
                </a:solidFill>
              </a:rPr>
              <a:t>==</a:t>
            </a:r>
            <a:r>
              <a:rPr lang="en-GB" altLang="ar-SA" sz="1600">
                <a:solidFill>
                  <a:srgbClr val="0000CC"/>
                </a:solidFill>
              </a:rPr>
              <a:t> s2;          </a:t>
            </a:r>
            <a:r>
              <a:rPr lang="en-GB" altLang="ar-SA" sz="1600">
                <a:solidFill>
                  <a:srgbClr val="C00000"/>
                </a:solidFill>
              </a:rPr>
              <a:t>// true</a:t>
            </a:r>
            <a:endParaRPr lang="en-US" altLang="ar-SA" sz="1600">
              <a:solidFill>
                <a:srgbClr val="C00000"/>
              </a:solidFill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</a:rPr>
              <a:t>flag2 = s1.equals(s2);     </a:t>
            </a:r>
            <a:r>
              <a:rPr lang="en-GB" altLang="ar-SA" sz="1600">
                <a:solidFill>
                  <a:srgbClr val="C00000"/>
                </a:solidFill>
              </a:rPr>
              <a:t>// true</a:t>
            </a:r>
            <a:endParaRPr lang="en-US" altLang="ar-SA" sz="1600">
              <a:solidFill>
                <a:srgbClr val="C00000"/>
              </a:solidFill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</a:rPr>
              <a:t>flag3 = s4 </a:t>
            </a:r>
            <a:r>
              <a:rPr lang="en-GB" altLang="ar-SA" sz="1600" b="1">
                <a:solidFill>
                  <a:srgbClr val="0000CC"/>
                </a:solidFill>
              </a:rPr>
              <a:t>==</a:t>
            </a:r>
            <a:r>
              <a:rPr lang="en-GB" altLang="ar-SA" sz="1600">
                <a:solidFill>
                  <a:srgbClr val="0000CC"/>
                </a:solidFill>
              </a:rPr>
              <a:t> s5;          </a:t>
            </a:r>
            <a:r>
              <a:rPr lang="en-GB" altLang="ar-SA" sz="1600">
                <a:solidFill>
                  <a:srgbClr val="C00000"/>
                </a:solidFill>
              </a:rPr>
              <a:t>// false</a:t>
            </a:r>
            <a:endParaRPr lang="en-US" altLang="ar-SA" sz="1600">
              <a:solidFill>
                <a:srgbClr val="C00000"/>
              </a:solidFill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</a:rPr>
              <a:t>flag4 = s4.equals(s5);     </a:t>
            </a:r>
            <a:r>
              <a:rPr lang="en-GB" altLang="ar-SA" sz="1600">
                <a:solidFill>
                  <a:srgbClr val="C00000"/>
                </a:solidFill>
              </a:rPr>
              <a:t>// true</a:t>
            </a:r>
            <a:endParaRPr lang="en-US" altLang="ar-SA" sz="16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z="2400" smtClean="0"/>
              <a:t>Comparing String References and String Objects (Reading Assignment)</a:t>
            </a:r>
          </a:p>
        </p:txBody>
      </p:sp>
      <p:sp>
        <p:nvSpPr>
          <p:cNvPr id="22531" name="Text Box 14"/>
          <p:cNvSpPr txBox="1">
            <a:spLocks noChangeArrowheads="1"/>
          </p:cNvSpPr>
          <p:nvPr/>
        </p:nvSpPr>
        <p:spPr bwMode="auto">
          <a:xfrm>
            <a:off x="1447800" y="48910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532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B578180-BBCB-4F0C-8B30-BC4D0EC705DD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2533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2534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384515C9-C138-41E4-860A-7828131BD158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200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28600" y="12954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More examples: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4800" y="5486400"/>
            <a:ext cx="6429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c3 = 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Riyadh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.compareTo(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Riyadh is a big city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altLang="ar-SA" sz="16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1000" y="1828800"/>
            <a:ext cx="754380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 s1, s2, s3, s4;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 c1, c2, c3;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s1 = 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big house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s2 = 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big mouse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c1 = s1.compareTo(s2);      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ar-SA" sz="1800"/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ar-SA" sz="180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1000" y="3276600"/>
            <a:ext cx="822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C00000"/>
                </a:solidFill>
              </a:rPr>
              <a:t>// String referenced by s1 is less than that referenced by s2 because 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h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 &lt; 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m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  </a:t>
            </a:r>
            <a:r>
              <a:rPr lang="en-US" altLang="ar-SA" sz="1600">
                <a:solidFill>
                  <a:srgbClr val="C00000"/>
                </a:solidFill>
                <a:sym typeface="Wingdings" panose="05000000000000000000" pitchFamily="2" charset="2"/>
              </a:rPr>
              <a:t>  c1 &lt; 0</a:t>
            </a:r>
            <a:r>
              <a:rPr lang="en-US" altLang="ar-SA" sz="160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1000" y="3886200"/>
            <a:ext cx="6781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s3 = 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s4 = 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man, a plan, a canal; Panama!</a:t>
            </a:r>
            <a:r>
              <a:rPr lang="en-US" altLang="ar-SA" sz="1600">
                <a:solidFill>
                  <a:srgbClr val="0000CC"/>
                </a:solidFill>
              </a:rPr>
              <a:t>"</a:t>
            </a: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c2 = s3.compareTo(s4);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04800" y="4876800"/>
            <a:ext cx="8458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C00000"/>
                </a:solidFill>
              </a:rPr>
              <a:t>// String referenced by s3 is greater than that referenced by s4 because 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a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 &gt; 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A</a:t>
            </a:r>
            <a:r>
              <a:rPr lang="en-GB" altLang="ar-SA" sz="1600">
                <a:solidFill>
                  <a:srgbClr val="C00000"/>
                </a:solidFill>
                <a:cs typeface="Courier New" panose="02070309020205020404" pitchFamily="49" charset="0"/>
              </a:rPr>
              <a:t>'</a:t>
            </a:r>
            <a:r>
              <a:rPr lang="en-US" altLang="ar-SA" sz="1600">
                <a:solidFill>
                  <a:srgbClr val="C00000"/>
                </a:solidFill>
              </a:rPr>
              <a:t>  </a:t>
            </a:r>
            <a:r>
              <a:rPr lang="en-US" altLang="ar-SA" sz="1600">
                <a:solidFill>
                  <a:srgbClr val="C00000"/>
                </a:solidFill>
                <a:sym typeface="Wingdings" panose="05000000000000000000" pitchFamily="2" charset="2"/>
              </a:rPr>
              <a:t>  c2 &gt; 0</a:t>
            </a:r>
            <a:r>
              <a:rPr lang="en-US" altLang="ar-SA" sz="160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5943600"/>
            <a:ext cx="8915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ar-SA" sz="1600">
                <a:solidFill>
                  <a:srgbClr val="C00000"/>
                </a:solidFill>
              </a:rPr>
              <a:t>// c3 &lt; 0 because the first 6 characters of the strings match, and the length of Riyadh is smaller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2" grpId="0"/>
      <p:bldP spid="11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609272-AC07-4354-9987-9191FD524A13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BF42936D-6E3E-47C8-A23C-19265051FE3F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20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String Concatenation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19200"/>
            <a:ext cx="8382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i="1" smtClean="0">
                <a:cs typeface="Tahoma" panose="020B0604030504040204" pitchFamily="34" charset="0"/>
              </a:rPr>
              <a:t>Concatenation</a:t>
            </a:r>
            <a:r>
              <a:rPr lang="en-US" altLang="en-US" sz="2000" smtClean="0">
                <a:cs typeface="Tahoma" panose="020B0604030504040204" pitchFamily="34" charset="0"/>
              </a:rPr>
              <a:t>:  Using the </a:t>
            </a:r>
            <a:r>
              <a:rPr lang="en-US" altLang="en-US" sz="2000" smtClean="0">
                <a:solidFill>
                  <a:srgbClr val="034CA1"/>
                </a:solidFill>
                <a:cs typeface="Tahoma" panose="020B0604030504040204" pitchFamily="34" charset="0"/>
              </a:rPr>
              <a:t>+</a:t>
            </a:r>
            <a:r>
              <a:rPr lang="en-US" altLang="en-US" sz="2000" smtClean="0">
                <a:cs typeface="Tahoma" panose="020B0604030504040204" pitchFamily="34" charset="0"/>
              </a:rPr>
              <a:t> operator on two (or more) strings in order to connect them to form one longer string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800" smtClean="0"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altLang="en-US" smtClean="0"/>
          </a:p>
          <a:p>
            <a:pPr lvl="1"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4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4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4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>
                <a:cs typeface="Tahoma" panose="020B0604030504040204" pitchFamily="34" charset="0"/>
              </a:rPr>
              <a:t>When a string is combined with almost any other type of item, the result is a string. </a:t>
            </a:r>
          </a:p>
          <a:p>
            <a:pPr eaLnBrk="1" hangingPunct="1">
              <a:lnSpc>
                <a:spcPct val="90000"/>
              </a:lnSpc>
            </a:pPr>
            <a:endParaRPr lang="en-US" altLang="en-US" sz="800" smtClean="0">
              <a:cs typeface="Tahoma" panose="020B0604030504040204" pitchFamily="34" charset="0"/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762000" y="1981200"/>
            <a:ext cx="54102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greeting = 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course = </a:t>
            </a:r>
            <a:r>
              <a:rPr lang="en-US" altLang="ar-SA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ICS102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System.out.println(greeting + course);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6477000" y="2224088"/>
            <a:ext cx="2133600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Hello ICS102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762000" y="4217988"/>
            <a:ext cx="54102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x = 4;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 = 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System.out.println(s + x);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6553200" y="4267200"/>
            <a:ext cx="15240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Hi4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9600" y="5486400"/>
            <a:ext cx="727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Strings may also be concatenated by using the String </a:t>
            </a:r>
            <a:r>
              <a:rPr lang="en-US" altLang="ar-SA" sz="1800">
                <a:solidFill>
                  <a:srgbClr val="0000CC"/>
                </a:solidFill>
              </a:rPr>
              <a:t>concat</a:t>
            </a:r>
            <a:r>
              <a:rPr lang="en-US" altLang="ar-SA" sz="1800"/>
              <a:t> method: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71600" y="5943600"/>
            <a:ext cx="70945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 str = 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KFUPM is</a:t>
            </a:r>
            <a:r>
              <a:rPr lang="en-US" altLang="ar-SA" sz="1800">
                <a:solidFill>
                  <a:srgbClr val="0000CC"/>
                </a:solidFill>
              </a:rPr>
              <a:t> "</a:t>
            </a:r>
            <a:r>
              <a:rPr lang="en-US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.concat(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 University</a:t>
            </a:r>
            <a:r>
              <a:rPr lang="en-US" altLang="ar-SA" sz="1800">
                <a:solidFill>
                  <a:srgbClr val="0000CC"/>
                </a:solidFill>
              </a:rPr>
              <a:t> "</a:t>
            </a:r>
            <a:r>
              <a:rPr lang="en-US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33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uild="p"/>
      <p:bldP spid="13332" grpId="0"/>
      <p:bldP spid="13333" grpId="0" animBg="1"/>
      <p:bldP spid="13334" grpId="0"/>
      <p:bldP spid="13339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25BFD49-BF1F-4153-8676-CE78FAEF0DD4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546F6E8D-D858-4F83-870B-36AD200F06CA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20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077200" cy="47244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Characters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Escape Sequences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Comparison of Characters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The Character Methods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The String Class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String References and String Objects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sz="2000" smtClean="0"/>
              <a:t>String Methods</a:t>
            </a:r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String Methods: length()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685800" y="1295400"/>
            <a:ext cx="8077200" cy="6858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altLang="en-US" sz="2000" smtClean="0"/>
              <a:t>The </a:t>
            </a:r>
            <a:r>
              <a:rPr lang="en-US" altLang="en-US" sz="2000" smtClean="0">
                <a:solidFill>
                  <a:srgbClr val="D21804"/>
                </a:solidFill>
              </a:rPr>
              <a:t>length</a:t>
            </a:r>
            <a:r>
              <a:rPr lang="en-US" altLang="en-US" sz="2000" smtClean="0"/>
              <a:t> method returns the number of characters in a String object. All characters are counted including space.</a:t>
            </a: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3276600" y="3921125"/>
            <a:ext cx="1479550" cy="579438"/>
            <a:chOff x="2547" y="2026"/>
            <a:chExt cx="932" cy="365"/>
          </a:xfrm>
        </p:grpSpPr>
        <p:sp>
          <p:nvSpPr>
            <p:cNvPr id="24598" name="Line 59"/>
            <p:cNvSpPr>
              <a:spLocks noChangeShapeType="1"/>
            </p:cNvSpPr>
            <p:nvPr/>
          </p:nvSpPr>
          <p:spPr bwMode="auto">
            <a:xfrm>
              <a:off x="2547" y="2209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599" name="Text Box 60"/>
            <p:cNvSpPr txBox="1">
              <a:spLocks noChangeArrowheads="1"/>
            </p:cNvSpPr>
            <p:nvPr/>
          </p:nvSpPr>
          <p:spPr bwMode="auto">
            <a:xfrm>
              <a:off x="3221" y="2026"/>
              <a:ext cx="25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200" b="1">
                  <a:solidFill>
                    <a:schemeClr val="tx2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</p:grp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3276600" y="5105400"/>
            <a:ext cx="1477963" cy="579438"/>
            <a:chOff x="2547" y="2026"/>
            <a:chExt cx="931" cy="365"/>
          </a:xfrm>
        </p:grpSpPr>
        <p:sp>
          <p:nvSpPr>
            <p:cNvPr id="24596" name="Line 66"/>
            <p:cNvSpPr>
              <a:spLocks noChangeShapeType="1"/>
            </p:cNvSpPr>
            <p:nvPr/>
          </p:nvSpPr>
          <p:spPr bwMode="auto">
            <a:xfrm>
              <a:off x="2547" y="2209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597" name="Text Box 67"/>
            <p:cNvSpPr txBox="1">
              <a:spLocks noChangeArrowheads="1"/>
            </p:cNvSpPr>
            <p:nvPr/>
          </p:nvSpPr>
          <p:spPr bwMode="auto">
            <a:xfrm>
              <a:off x="3220" y="2026"/>
              <a:ext cx="25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200" b="1">
                  <a:solidFill>
                    <a:schemeClr val="tx2"/>
                  </a:solidFill>
                  <a:latin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3276600" y="5715000"/>
            <a:ext cx="5664200" cy="307975"/>
            <a:chOff x="2547" y="2026"/>
            <a:chExt cx="3568" cy="194"/>
          </a:xfrm>
        </p:grpSpPr>
        <p:sp>
          <p:nvSpPr>
            <p:cNvPr id="24594" name="Line 69"/>
            <p:cNvSpPr>
              <a:spLocks noChangeShapeType="1"/>
            </p:cNvSpPr>
            <p:nvPr/>
          </p:nvSpPr>
          <p:spPr bwMode="auto">
            <a:xfrm>
              <a:off x="2547" y="2209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595" name="Text Box 70"/>
            <p:cNvSpPr txBox="1">
              <a:spLocks noChangeArrowheads="1"/>
            </p:cNvSpPr>
            <p:nvPr/>
          </p:nvSpPr>
          <p:spPr bwMode="auto">
            <a:xfrm>
              <a:off x="3210" y="2026"/>
              <a:ext cx="290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Compile Error: variable s4 might not have initialized</a:t>
              </a:r>
            </a:p>
          </p:txBody>
        </p:sp>
      </p:grp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066800" y="2057400"/>
            <a:ext cx="5029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s1 = 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Espresso!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s2 = 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Salam Shabaab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s3 = </a:t>
            </a:r>
            <a:r>
              <a:rPr lang="en-US" altLang="ar-SA" sz="1800">
                <a:solidFill>
                  <a:srgbClr val="0000CC"/>
                </a:solidFill>
              </a:rPr>
              <a:t>""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  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Empty string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s4;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1066800" y="3976688"/>
            <a:ext cx="1828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s1.length();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1066800" y="4586288"/>
            <a:ext cx="1828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s2.length();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1066800" y="5211763"/>
            <a:ext cx="1828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s3.length();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066800" y="575945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s4.length();</a:t>
            </a:r>
          </a:p>
        </p:txBody>
      </p: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3276600" y="4525963"/>
            <a:ext cx="1704975" cy="579437"/>
            <a:chOff x="2547" y="2026"/>
            <a:chExt cx="1074" cy="365"/>
          </a:xfrm>
        </p:grpSpPr>
        <p:sp>
          <p:nvSpPr>
            <p:cNvPr id="24592" name="Line 59"/>
            <p:cNvSpPr>
              <a:spLocks noChangeShapeType="1"/>
            </p:cNvSpPr>
            <p:nvPr/>
          </p:nvSpPr>
          <p:spPr bwMode="auto">
            <a:xfrm>
              <a:off x="2547" y="2209"/>
              <a:ext cx="5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593" name="Text Box 60"/>
            <p:cNvSpPr txBox="1">
              <a:spLocks noChangeArrowheads="1"/>
            </p:cNvSpPr>
            <p:nvPr/>
          </p:nvSpPr>
          <p:spPr bwMode="auto">
            <a:xfrm>
              <a:off x="3221" y="2026"/>
              <a:ext cx="40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200" b="1">
                  <a:solidFill>
                    <a:schemeClr val="tx2"/>
                  </a:solidFill>
                  <a:latin typeface="Arial" panose="020B0604020202020204" pitchFamily="34" charset="0"/>
                </a:rPr>
                <a:t>13</a:t>
              </a:r>
            </a:p>
          </p:txBody>
        </p:sp>
      </p:grpSp>
      <p:sp>
        <p:nvSpPr>
          <p:cNvPr id="24589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667926E-27C4-44F1-BC8B-52BC569245D2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4590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4591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2590C5E4-4884-48B6-A3B5-5984DA92C936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61" grpId="0"/>
      <p:bldP spid="14362" grpId="0"/>
      <p:bldP spid="14363" grpId="0"/>
      <p:bldP spid="14364" grpId="0"/>
      <p:bldP spid="143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04" name="Group 144"/>
          <p:cNvGraphicFramePr>
            <a:graphicFrameLocks noGrp="1"/>
          </p:cNvGraphicFramePr>
          <p:nvPr/>
        </p:nvGraphicFramePr>
        <p:xfrm>
          <a:off x="762000" y="4267200"/>
          <a:ext cx="5105400" cy="2379663"/>
        </p:xfrm>
        <a:graphic>
          <a:graphicData uri="http://schemas.openxmlformats.org/drawingml/2006/table">
            <a:tbl>
              <a:tblPr rtl="1"/>
              <a:tblGrid>
                <a:gridCol w="1794804"/>
                <a:gridCol w="3310596"/>
              </a:tblGrid>
              <a:tr h="396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String Indexes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1676400" y="26670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text = 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Java is fun.</a:t>
            </a:r>
            <a:r>
              <a:rPr lang="en-US" altLang="ar-SA" sz="1800">
                <a:solidFill>
                  <a:srgbClr val="0000CC"/>
                </a:solidFill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  <p:graphicFrame>
        <p:nvGraphicFramePr>
          <p:cNvPr id="15413" name="Group 53"/>
          <p:cNvGraphicFramePr>
            <a:graphicFrameLocks noGrp="1"/>
          </p:cNvGraphicFramePr>
          <p:nvPr/>
        </p:nvGraphicFramePr>
        <p:xfrm>
          <a:off x="1905000" y="3352800"/>
          <a:ext cx="6096000" cy="431800"/>
        </p:xfrm>
        <a:graphic>
          <a:graphicData uri="http://schemas.openxmlformats.org/drawingml/2006/table">
            <a:tbl>
              <a:tblPr rtl="1"/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105"/>
          <p:cNvGrpSpPr>
            <a:grpSpLocks/>
          </p:cNvGrpSpPr>
          <p:nvPr/>
        </p:nvGrpSpPr>
        <p:grpSpPr bwMode="auto">
          <a:xfrm>
            <a:off x="1981200" y="3429000"/>
            <a:ext cx="5867400" cy="381000"/>
            <a:chOff x="1248" y="2512"/>
            <a:chExt cx="3696" cy="240"/>
          </a:xfrm>
        </p:grpSpPr>
        <p:sp>
          <p:nvSpPr>
            <p:cNvPr id="26718" name="Text Box 79"/>
            <p:cNvSpPr txBox="1">
              <a:spLocks noChangeArrowheads="1"/>
            </p:cNvSpPr>
            <p:nvPr/>
          </p:nvSpPr>
          <p:spPr bwMode="auto">
            <a:xfrm>
              <a:off x="1248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J</a:t>
              </a:r>
            </a:p>
          </p:txBody>
        </p:sp>
        <p:sp>
          <p:nvSpPr>
            <p:cNvPr id="26719" name="Text Box 80"/>
            <p:cNvSpPr txBox="1">
              <a:spLocks noChangeArrowheads="1"/>
            </p:cNvSpPr>
            <p:nvPr/>
          </p:nvSpPr>
          <p:spPr bwMode="auto">
            <a:xfrm>
              <a:off x="1584" y="2512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</a:p>
          </p:txBody>
        </p:sp>
        <p:sp>
          <p:nvSpPr>
            <p:cNvPr id="26720" name="Text Box 81"/>
            <p:cNvSpPr txBox="1">
              <a:spLocks noChangeArrowheads="1"/>
            </p:cNvSpPr>
            <p:nvPr/>
          </p:nvSpPr>
          <p:spPr bwMode="auto">
            <a:xfrm>
              <a:off x="1920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v</a:t>
              </a:r>
            </a:p>
          </p:txBody>
        </p:sp>
        <p:sp>
          <p:nvSpPr>
            <p:cNvPr id="26721" name="Text Box 82"/>
            <p:cNvSpPr txBox="1">
              <a:spLocks noChangeArrowheads="1"/>
            </p:cNvSpPr>
            <p:nvPr/>
          </p:nvSpPr>
          <p:spPr bwMode="auto">
            <a:xfrm>
              <a:off x="2208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a</a:t>
              </a:r>
            </a:p>
          </p:txBody>
        </p:sp>
        <p:sp>
          <p:nvSpPr>
            <p:cNvPr id="26722" name="Text Box 83"/>
            <p:cNvSpPr txBox="1">
              <a:spLocks noChangeArrowheads="1"/>
            </p:cNvSpPr>
            <p:nvPr/>
          </p:nvSpPr>
          <p:spPr bwMode="auto">
            <a:xfrm>
              <a:off x="2880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</a:p>
          </p:txBody>
        </p:sp>
        <p:sp>
          <p:nvSpPr>
            <p:cNvPr id="26723" name="Text Box 84"/>
            <p:cNvSpPr txBox="1">
              <a:spLocks noChangeArrowheads="1"/>
            </p:cNvSpPr>
            <p:nvPr/>
          </p:nvSpPr>
          <p:spPr bwMode="auto">
            <a:xfrm>
              <a:off x="3168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s</a:t>
              </a:r>
            </a:p>
          </p:txBody>
        </p:sp>
        <p:sp>
          <p:nvSpPr>
            <p:cNvPr id="26724" name="Text Box 85"/>
            <p:cNvSpPr txBox="1">
              <a:spLocks noChangeArrowheads="1"/>
            </p:cNvSpPr>
            <p:nvPr/>
          </p:nvSpPr>
          <p:spPr bwMode="auto">
            <a:xfrm>
              <a:off x="3792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f</a:t>
              </a:r>
            </a:p>
          </p:txBody>
        </p:sp>
        <p:sp>
          <p:nvSpPr>
            <p:cNvPr id="26725" name="Text Box 86"/>
            <p:cNvSpPr txBox="1">
              <a:spLocks noChangeArrowheads="1"/>
            </p:cNvSpPr>
            <p:nvPr/>
          </p:nvSpPr>
          <p:spPr bwMode="auto">
            <a:xfrm>
              <a:off x="4128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u</a:t>
              </a:r>
            </a:p>
          </p:txBody>
        </p:sp>
        <p:sp>
          <p:nvSpPr>
            <p:cNvPr id="26726" name="Text Box 87"/>
            <p:cNvSpPr txBox="1">
              <a:spLocks noChangeArrowheads="1"/>
            </p:cNvSpPr>
            <p:nvPr/>
          </p:nvSpPr>
          <p:spPr bwMode="auto">
            <a:xfrm>
              <a:off x="4464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</a:p>
          </p:txBody>
        </p:sp>
        <p:sp>
          <p:nvSpPr>
            <p:cNvPr id="26727" name="Text Box 88"/>
            <p:cNvSpPr txBox="1">
              <a:spLocks noChangeArrowheads="1"/>
            </p:cNvSpPr>
            <p:nvPr/>
          </p:nvSpPr>
          <p:spPr bwMode="auto">
            <a:xfrm>
              <a:off x="4752" y="2521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</a:p>
          </p:txBody>
        </p:sp>
      </p:grpSp>
      <p:sp>
        <p:nvSpPr>
          <p:cNvPr id="15449" name="Text Box 89"/>
          <p:cNvSpPr txBox="1">
            <a:spLocks noChangeArrowheads="1"/>
          </p:cNvSpPr>
          <p:nvPr/>
        </p:nvSpPr>
        <p:spPr bwMode="auto">
          <a:xfrm>
            <a:off x="609600" y="3976688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</a:p>
        </p:txBody>
      </p:sp>
      <p:sp>
        <p:nvSpPr>
          <p:cNvPr id="15451" name="Arc 91"/>
          <p:cNvSpPr>
            <a:spLocks/>
          </p:cNvSpPr>
          <p:nvPr/>
        </p:nvSpPr>
        <p:spPr bwMode="auto">
          <a:xfrm rot="-5400000">
            <a:off x="1276350" y="3371850"/>
            <a:ext cx="495300" cy="7620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04"/>
          <p:cNvGrpSpPr>
            <a:grpSpLocks/>
          </p:cNvGrpSpPr>
          <p:nvPr/>
        </p:nvGrpSpPr>
        <p:grpSpPr bwMode="auto">
          <a:xfrm>
            <a:off x="1981200" y="2971800"/>
            <a:ext cx="5943600" cy="381000"/>
            <a:chOff x="1248" y="2256"/>
            <a:chExt cx="3744" cy="240"/>
          </a:xfrm>
        </p:grpSpPr>
        <p:sp>
          <p:nvSpPr>
            <p:cNvPr id="26706" name="Text Box 92"/>
            <p:cNvSpPr txBox="1">
              <a:spLocks noChangeArrowheads="1"/>
            </p:cNvSpPr>
            <p:nvPr/>
          </p:nvSpPr>
          <p:spPr bwMode="auto">
            <a:xfrm>
              <a:off x="1248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6707" name="Text Box 93"/>
            <p:cNvSpPr txBox="1">
              <a:spLocks noChangeArrowheads="1"/>
            </p:cNvSpPr>
            <p:nvPr/>
          </p:nvSpPr>
          <p:spPr bwMode="auto">
            <a:xfrm>
              <a:off x="1584" y="225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6708" name="Text Box 94"/>
            <p:cNvSpPr txBox="1">
              <a:spLocks noChangeArrowheads="1"/>
            </p:cNvSpPr>
            <p:nvPr/>
          </p:nvSpPr>
          <p:spPr bwMode="auto">
            <a:xfrm>
              <a:off x="1920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6709" name="Text Box 95"/>
            <p:cNvSpPr txBox="1">
              <a:spLocks noChangeArrowheads="1"/>
            </p:cNvSpPr>
            <p:nvPr/>
          </p:nvSpPr>
          <p:spPr bwMode="auto">
            <a:xfrm>
              <a:off x="2208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6710" name="Text Box 96"/>
            <p:cNvSpPr txBox="1">
              <a:spLocks noChangeArrowheads="1"/>
            </p:cNvSpPr>
            <p:nvPr/>
          </p:nvSpPr>
          <p:spPr bwMode="auto">
            <a:xfrm>
              <a:off x="2880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  <p:sp>
          <p:nvSpPr>
            <p:cNvPr id="26711" name="Text Box 97"/>
            <p:cNvSpPr txBox="1">
              <a:spLocks noChangeArrowheads="1"/>
            </p:cNvSpPr>
            <p:nvPr/>
          </p:nvSpPr>
          <p:spPr bwMode="auto">
            <a:xfrm>
              <a:off x="3168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  <p:sp>
          <p:nvSpPr>
            <p:cNvPr id="26712" name="Text Box 98"/>
            <p:cNvSpPr txBox="1">
              <a:spLocks noChangeArrowheads="1"/>
            </p:cNvSpPr>
            <p:nvPr/>
          </p:nvSpPr>
          <p:spPr bwMode="auto">
            <a:xfrm>
              <a:off x="3792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26713" name="Text Box 99"/>
            <p:cNvSpPr txBox="1">
              <a:spLocks noChangeArrowheads="1"/>
            </p:cNvSpPr>
            <p:nvPr/>
          </p:nvSpPr>
          <p:spPr bwMode="auto">
            <a:xfrm>
              <a:off x="4128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  <p:sp>
          <p:nvSpPr>
            <p:cNvPr id="26714" name="Text Box 100"/>
            <p:cNvSpPr txBox="1">
              <a:spLocks noChangeArrowheads="1"/>
            </p:cNvSpPr>
            <p:nvPr/>
          </p:nvSpPr>
          <p:spPr bwMode="auto">
            <a:xfrm>
              <a:off x="4416" y="2265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  <p:sp>
          <p:nvSpPr>
            <p:cNvPr id="26715" name="Text Box 101"/>
            <p:cNvSpPr txBox="1">
              <a:spLocks noChangeArrowheads="1"/>
            </p:cNvSpPr>
            <p:nvPr/>
          </p:nvSpPr>
          <p:spPr bwMode="auto">
            <a:xfrm>
              <a:off x="4704" y="2265"/>
              <a:ext cx="2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  <p:sp>
          <p:nvSpPr>
            <p:cNvPr id="26716" name="Text Box 102"/>
            <p:cNvSpPr txBox="1">
              <a:spLocks noChangeArrowheads="1"/>
            </p:cNvSpPr>
            <p:nvPr/>
          </p:nvSpPr>
          <p:spPr bwMode="auto">
            <a:xfrm>
              <a:off x="2544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sp>
          <p:nvSpPr>
            <p:cNvPr id="26717" name="Text Box 103"/>
            <p:cNvSpPr txBox="1">
              <a:spLocks noChangeArrowheads="1"/>
            </p:cNvSpPr>
            <p:nvPr/>
          </p:nvSpPr>
          <p:spPr bwMode="auto">
            <a:xfrm>
              <a:off x="3504" y="226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15466" name="Text Box 106"/>
          <p:cNvSpPr txBox="1">
            <a:spLocks noChangeArrowheads="1"/>
          </p:cNvSpPr>
          <p:nvPr/>
        </p:nvSpPr>
        <p:spPr bwMode="auto">
          <a:xfrm>
            <a:off x="914400" y="5421313"/>
            <a:ext cx="3124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text.indexOf(</a:t>
            </a:r>
            <a:r>
              <a:rPr lang="en-US" altLang="ar-SA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altLang="ar-SA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5467" name="Text Box 107"/>
          <p:cNvSpPr txBox="1">
            <a:spLocks noChangeArrowheads="1"/>
          </p:cNvSpPr>
          <p:nvPr/>
        </p:nvSpPr>
        <p:spPr bwMode="auto">
          <a:xfrm>
            <a:off x="914400" y="4267200"/>
            <a:ext cx="266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text.charAt(8)</a:t>
            </a:r>
          </a:p>
        </p:txBody>
      </p:sp>
      <p:sp>
        <p:nvSpPr>
          <p:cNvPr id="15475" name="Oval 115"/>
          <p:cNvSpPr>
            <a:spLocks noChangeArrowheads="1"/>
          </p:cNvSpPr>
          <p:nvPr/>
        </p:nvSpPr>
        <p:spPr bwMode="auto">
          <a:xfrm>
            <a:off x="5943600" y="3352800"/>
            <a:ext cx="533400" cy="457200"/>
          </a:xfrm>
          <a:prstGeom prst="ellips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476" name="AutoShape 116"/>
          <p:cNvSpPr>
            <a:spLocks/>
          </p:cNvSpPr>
          <p:nvPr/>
        </p:nvSpPr>
        <p:spPr bwMode="auto">
          <a:xfrm rot="-5400000">
            <a:off x="4914900" y="3467100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477" name="Oval 117"/>
          <p:cNvSpPr>
            <a:spLocks noChangeArrowheads="1"/>
          </p:cNvSpPr>
          <p:nvPr/>
        </p:nvSpPr>
        <p:spPr bwMode="auto">
          <a:xfrm>
            <a:off x="4495800" y="2971800"/>
            <a:ext cx="457200" cy="381000"/>
          </a:xfrm>
          <a:prstGeom prst="ellipse">
            <a:avLst/>
          </a:prstGeom>
          <a:noFill/>
          <a:ln w="28575">
            <a:solidFill>
              <a:schemeClr val="hlink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478" name="Rectangle 3"/>
          <p:cNvSpPr>
            <a:spLocks noChangeArrowheads="1"/>
          </p:cNvSpPr>
          <p:nvPr/>
        </p:nvSpPr>
        <p:spPr bwMode="auto">
          <a:xfrm>
            <a:off x="990600" y="990600"/>
            <a:ext cx="815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000"/>
              <a:t>Individual characters in a String can be accessed by the </a:t>
            </a:r>
            <a:r>
              <a:rPr lang="en-US" altLang="en-US" sz="2000">
                <a:solidFill>
                  <a:srgbClr val="D21804"/>
                </a:solidFill>
              </a:rPr>
              <a:t>charAt</a:t>
            </a:r>
            <a:r>
              <a:rPr lang="en-US" altLang="en-US" sz="2000"/>
              <a:t> method.</a:t>
            </a:r>
          </a:p>
          <a:p>
            <a:pPr eaLnBrk="1" hangingPunct="1">
              <a:lnSpc>
                <a:spcPct val="90000"/>
              </a:lnSpc>
            </a:pPr>
            <a:endParaRPr lang="en-US" altLang="en-US" sz="300"/>
          </a:p>
          <a:p>
            <a:pPr eaLnBrk="1" hangingPunct="1">
              <a:lnSpc>
                <a:spcPct val="90000"/>
              </a:lnSpc>
            </a:pPr>
            <a:r>
              <a:rPr lang="en-US" altLang="en-US" sz="2000"/>
              <a:t>The index of a character or the start index of a substring is determined by the </a:t>
            </a:r>
            <a:r>
              <a:rPr lang="en-US" altLang="en-US" sz="2000">
                <a:solidFill>
                  <a:srgbClr val="D21804"/>
                </a:solidFill>
              </a:rPr>
              <a:t>indexOf</a:t>
            </a:r>
            <a:r>
              <a:rPr lang="en-US" altLang="en-US" sz="2000"/>
              <a:t> method</a:t>
            </a:r>
            <a:r>
              <a:rPr lang="en-US" altLang="en-US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en-US" sz="40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/>
              <a:t>Character indexes start at index </a:t>
            </a:r>
            <a:r>
              <a:rPr lang="en-US" altLang="en-US" sz="2000">
                <a:solidFill>
                  <a:srgbClr val="0000CC"/>
                </a:solidFill>
              </a:rPr>
              <a:t>0</a:t>
            </a:r>
            <a:r>
              <a:rPr lang="en-US" altLang="en-US" sz="2000"/>
              <a:t> till index </a:t>
            </a:r>
            <a:r>
              <a:rPr lang="en-US" altLang="en-US" sz="2000">
                <a:solidFill>
                  <a:srgbClr val="0000CC"/>
                </a:solidFill>
              </a:rPr>
              <a:t>stringLength </a:t>
            </a:r>
            <a:r>
              <a:rPr lang="en-US" altLang="en-US" sz="2000">
                <a:solidFill>
                  <a:srgbClr val="0000CC"/>
                </a:solidFill>
                <a:latin typeface="Arial" panose="020B0604020202020204" pitchFamily="34" charset="0"/>
              </a:rPr>
              <a:t>–</a:t>
            </a:r>
            <a:r>
              <a:rPr lang="en-US" altLang="en-US" sz="2000">
                <a:solidFill>
                  <a:srgbClr val="0000CC"/>
                </a:solidFill>
              </a:rPr>
              <a:t> 1</a:t>
            </a:r>
            <a:r>
              <a:rPr lang="en-US" altLang="en-US" sz="2000"/>
              <a:t>.</a:t>
            </a:r>
            <a:r>
              <a:rPr lang="en-US" altLang="en-US" sz="2000">
                <a:cs typeface="Tahoma" panose="020B060403050404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altLang="en-US" sz="800">
              <a:cs typeface="Tahoma" panose="020B0604030504040204" pitchFamily="34" charset="0"/>
            </a:endParaRPr>
          </a:p>
        </p:txBody>
      </p:sp>
      <p:sp>
        <p:nvSpPr>
          <p:cNvPr id="15479" name="Text Box 119"/>
          <p:cNvSpPr txBox="1">
            <a:spLocks noChangeArrowheads="1"/>
          </p:cNvSpPr>
          <p:nvPr/>
        </p:nvSpPr>
        <p:spPr bwMode="auto">
          <a:xfrm>
            <a:off x="914400" y="5881688"/>
            <a:ext cx="2819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text.indexOf(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5505" name="Text Box 145"/>
          <p:cNvSpPr txBox="1">
            <a:spLocks noChangeArrowheads="1"/>
          </p:cNvSpPr>
          <p:nvPr/>
        </p:nvSpPr>
        <p:spPr bwMode="auto">
          <a:xfrm>
            <a:off x="4191000" y="4267200"/>
            <a:ext cx="38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ar-SA" sz="1800">
                <a:cs typeface="Courier New" panose="02070309020205020404" pitchFamily="49" charset="0"/>
              </a:rPr>
              <a:t>'</a:t>
            </a:r>
            <a:r>
              <a:rPr lang="en-US" altLang="en-US" sz="1800"/>
              <a:t>f</a:t>
            </a:r>
            <a:r>
              <a:rPr lang="en-GB" altLang="ar-SA" sz="1800">
                <a:cs typeface="Courier New" panose="02070309020205020404" pitchFamily="49" charset="0"/>
              </a:rPr>
              <a:t>'</a:t>
            </a:r>
            <a:endParaRPr lang="en-US" altLang="en-US" sz="1800"/>
          </a:p>
        </p:txBody>
      </p:sp>
      <p:sp>
        <p:nvSpPr>
          <p:cNvPr id="15506" name="Text Box 146"/>
          <p:cNvSpPr txBox="1">
            <a:spLocks noChangeArrowheads="1"/>
          </p:cNvSpPr>
          <p:nvPr/>
        </p:nvSpPr>
        <p:spPr bwMode="auto">
          <a:xfrm>
            <a:off x="914400" y="4724400"/>
            <a:ext cx="266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text.charAt(15)</a:t>
            </a:r>
          </a:p>
        </p:txBody>
      </p:sp>
      <p:sp>
        <p:nvSpPr>
          <p:cNvPr id="15507" name="Text Box 147"/>
          <p:cNvSpPr txBox="1">
            <a:spLocks noChangeArrowheads="1"/>
          </p:cNvSpPr>
          <p:nvPr/>
        </p:nvSpPr>
        <p:spPr bwMode="auto">
          <a:xfrm>
            <a:off x="4114800" y="47244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Runtime Error</a:t>
            </a:r>
          </a:p>
        </p:txBody>
      </p:sp>
      <p:sp>
        <p:nvSpPr>
          <p:cNvPr id="15508" name="Text Box 148"/>
          <p:cNvSpPr txBox="1">
            <a:spLocks noChangeArrowheads="1"/>
          </p:cNvSpPr>
          <p:nvPr/>
        </p:nvSpPr>
        <p:spPr bwMode="auto">
          <a:xfrm>
            <a:off x="914400" y="6262688"/>
            <a:ext cx="297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text.indexOf(</a:t>
            </a:r>
            <a:r>
              <a:rPr lang="en-US" altLang="ar-SA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altLang="ar-SA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5509" name="Text Box 149"/>
          <p:cNvSpPr txBox="1">
            <a:spLocks noChangeArrowheads="1"/>
          </p:cNvSpPr>
          <p:nvPr/>
        </p:nvSpPr>
        <p:spPr bwMode="auto">
          <a:xfrm>
            <a:off x="4267200" y="54102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5</a:t>
            </a:r>
          </a:p>
        </p:txBody>
      </p:sp>
      <p:sp>
        <p:nvSpPr>
          <p:cNvPr id="15510" name="Text Box 150"/>
          <p:cNvSpPr txBox="1">
            <a:spLocks noChangeArrowheads="1"/>
          </p:cNvSpPr>
          <p:nvPr/>
        </p:nvSpPr>
        <p:spPr bwMode="auto">
          <a:xfrm>
            <a:off x="4267200" y="57912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15511" name="Text Box 151"/>
          <p:cNvSpPr txBox="1">
            <a:spLocks noChangeArrowheads="1"/>
          </p:cNvSpPr>
          <p:nvPr/>
        </p:nvSpPr>
        <p:spPr bwMode="auto">
          <a:xfrm>
            <a:off x="4191000" y="6262688"/>
            <a:ext cx="45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-1</a:t>
            </a:r>
          </a:p>
        </p:txBody>
      </p:sp>
      <p:sp>
        <p:nvSpPr>
          <p:cNvPr id="15512" name="AutoShape 152"/>
          <p:cNvSpPr>
            <a:spLocks/>
          </p:cNvSpPr>
          <p:nvPr/>
        </p:nvSpPr>
        <p:spPr bwMode="auto">
          <a:xfrm rot="-5400000">
            <a:off x="2628900" y="3695700"/>
            <a:ext cx="76200" cy="457200"/>
          </a:xfrm>
          <a:prstGeom prst="leftBrace">
            <a:avLst>
              <a:gd name="adj1" fmla="val 50000"/>
              <a:gd name="adj2" fmla="val 50000"/>
            </a:avLst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5513" name="Oval 153"/>
          <p:cNvSpPr>
            <a:spLocks noChangeArrowheads="1"/>
          </p:cNvSpPr>
          <p:nvPr/>
        </p:nvSpPr>
        <p:spPr bwMode="auto">
          <a:xfrm>
            <a:off x="2438400" y="2971800"/>
            <a:ext cx="457200" cy="381000"/>
          </a:xfrm>
          <a:prstGeom prst="ellipse">
            <a:avLst/>
          </a:prstGeom>
          <a:noFill/>
          <a:ln w="28575">
            <a:solidFill>
              <a:schemeClr val="hlink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26699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4863FFF-5933-4C6F-A9A3-99EF65EC688C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6700" name="Footer Placeholder 4"/>
          <p:cNvSpPr txBox="1">
            <a:spLocks/>
          </p:cNvSpPr>
          <p:nvPr/>
        </p:nvSpPr>
        <p:spPr bwMode="auto">
          <a:xfrm>
            <a:off x="34290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6701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BC8ADFC-3274-479B-A883-71E81821831B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200"/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943600" y="4724400"/>
            <a:ext cx="28956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300"/>
              <a:t>StringIndexOutOfBoundsException</a:t>
            </a:r>
          </a:p>
        </p:txBody>
      </p:sp>
      <p:sp>
        <p:nvSpPr>
          <p:cNvPr id="52" name="Text Box 146"/>
          <p:cNvSpPr txBox="1">
            <a:spLocks noChangeArrowheads="1"/>
          </p:cNvSpPr>
          <p:nvPr/>
        </p:nvSpPr>
        <p:spPr bwMode="auto">
          <a:xfrm>
            <a:off x="914400" y="5029200"/>
            <a:ext cx="266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text[8]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943600" y="5105400"/>
            <a:ext cx="28956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300"/>
              <a:t>Array required, but String found</a:t>
            </a:r>
          </a:p>
        </p:txBody>
      </p:sp>
      <p:sp>
        <p:nvSpPr>
          <p:cNvPr id="54" name="Text Box 147"/>
          <p:cNvSpPr txBox="1">
            <a:spLocks noChangeArrowheads="1"/>
          </p:cNvSpPr>
          <p:nvPr/>
        </p:nvSpPr>
        <p:spPr bwMode="auto">
          <a:xfrm>
            <a:off x="4114800" y="51054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Compile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5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5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1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1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15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1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1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1000"/>
                                        <p:tgtEl>
                                          <p:spTgt spid="1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15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1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1000"/>
                                        <p:tgtEl>
                                          <p:spTgt spid="15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1000"/>
                                        <p:tgtEl>
                                          <p:spTgt spid="1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1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1000"/>
                                        <p:tgtEl>
                                          <p:spTgt spid="1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/>
      <p:bldP spid="15449" grpId="0"/>
      <p:bldP spid="15451" grpId="0" animBg="1"/>
      <p:bldP spid="15466" grpId="0"/>
      <p:bldP spid="15467" grpId="0"/>
      <p:bldP spid="15475" grpId="0" animBg="1"/>
      <p:bldP spid="15476" grpId="0" animBg="1"/>
      <p:bldP spid="15477" grpId="0" animBg="1"/>
      <p:bldP spid="15479" grpId="0"/>
      <p:bldP spid="15505" grpId="0"/>
      <p:bldP spid="15506" grpId="0"/>
      <p:bldP spid="15507" grpId="0"/>
      <p:bldP spid="15508" grpId="0"/>
      <p:bldP spid="15509" grpId="0"/>
      <p:bldP spid="15510" grpId="0"/>
      <p:bldP spid="15511" grpId="0"/>
      <p:bldP spid="15512" grpId="0" animBg="1"/>
      <p:bldP spid="15513" grpId="0" animBg="1"/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Other String Methods (Covered in Lab 4)</a:t>
            </a:r>
          </a:p>
        </p:txBody>
      </p:sp>
      <p:sp>
        <p:nvSpPr>
          <p:cNvPr id="28675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CD05D14-72C2-4A8D-A8B5-3C3B69E93BE8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28676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28677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3677165-4CB0-432D-ABF3-84391D5E96B8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20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04800" y="1828800"/>
          <a:ext cx="8610600" cy="4648200"/>
        </p:xfrm>
        <a:graphic>
          <a:graphicData uri="http://schemas.openxmlformats.org/drawingml/2006/table">
            <a:tbl>
              <a:tblPr/>
              <a:tblGrid>
                <a:gridCol w="2475316"/>
                <a:gridCol w="2967375"/>
                <a:gridCol w="3167909"/>
              </a:tblGrid>
              <a:tr h="6450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Method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Description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Example using: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String str1 =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Orange </a:t>
                      </a: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juice 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671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Calibri"/>
                          <a:cs typeface="Arial"/>
                        </a:rPr>
                        <a:t>char  </a:t>
                      </a:r>
                      <a:r>
                        <a:rPr lang="en-GB" sz="16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charAt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(int </a:t>
                      </a:r>
                      <a:r>
                        <a:rPr lang="en-GB" sz="1600" dirty="0" smtClean="0">
                          <a:latin typeface="Cambria"/>
                          <a:ea typeface="Times New Roman"/>
                          <a:cs typeface="Arial"/>
                        </a:rPr>
                        <a:t>   index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the </a:t>
                      </a:r>
                      <a:r>
                        <a:rPr lang="en-GB" sz="1400" dirty="0">
                          <a:latin typeface="Courier New"/>
                          <a:ea typeface="Times New Roman"/>
                          <a:cs typeface="Arial"/>
                        </a:rPr>
                        <a:t>char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value at the specified index. (Error if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index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is not valid)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char ch = str1.charAt(1);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ch =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cs typeface="Courier New" pitchFamily="49" charset="0"/>
                        </a:rPr>
                        <a:t>'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5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Calibri"/>
                          <a:cs typeface="Arial"/>
                        </a:rPr>
                        <a:t>int  </a:t>
                      </a:r>
                      <a:r>
                        <a:rPr lang="en-GB" sz="16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indexOf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(char  </a:t>
                      </a:r>
                      <a:r>
                        <a:rPr lang="en-GB" sz="1600" dirty="0" smtClean="0">
                          <a:latin typeface="Cambria"/>
                          <a:ea typeface="Times New Roman"/>
                          <a:cs typeface="Arial"/>
                        </a:rPr>
                        <a:t> ch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the index within this string of the first occurrence of the specified character (-1 if not found)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int k = str1.indexOf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e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k = 5;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5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Calibri"/>
                          <a:cs typeface="Arial"/>
                        </a:rPr>
                        <a:t>int  </a:t>
                      </a:r>
                      <a:r>
                        <a:rPr lang="en-GB" sz="16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indexOf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600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latin typeface="Cambria"/>
                          <a:ea typeface="Times New Roman"/>
                          <a:cs typeface="Arial"/>
                        </a:rPr>
                        <a:t>  str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the index within this string of the start of the first occurrence of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str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(-1 if not found).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int k = str1.indexOf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k = 9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1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Calibri"/>
                          <a:cs typeface="Arial"/>
                        </a:rPr>
                        <a:t>int  </a:t>
                      </a:r>
                      <a:r>
                        <a:rPr lang="en-GB" sz="16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lastIndexOf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(char  </a:t>
                      </a:r>
                      <a:r>
                        <a:rPr lang="en-GB" sz="1600" dirty="0" smtClean="0">
                          <a:latin typeface="Cambria"/>
                          <a:ea typeface="Times New Roman"/>
                          <a:cs typeface="Arial"/>
                        </a:rPr>
                        <a:t> ch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the index within this string of the last occurrence of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ch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(-1 if not found).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int k = str1.lastIndexOf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e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k = 15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5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latin typeface="Cambria"/>
                          <a:ea typeface="Calibri"/>
                          <a:cs typeface="Arial"/>
                        </a:rPr>
                        <a:t>int  </a:t>
                      </a:r>
                      <a:r>
                        <a:rPr lang="en-GB" sz="1500" b="1" u="none" strike="noStrike" dirty="0" smtClean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lastIndexOf</a:t>
                      </a:r>
                      <a:r>
                        <a:rPr lang="en-GB" sz="1500" dirty="0" smtClean="0">
                          <a:latin typeface="Cambria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500" u="none" strike="noStrike" dirty="0" smtClean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500" u="none" strike="noStrike" baseline="0" dirty="0" smtClean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Arial"/>
                        </a:rPr>
                        <a:t>   </a:t>
                      </a:r>
                      <a:r>
                        <a:rPr lang="en-GB" sz="1500" dirty="0" smtClean="0">
                          <a:latin typeface="Cambria"/>
                          <a:ea typeface="Times New Roman"/>
                          <a:cs typeface="Arial"/>
                        </a:rPr>
                        <a:t>str</a:t>
                      </a:r>
                      <a:r>
                        <a:rPr lang="en-GB" sz="15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the index within this string of the start of the last occurrence of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str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(-1 if not found).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int k = str2.lastIndexOf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k = 13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990600" y="914400"/>
            <a:ext cx="266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String index methods: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219200"/>
          <a:ext cx="8305800" cy="573088"/>
        </p:xfrm>
        <a:graphic>
          <a:graphicData uri="http://schemas.openxmlformats.org/drawingml/2006/table">
            <a:tbl>
              <a:tblPr/>
              <a:tblGrid>
                <a:gridCol w="535267"/>
                <a:gridCol w="519426"/>
                <a:gridCol w="523593"/>
                <a:gridCol w="526096"/>
                <a:gridCol w="526096"/>
                <a:gridCol w="523593"/>
                <a:gridCol w="499414"/>
                <a:gridCol w="516924"/>
                <a:gridCol w="526096"/>
                <a:gridCol w="516924"/>
                <a:gridCol w="523593"/>
                <a:gridCol w="523593"/>
                <a:gridCol w="519426"/>
                <a:gridCol w="520258"/>
                <a:gridCol w="524428"/>
                <a:gridCol w="481074"/>
              </a:tblGrid>
              <a:tr h="286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‘O’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‘r’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‘a’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‘n’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‘g’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 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‘j’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‘u’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‘i’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‘c’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 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‘i’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‘c’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Other String Methods (Covered in Lab 4)</a:t>
            </a:r>
          </a:p>
        </p:txBody>
      </p:sp>
      <p:sp>
        <p:nvSpPr>
          <p:cNvPr id="30723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F0E6601-5D9A-43D8-8D4A-201EF16115F5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30724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30725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8A480D8C-5D63-42BC-A8D1-04EDF714B041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2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143000" y="914400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String </a:t>
            </a:r>
            <a:r>
              <a:rPr lang="en-US" altLang="ar-SA" sz="1800" b="1"/>
              <a:t>boolean</a:t>
            </a:r>
            <a:r>
              <a:rPr lang="en-US" altLang="ar-SA" sz="1800"/>
              <a:t> methods: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2400" y="1600200"/>
          <a:ext cx="8763000" cy="5054600"/>
        </p:xfrm>
        <a:graphic>
          <a:graphicData uri="http://schemas.openxmlformats.org/drawingml/2006/table">
            <a:tbl>
              <a:tblPr/>
              <a:tblGrid>
                <a:gridCol w="2588677"/>
                <a:gridCol w="2741969"/>
                <a:gridCol w="3432354"/>
              </a:tblGrid>
              <a:tr h="52951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Method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Description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Example using: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String str1 =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Orange </a:t>
                      </a: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juice  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97535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isEmpty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 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true if, and only if,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length( )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is 0.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boolean t1 = str1.isEmpty();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t1 = false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boolean t2 =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isEmpty();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//t2 = true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4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boolean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endsWith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  suffix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Tests if this string ends with the specified suffix.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boolean t1 = </a:t>
                      </a: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str1.endsWith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space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t1 = false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boolean t2 = str1.endsWith</a:t>
                      </a:r>
                      <a:r>
                        <a:rPr lang="en-GB" sz="1400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dirty="0" smtClean="0"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t2 = true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3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boolean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startsWith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  prefix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Tests if this string starts with the specified prefix.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boolean t1 = str1.startsWith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range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t1 = false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boolean t2 = str1.startsWith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Orange ju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t2 = true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0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boolean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startsWith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400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   prefix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, int toffset)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Tests if the substring of this string beginning at the specified index starts with the specified prefix.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boolean t2 = str1.startsWith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juice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7);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t2 = true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91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boolean 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contains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   str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true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if and only if this string contains  the string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str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boolean t1 = str1.contains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space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t1 = false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boolean t2 = str1.contains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ran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t2 = true</a:t>
                      </a:r>
                      <a:endParaRPr lang="en-US" sz="1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70" marR="595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1219200"/>
          <a:ext cx="8763000" cy="420688"/>
        </p:xfrm>
        <a:graphic>
          <a:graphicData uri="http://schemas.openxmlformats.org/drawingml/2006/table">
            <a:tbl>
              <a:tblPr/>
              <a:tblGrid>
                <a:gridCol w="564731"/>
                <a:gridCol w="548017"/>
                <a:gridCol w="552415"/>
                <a:gridCol w="555055"/>
                <a:gridCol w="555055"/>
                <a:gridCol w="552415"/>
                <a:gridCol w="526906"/>
                <a:gridCol w="545379"/>
                <a:gridCol w="555055"/>
                <a:gridCol w="545379"/>
                <a:gridCol w="552415"/>
                <a:gridCol w="552415"/>
                <a:gridCol w="548017"/>
                <a:gridCol w="548896"/>
                <a:gridCol w="553295"/>
                <a:gridCol w="507554"/>
              </a:tblGrid>
              <a:tr h="210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‘O’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‘r’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‘a’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‘n’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‘g’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 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‘j’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‘u’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‘i’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‘c’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 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‘i’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‘c’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Other String Methods (Covered in Lab 4)</a:t>
            </a:r>
          </a:p>
        </p:txBody>
      </p:sp>
      <p:sp>
        <p:nvSpPr>
          <p:cNvPr id="32771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6A925B7-EF3E-4958-985D-BAB528ACEA8E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32772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32773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90F087D9-E373-44DC-AAE8-7938330C60E4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2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19200" y="990600"/>
            <a:ext cx="594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 String methods that return a new String object: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57200" y="1371600"/>
          <a:ext cx="8229600" cy="609600"/>
        </p:xfrm>
        <a:graphic>
          <a:graphicData uri="http://schemas.openxmlformats.org/drawingml/2006/table">
            <a:tbl>
              <a:tblPr/>
              <a:tblGrid>
                <a:gridCol w="530356"/>
                <a:gridCol w="514660"/>
                <a:gridCol w="518790"/>
                <a:gridCol w="521269"/>
                <a:gridCol w="521269"/>
                <a:gridCol w="518790"/>
                <a:gridCol w="494832"/>
                <a:gridCol w="512182"/>
                <a:gridCol w="521269"/>
                <a:gridCol w="512182"/>
                <a:gridCol w="518790"/>
                <a:gridCol w="518790"/>
                <a:gridCol w="514660"/>
                <a:gridCol w="515485"/>
                <a:gridCol w="519616"/>
                <a:gridCol w="476661"/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‘O’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‘r’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‘a’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‘n’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‘g’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 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‘j’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‘u’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‘i’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‘c’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 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‘i’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‘c’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latin typeface="Times New Roman"/>
                          <a:ea typeface="Calibri"/>
                          <a:cs typeface="Arial"/>
                        </a:rPr>
                        <a:t>‘e’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088" marR="66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400" y="2416175"/>
          <a:ext cx="8305800" cy="3170238"/>
        </p:xfrm>
        <a:graphic>
          <a:graphicData uri="http://schemas.openxmlformats.org/drawingml/2006/table">
            <a:tbl>
              <a:tblPr/>
              <a:tblGrid>
                <a:gridCol w="2545353"/>
                <a:gridCol w="2636247"/>
                <a:gridCol w="3124200"/>
              </a:tblGrid>
              <a:tr h="48772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Method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Description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Example using: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String str1 =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Orange 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juice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2193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Calibri"/>
                          <a:cs typeface="Arial"/>
                        </a:rPr>
                        <a:t>String 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substring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(int   beginIndex)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Returns a new string that is a substring of this string, starting from </a:t>
                      </a:r>
                      <a:r>
                        <a:rPr lang="en-GB" sz="1600" b="1" dirty="0">
                          <a:latin typeface="Arial"/>
                          <a:ea typeface="Times New Roman"/>
                          <a:cs typeface="Arial"/>
                        </a:rPr>
                        <a:t>beginIndex</a:t>
                      </a: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 to the end of this string. (Error if </a:t>
                      </a:r>
                      <a:r>
                        <a:rPr lang="en-GB" sz="1600" b="1" dirty="0">
                          <a:latin typeface="Arial"/>
                          <a:ea typeface="Times New Roman"/>
                          <a:cs typeface="Arial"/>
                        </a:rPr>
                        <a:t>beginIndex</a:t>
                      </a: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 is not valid)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/>
                          <a:ea typeface="Calibri"/>
                          <a:cs typeface="Arial"/>
                        </a:rPr>
                        <a:t>String str2 = str1.substring(7);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// str2 =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juice ice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/>
                          <a:ea typeface="Calibri"/>
                          <a:cs typeface="Arial"/>
                        </a:rPr>
                        <a:t>"unhappy".substring(2)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// returns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happy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31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mbria"/>
                          <a:ea typeface="Calibri"/>
                          <a:cs typeface="Arial"/>
                        </a:rPr>
                        <a:t>String 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substring</a:t>
                      </a:r>
                      <a:r>
                        <a:rPr lang="en-GB" sz="1600" dirty="0">
                          <a:latin typeface="Cambria"/>
                          <a:ea typeface="Times New Roman"/>
                          <a:cs typeface="Arial"/>
                        </a:rPr>
                        <a:t>(int   beginIndex, int endIndex)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Returns a new string that is a substring of this string starting from </a:t>
                      </a:r>
                      <a:r>
                        <a:rPr lang="en-GB" sz="1600" b="1" dirty="0">
                          <a:latin typeface="Arial"/>
                          <a:ea typeface="Times New Roman"/>
                          <a:cs typeface="Arial"/>
                        </a:rPr>
                        <a:t>beginIndex</a:t>
                      </a: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 to </a:t>
                      </a:r>
                      <a:r>
                        <a:rPr lang="en-GB" sz="1600" b="1" dirty="0">
                          <a:latin typeface="Arial"/>
                          <a:ea typeface="Times New Roman"/>
                          <a:cs typeface="Arial"/>
                        </a:rPr>
                        <a:t>endIndex - 1</a:t>
                      </a: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Arial"/>
                          <a:ea typeface="Times New Roman"/>
                          <a:cs typeface="Arial"/>
                        </a:rPr>
                        <a:t>(Error if any of the index is not valid)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/>
                          <a:ea typeface="Calibri"/>
                          <a:cs typeface="Arial"/>
                        </a:rPr>
                        <a:t>String str2 = str1.substring(2,4);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// str2 =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Arial"/>
                        </a:rPr>
                        <a:t>an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ourier New"/>
                          <a:ea typeface="Times New Roman"/>
                          <a:cs typeface="Arial"/>
                        </a:rPr>
                        <a:t>"smiles".substring(1, 5)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Courier New"/>
                          <a:ea typeface="Times New Roman"/>
                          <a:cs typeface="Arial"/>
                        </a:rPr>
                        <a:t>// returns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/>
                          <a:ea typeface="Times New Roman"/>
                          <a:cs typeface="Arial"/>
                        </a:rPr>
                        <a:t>mile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Other String Methods (Covered in Lab 4)</a:t>
            </a:r>
          </a:p>
        </p:txBody>
      </p:sp>
      <p:sp>
        <p:nvSpPr>
          <p:cNvPr id="34819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131B792-D0ED-4E88-8430-733169823117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34820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34821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0165843-6785-404D-A812-C47E2DD314F4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2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19200" y="990600"/>
            <a:ext cx="594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 String methods that return a new String object: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1371600"/>
          <a:ext cx="8610600" cy="4959350"/>
        </p:xfrm>
        <a:graphic>
          <a:graphicData uri="http://schemas.openxmlformats.org/drawingml/2006/table">
            <a:tbl>
              <a:tblPr/>
              <a:tblGrid>
                <a:gridCol w="2773025"/>
                <a:gridCol w="2697701"/>
                <a:gridCol w="3139874"/>
              </a:tblGrid>
              <a:tr h="46433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Method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Description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Example using: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String str1 =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Orange </a:t>
                      </a:r>
                      <a:r>
                        <a:rPr lang="en-GB" sz="1400" b="1" dirty="0">
                          <a:latin typeface="Times New Roman"/>
                          <a:ea typeface="Calibri"/>
                          <a:cs typeface="Arial"/>
                        </a:rPr>
                        <a:t>juice 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400" b="1" dirty="0" smtClean="0"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662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String  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toLowerCase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( 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a new string in which all characters in this string are in lower-case.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String str2 = str1.toLowerCase( 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str2 =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orange 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juice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2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String  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toUpperCase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( 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a new string in which all characters in this string are in upper case.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String str2 = str1.toUpperCase( 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str2 =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ORANGE 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JUICE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ICE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1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String  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trim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( 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a copy of the string, with leading and trailing whitespace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  <a:cs typeface="Arial"/>
                        </a:rPr>
                        <a:t>are omitted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   </a:t>
                      </a: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ICS  102  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r>
                        <a:rPr lang="en-GB" sz="1600" b="1" dirty="0">
                          <a:latin typeface="Times New Roman"/>
                          <a:ea typeface="Calibri"/>
                          <a:cs typeface="Arial"/>
                        </a:rPr>
                        <a:t>trim( 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//returns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ICS  102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10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String  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replace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(char oldChar, char newChar)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a new string resulting from replacing all occurrences of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oldChar 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in this string with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newChar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. If there is no replacement, a reference to this string is returned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bg2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turtle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r>
                        <a:rPr lang="en-GB" sz="1600" b="1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replace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t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p</a:t>
                      </a:r>
                      <a:r>
                        <a:rPr lang="en-GB" sz="1600" dirty="0" smtClean="0">
                          <a:solidFill>
                            <a:schemeClr val="bg2"/>
                          </a:solidFill>
                          <a:cs typeface="Courier New" pitchFamily="49" charset="0"/>
                        </a:rPr>
                        <a:t>'</a:t>
                      </a:r>
                      <a:r>
                        <a:rPr lang="en-GB" sz="1600" b="1" dirty="0" smtClean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6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returns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purple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String  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replace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str1,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Arial"/>
                          <a:ea typeface="Times New Roman"/>
                          <a:cs typeface="Arial"/>
                        </a:rPr>
                        <a:t>String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str2)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Returns a new string with all occurrences of 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str1</a:t>
                      </a:r>
                      <a:r>
                        <a:rPr lang="en-GB" sz="1400" dirty="0">
                          <a:latin typeface="Arial"/>
                          <a:ea typeface="Times New Roman"/>
                          <a:cs typeface="Arial"/>
                        </a:rPr>
                        <a:t> replaced by </a:t>
                      </a:r>
                      <a:r>
                        <a:rPr lang="en-GB" sz="1400" b="1" dirty="0">
                          <a:latin typeface="Arial"/>
                          <a:ea typeface="Times New Roman"/>
                          <a:cs typeface="Arial"/>
                        </a:rPr>
                        <a:t>str2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String str3, str4;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str3 =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ICS </a:t>
                      </a: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102 and ICS 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103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Calibri"/>
                          <a:cs typeface="Arial"/>
                        </a:rPr>
                        <a:t>str4 = str3.replace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ICS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EE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latin typeface="Times New Roman"/>
                          <a:ea typeface="Calibri"/>
                          <a:cs typeface="Arial"/>
                        </a:rPr>
                        <a:t>);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// str4 =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EE </a:t>
                      </a:r>
                      <a:r>
                        <a:rPr lang="en-GB" sz="16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102 and EE 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103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"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Cascading String method calls</a:t>
            </a:r>
          </a:p>
        </p:txBody>
      </p:sp>
      <p:sp>
        <p:nvSpPr>
          <p:cNvPr id="36867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0C8D6ED-2854-40F9-9653-6ECFD7D45B2B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36868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36869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97B944C-13EF-48EF-A40A-E3C39924FE1E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2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85800" y="1371600"/>
            <a:ext cx="792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GB" altLang="ar-SA" sz="1800"/>
              <a:t> String method calls may be cascaded provided such cascading results in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GB" altLang="ar-SA" sz="1800"/>
              <a:t>   valid method calls:</a:t>
            </a:r>
            <a:endParaRPr lang="en-US" altLang="ar-SA" sz="18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62000" y="2286000"/>
            <a:ext cx="1128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/>
              <a:t>Example: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" y="2819400"/>
            <a:ext cx="8077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s1 = "Hello there";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 ch = s1.toUpperCase().charAt(2);   </a:t>
            </a:r>
            <a:r>
              <a:rPr lang="en-GB" altLang="ar-SA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ch = 'L'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s2 = s1.substring(6).toUpperCase(); </a:t>
            </a:r>
            <a:r>
              <a:rPr lang="en-GB" altLang="ar-SA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s2 = "THERE"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s3 = "to".concat(" get").concat(" there");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</a:t>
            </a:r>
            <a:r>
              <a:rPr lang="en-GB" altLang="ar-SA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s3 = "to get there"</a:t>
            </a:r>
            <a:endParaRPr lang="en-US" altLang="ar-SA" sz="16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6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229600" cy="2514600"/>
          </a:xfrm>
        </p:spPr>
        <p:txBody>
          <a:bodyPr/>
          <a:lstStyle/>
          <a:p>
            <a:pPr marL="457200" indent="-457200" eaLnBrk="1" hangingPunct="1"/>
            <a:r>
              <a:rPr lang="en-US" altLang="en-US" smtClean="0"/>
              <a:t>Determine the result each of the expressions below:</a:t>
            </a:r>
          </a:p>
          <a:p>
            <a:pPr marL="838200" lvl="1" indent="-381000" eaLnBrk="1" hangingPunct="1">
              <a:buFont typeface="Wingdings" panose="05000000000000000000" pitchFamily="2" charset="2"/>
              <a:buNone/>
            </a:pPr>
            <a:r>
              <a:rPr lang="en-US" altLang="en-US" smtClean="0">
                <a:latin typeface="Courier New" panose="02070309020205020404" pitchFamily="49" charset="0"/>
                <a:cs typeface="Courier New" panose="02070309020205020404" pitchFamily="49" charset="0"/>
              </a:rPr>
              <a:t>    String text = "Java Programming";</a:t>
            </a:r>
            <a:endParaRPr lang="en-US" altLang="en-US" smtClean="0"/>
          </a:p>
          <a:p>
            <a:pPr marL="838200" lvl="1" indent="-381000" eaLnBrk="1" hangingPunct="1"/>
            <a:r>
              <a:rPr lang="en-US" altLang="en-US" sz="1800" smtClean="0"/>
              <a:t>text.substring(0, 4)</a:t>
            </a:r>
          </a:p>
          <a:p>
            <a:pPr marL="838200" lvl="1" indent="-381000" eaLnBrk="1" hangingPunct="1"/>
            <a:r>
              <a:rPr lang="en-US" altLang="en-US" sz="1800" smtClean="0"/>
              <a:t>text.length( )</a:t>
            </a:r>
          </a:p>
          <a:p>
            <a:pPr marL="838200" lvl="1" indent="-381000" eaLnBrk="1" hangingPunct="1"/>
            <a:r>
              <a:rPr lang="en-US" altLang="en-US" sz="1800" smtClean="0"/>
              <a:t>text.substring(8, 12)</a:t>
            </a:r>
          </a:p>
          <a:p>
            <a:pPr marL="838200" lvl="1" indent="-381000" eaLnBrk="1" hangingPunct="1"/>
            <a:r>
              <a:rPr lang="en-US" altLang="en-US" sz="1800" smtClean="0"/>
              <a:t>text.substring(0, 1) + text.substring(7, 9)</a:t>
            </a:r>
          </a:p>
          <a:p>
            <a:pPr marL="838200" lvl="1" indent="-381000" eaLnBrk="1" hangingPunct="1"/>
            <a:r>
              <a:rPr lang="en-US" altLang="en-US" sz="1800" smtClean="0"/>
              <a:t>text.substring(5, 6) + text.substring(text.length() </a:t>
            </a:r>
            <a:r>
              <a:rPr lang="en-US" altLang="en-US" sz="1800" smtClean="0">
                <a:latin typeface="Arial" panose="020B0604020202020204" pitchFamily="34" charset="0"/>
              </a:rPr>
              <a:t>–</a:t>
            </a:r>
            <a:r>
              <a:rPr lang="en-US" altLang="en-US" sz="1800" smtClean="0"/>
              <a:t> 3, text.length())</a:t>
            </a:r>
          </a:p>
        </p:txBody>
      </p:sp>
      <p:sp>
        <p:nvSpPr>
          <p:cNvPr id="38916" name="Date Placeholder 3"/>
          <p:cNvSpPr txBox="1">
            <a:spLocks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C4D3FCD-21FF-4AD2-9880-27789EA67428}" type="datetime4">
              <a:rPr lang="en-US" altLang="en-US" sz="120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February 14, 2018</a:t>
            </a:fld>
            <a:endParaRPr lang="en-US" altLang="en-US" sz="1200"/>
          </a:p>
        </p:txBody>
      </p:sp>
      <p:sp>
        <p:nvSpPr>
          <p:cNvPr id="38917" name="Footer Placeholder 4"/>
          <p:cNvSpPr txBox="1">
            <a:spLocks/>
          </p:cNvSpPr>
          <p:nvPr/>
        </p:nvSpPr>
        <p:spPr bwMode="auto">
          <a:xfrm>
            <a:off x="3200400" y="6324600"/>
            <a:ext cx="2895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/>
              <a:t>ICS102: The class String</a:t>
            </a:r>
          </a:p>
        </p:txBody>
      </p:sp>
      <p:sp>
        <p:nvSpPr>
          <p:cNvPr id="38918" name="Slide Number Placeholder 5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B611602-E84B-4458-9739-C65125413F0B}" type="slidenum">
              <a:rPr lang="ar-SA" altLang="en-US" sz="12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/>
          </a:p>
        </p:txBody>
      </p:sp>
      <p:sp>
        <p:nvSpPr>
          <p:cNvPr id="7" name="Rectangle 6"/>
          <p:cNvSpPr/>
          <p:nvPr/>
        </p:nvSpPr>
        <p:spPr>
          <a:xfrm>
            <a:off x="685800" y="4191000"/>
            <a:ext cx="83058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altLang="en-US" sz="2400" dirty="0">
                <a:latin typeface="+mn-lt"/>
                <a:cs typeface="Arial" charset="0"/>
              </a:rPr>
              <a:t> Write a Java program that initializes a String object to </a:t>
            </a:r>
          </a:p>
          <a:p>
            <a:pPr eaLnBrk="1" hangingPunct="1">
              <a:buClr>
                <a:srgbClr val="008000"/>
              </a:buClr>
              <a:defRPr/>
            </a:pPr>
            <a:r>
              <a:rPr lang="en-US" altLang="en-US" sz="2400" dirty="0">
                <a:latin typeface="+mn-lt"/>
                <a:cs typeface="Arial" charset="0"/>
              </a:rPr>
              <a:t>  </a:t>
            </a:r>
            <a:r>
              <a:rPr lang="en-US" altLang="en-US" sz="2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en-US" sz="2400" dirty="0">
                <a:latin typeface="+mn-lt"/>
                <a:cs typeface="Arial" charset="0"/>
              </a:rPr>
              <a:t>Hello the World</a:t>
            </a:r>
            <a:r>
              <a:rPr lang="en-US" altLang="en-US" sz="2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en-US" sz="2400" dirty="0">
                <a:latin typeface="+mn-lt"/>
                <a:cs typeface="Arial" charset="0"/>
              </a:rPr>
              <a:t> and prints its length. It then creates</a:t>
            </a:r>
          </a:p>
          <a:p>
            <a:pPr eaLnBrk="1" hangingPunct="1">
              <a:buClr>
                <a:srgbClr val="008000"/>
              </a:buClr>
              <a:defRPr/>
            </a:pPr>
            <a:r>
              <a:rPr lang="en-US" altLang="en-US" sz="2400" dirty="0">
                <a:latin typeface="+mn-lt"/>
                <a:cs typeface="Arial" charset="0"/>
              </a:rPr>
              <a:t>   a copy of the object in which the word </a:t>
            </a:r>
            <a:r>
              <a:rPr lang="en-US" altLang="en-US" sz="2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en-US" sz="2400" dirty="0">
                <a:latin typeface="+mn-lt"/>
                <a:cs typeface="Arial" charset="0"/>
              </a:rPr>
              <a:t>the</a:t>
            </a:r>
            <a:r>
              <a:rPr lang="en-US" altLang="en-US" sz="24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en-US" sz="2400" dirty="0">
                <a:latin typeface="+mn-lt"/>
                <a:cs typeface="Arial" charset="0"/>
              </a:rPr>
              <a:t> is deleted.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39939" name="Object 8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name="Image" r:id="rId4" imgW="2897282" imgH="2261913" progId="">
                  <p:embed/>
                </p:oleObj>
              </mc:Choice>
              <mc:Fallback>
                <p:oleObj name="Image" r:id="rId4" imgW="2897282" imgH="2261913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Text Box 9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  - Read section 1.3 of the textbook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  <a:defRPr/>
            </a:pPr>
            <a:r>
              <a:rPr lang="en-GB" sz="1800" dirty="0"/>
              <a:t>Java uses the primitive 16-bit data type </a:t>
            </a:r>
            <a:r>
              <a:rPr lang="en-GB" sz="1800" b="1" dirty="0"/>
              <a:t>char</a:t>
            </a:r>
            <a:r>
              <a:rPr lang="en-GB" sz="1800" dirty="0"/>
              <a:t> to store characters. Java uses Unicode to represent characters. The range of </a:t>
            </a:r>
            <a:r>
              <a:rPr lang="en-GB" sz="1800" b="1" dirty="0"/>
              <a:t>char </a:t>
            </a:r>
            <a:r>
              <a:rPr lang="en-GB" sz="1800" dirty="0"/>
              <a:t>is 0 to 65535</a:t>
            </a:r>
            <a:endParaRPr lang="en-US" sz="1800" dirty="0"/>
          </a:p>
          <a:p>
            <a:pPr>
              <a:spcBef>
                <a:spcPts val="2400"/>
              </a:spcBef>
              <a:defRPr/>
            </a:pPr>
            <a:r>
              <a:rPr lang="en-GB" sz="1800" dirty="0"/>
              <a:t>A character constant is enclosed in single quotes. Examples:</a:t>
            </a:r>
            <a:endParaRPr lang="en-US" sz="1800" dirty="0"/>
          </a:p>
          <a:p>
            <a:pPr marL="0" indent="0">
              <a:spcBef>
                <a:spcPts val="2400"/>
              </a:spcBef>
              <a:buFont typeface="Wingdings" panose="05000000000000000000" pitchFamily="2" charset="2"/>
              <a:buNone/>
              <a:defRPr/>
            </a:pPr>
            <a:r>
              <a:rPr lang="en-GB" sz="1800" dirty="0" smtClean="0"/>
              <a:t>	 </a:t>
            </a:r>
            <a:r>
              <a:rPr lang="en-GB" sz="1800" dirty="0" smtClean="0">
                <a:cs typeface="Courier New" pitchFamily="49" charset="0"/>
              </a:rPr>
              <a:t>'</a:t>
            </a:r>
            <a:r>
              <a:rPr lang="en-GB" sz="1800" dirty="0" smtClean="0"/>
              <a:t>A</a:t>
            </a:r>
            <a:r>
              <a:rPr lang="en-GB" sz="1800" dirty="0" smtClean="0">
                <a:cs typeface="Courier New" pitchFamily="49" charset="0"/>
              </a:rPr>
              <a:t>' </a:t>
            </a:r>
            <a:r>
              <a:rPr lang="en-GB" sz="1800" dirty="0"/>
              <a:t>		</a:t>
            </a:r>
            <a:r>
              <a:rPr lang="en-GB" sz="1800" dirty="0" smtClean="0">
                <a:cs typeface="Courier New" pitchFamily="49" charset="0"/>
              </a:rPr>
              <a:t> '</a:t>
            </a:r>
            <a:r>
              <a:rPr lang="en-GB" sz="1800" dirty="0" smtClean="0"/>
              <a:t>&amp;</a:t>
            </a:r>
            <a:r>
              <a:rPr lang="en-GB" sz="1800" dirty="0" smtClean="0">
                <a:cs typeface="Courier New" pitchFamily="49" charset="0"/>
              </a:rPr>
              <a:t>' </a:t>
            </a:r>
            <a:r>
              <a:rPr lang="en-GB" sz="1800" dirty="0"/>
              <a:t>	</a:t>
            </a:r>
            <a:r>
              <a:rPr lang="en-GB" sz="1800" dirty="0" smtClean="0">
                <a:cs typeface="Courier New" pitchFamily="49" charset="0"/>
              </a:rPr>
              <a:t> '</a:t>
            </a:r>
            <a:r>
              <a:rPr lang="en-GB" sz="1800" dirty="0" smtClean="0"/>
              <a:t>+</a:t>
            </a:r>
            <a:r>
              <a:rPr lang="en-GB" sz="1800" dirty="0" smtClean="0">
                <a:cs typeface="Courier New" pitchFamily="49" charset="0"/>
              </a:rPr>
              <a:t>' </a:t>
            </a:r>
            <a:r>
              <a:rPr lang="en-GB" sz="1800" dirty="0"/>
              <a:t>	</a:t>
            </a:r>
            <a:r>
              <a:rPr lang="en-GB" sz="1800" dirty="0" smtClean="0">
                <a:cs typeface="Courier New" pitchFamily="49" charset="0"/>
              </a:rPr>
              <a:t> '</a:t>
            </a:r>
            <a:r>
              <a:rPr lang="en-GB" sz="1800" dirty="0" smtClean="0"/>
              <a:t>=</a:t>
            </a:r>
            <a:r>
              <a:rPr lang="en-GB" sz="1800" dirty="0" smtClean="0">
                <a:cs typeface="Courier New" pitchFamily="49" charset="0"/>
              </a:rPr>
              <a:t>' </a:t>
            </a:r>
            <a:r>
              <a:rPr lang="en-GB" sz="1800" dirty="0"/>
              <a:t>	</a:t>
            </a:r>
            <a:r>
              <a:rPr lang="en-GB" sz="1800" dirty="0" smtClean="0">
                <a:cs typeface="Courier New" pitchFamily="49" charset="0"/>
              </a:rPr>
              <a:t> '</a:t>
            </a:r>
            <a:r>
              <a:rPr lang="en-GB" sz="1800" dirty="0" smtClean="0"/>
              <a:t>k</a:t>
            </a:r>
            <a:r>
              <a:rPr lang="en-GB" sz="1800" dirty="0" smtClean="0">
                <a:cs typeface="Courier New" pitchFamily="49" charset="0"/>
              </a:rPr>
              <a:t>'</a:t>
            </a:r>
            <a:endParaRPr lang="en-US" sz="1800" dirty="0"/>
          </a:p>
          <a:p>
            <a:pPr>
              <a:spcBef>
                <a:spcPts val="2400"/>
              </a:spcBef>
              <a:defRPr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533400"/>
          </a:xfrm>
        </p:spPr>
        <p:txBody>
          <a:bodyPr/>
          <a:lstStyle/>
          <a:p>
            <a:pPr algn="ctr"/>
            <a:r>
              <a:rPr lang="en-GB" altLang="en-US" sz="2800" b="1" smtClean="0"/>
              <a:t>Escape Sequences</a:t>
            </a:r>
            <a:endParaRPr lang="en-US" altLang="en-US" sz="2800" b="1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895600"/>
          <a:ext cx="8382000" cy="35528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6000"/>
                <a:gridCol w="6096000"/>
              </a:tblGrid>
              <a:tr h="4107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Escape Sequence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</a:rPr>
                        <a:t>Description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106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\</a:t>
                      </a:r>
                      <a:r>
                        <a:rPr lang="en-GB" sz="1600" dirty="0">
                          <a:effectLst/>
                        </a:rPr>
                        <a:t>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Insert a tab in the text at this point.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</a:tr>
              <a:tr h="4106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\n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Insert a newline in the text at this point.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</a:tr>
              <a:tr h="4106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\'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Insert a single quote character in the text at this point.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</a:tr>
              <a:tr h="4106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\"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Insert a double quote character in the text at this point.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</a:tr>
              <a:tr h="4106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\\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Insert a backslash character in the text at this point.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</a:tr>
              <a:tr h="108888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\uxxxx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Hexadecimal UNICODE character </a:t>
                      </a:r>
                      <a:r>
                        <a:rPr lang="en-GB" sz="1600" dirty="0" smtClean="0">
                          <a:effectLst/>
                        </a:rPr>
                        <a:t>xxxx</a:t>
                      </a:r>
                      <a:r>
                        <a:rPr lang="en-GB" sz="1600" baseline="0" dirty="0">
                          <a:effectLst/>
                        </a:rPr>
                        <a:t> </a:t>
                      </a:r>
                      <a:r>
                        <a:rPr lang="en-GB" sz="1600" baseline="0" dirty="0" smtClean="0">
                          <a:effectLst/>
                        </a:rPr>
                        <a:t> where each x is a hexadecimal digit, i.e., one of 0, 1, ... , 9, A, B, ... ,F, a, b, ... ,f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0000CC"/>
                          </a:solidFill>
                          <a:effectLst/>
                        </a:rPr>
                        <a:t>Example</a:t>
                      </a:r>
                      <a:r>
                        <a:rPr lang="en-GB" sz="1600" dirty="0">
                          <a:solidFill>
                            <a:srgbClr val="0000CC"/>
                          </a:solidFill>
                          <a:effectLst/>
                        </a:rPr>
                        <a:t>:   '\</a:t>
                      </a:r>
                      <a:r>
                        <a:rPr lang="en-GB" sz="1600" dirty="0" smtClean="0">
                          <a:solidFill>
                            <a:srgbClr val="0000CC"/>
                          </a:solidFill>
                          <a:effectLst/>
                        </a:rPr>
                        <a:t>u0048'  is the character 'H'</a:t>
                      </a:r>
                      <a:endParaRPr lang="en-US" sz="1600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17" marB="47617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219200"/>
            <a:ext cx="8229600" cy="923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GB" dirty="0">
                <a:latin typeface="+mj-lt"/>
                <a:ea typeface="Times New Roman" pitchFamily="18" charset="0"/>
              </a:rPr>
              <a:t> A character preceded by a backslash (\) is an escape sequence and has</a:t>
            </a:r>
          </a:p>
          <a:p>
            <a:pPr eaLnBrk="1" hangingPunct="1">
              <a:buClr>
                <a:srgbClr val="008000"/>
              </a:buClr>
              <a:defRPr/>
            </a:pPr>
            <a:r>
              <a:rPr lang="en-GB" dirty="0">
                <a:latin typeface="+mj-lt"/>
                <a:ea typeface="Times New Roman" pitchFamily="18" charset="0"/>
              </a:rPr>
              <a:t>   special meaning to the compiler.</a:t>
            </a:r>
            <a:endParaRPr lang="en-US" dirty="0">
              <a:latin typeface="+mj-lt"/>
            </a:endParaRPr>
          </a:p>
          <a:p>
            <a:pPr algn="r" rtl="1">
              <a:defRPr/>
            </a:pP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" y="2514600"/>
            <a:ext cx="434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Some Java escape sequences: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3400" y="1905000"/>
            <a:ext cx="818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600"/>
              <a:t> An escape sequence is used to signal an alternative interpretation of a character or a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ar-SA" sz="1600"/>
              <a:t>   series of characters.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153988"/>
            <a:ext cx="8077200" cy="533400"/>
          </a:xfrm>
        </p:spPr>
        <p:txBody>
          <a:bodyPr/>
          <a:lstStyle/>
          <a:p>
            <a:pPr algn="ctr"/>
            <a:r>
              <a:rPr lang="en-GB" altLang="en-US" sz="2400" b="1" smtClean="0"/>
              <a:t>Unicode Arabic characters (Covered in Lab 4)</a:t>
            </a:r>
            <a:endParaRPr lang="en-US" altLang="en-US" sz="2400" b="1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12763" y="1960563"/>
          <a:ext cx="8382000" cy="255587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6000"/>
                <a:gridCol w="6096000"/>
              </a:tblGrid>
              <a:tr h="4107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Unicode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21" marB="47621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Arabic character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21" marB="47621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10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\u0628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21" marB="476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ar-SA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ب</a:t>
                      </a:r>
                      <a:endParaRPr lang="ar-SA" sz="2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1" marB="47621" anchor="ctr"/>
                </a:tc>
              </a:tr>
              <a:tr h="4610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\u0634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21" marB="476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ar-SA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ش</a:t>
                      </a:r>
                      <a:endParaRPr lang="ar-SA" sz="2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1" marB="47621" anchor="ctr"/>
                </a:tc>
              </a:tr>
              <a:tr h="4610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\u0646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21" marB="476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ar-SA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ن</a:t>
                      </a:r>
                      <a:endParaRPr lang="ar-SA" sz="2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1" marB="47621" anchor="ctr"/>
                </a:tc>
              </a:tr>
              <a:tr h="76203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\u0668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625" marR="47625" marT="47621" marB="4762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٨</a:t>
                      </a:r>
                      <a:endParaRPr lang="en-US" sz="2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625" marR="47625" marT="47621" marB="47621" anchor="ctr"/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0363" y="1295400"/>
            <a:ext cx="434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800"/>
              <a:t> Some Unicode Arabic characters: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0363" y="4876800"/>
            <a:ext cx="8181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ar-SA" sz="1600"/>
              <a:t>  To print these Arabic characters the character encoding must be UTF-8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7200" cy="43053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97986"/>
                <a:gridCol w="2779214"/>
              </a:tblGrid>
              <a:tr h="315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Java Statement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Output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448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System.out.println("He said \"Hello!\" to me</a:t>
                      </a:r>
                      <a:r>
                        <a:rPr lang="en-GB" sz="1800" dirty="0" smtClean="0">
                          <a:effectLst/>
                        </a:rPr>
                        <a:t>.");</a:t>
                      </a:r>
                      <a:endParaRPr lang="en-US" sz="1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He said "Hello!" to me.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410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en-GB" sz="1800" dirty="0">
                          <a:effectLst/>
                        </a:rPr>
                        <a:t>System.out.println("Ahmad\'s book");	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Ahmad's book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13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en-GB" sz="1800" dirty="0">
                          <a:effectLst/>
                        </a:rPr>
                        <a:t>System.out.println("Ahmad's book");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Ahmad's book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068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System.out.println("two\nlines");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two</a:t>
                      </a:r>
                      <a:endParaRPr lang="en-US" sz="18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lines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44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System.out.println(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'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\u0048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'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);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H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844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System.out.println("A"+"\u00ea"+"\u00f1"+"C");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AêñC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375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System.out.println(</a:t>
                      </a:r>
                      <a:r>
                        <a:rPr lang="en-GB" sz="1800" dirty="0" smtClean="0">
                          <a:effectLst/>
                        </a:rPr>
                        <a:t>"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12\t45</a:t>
                      </a:r>
                      <a:r>
                        <a:rPr lang="en-GB" sz="1800" dirty="0" smtClean="0">
                          <a:effectLst/>
                        </a:rPr>
                        <a:t>"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);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12        45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924800" cy="533400"/>
          </a:xfrm>
        </p:spPr>
        <p:txBody>
          <a:bodyPr>
            <a:noAutofit/>
          </a:bodyPr>
          <a:lstStyle/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1600" dirty="0" smtClean="0"/>
              <a:t>  </a:t>
            </a:r>
            <a:r>
              <a:rPr lang="en-GB" sz="1800" dirty="0" smtClean="0"/>
              <a:t>Even </a:t>
            </a:r>
            <a:r>
              <a:rPr lang="en-GB" sz="1800" dirty="0"/>
              <a:t>though </a:t>
            </a:r>
            <a:r>
              <a:rPr lang="en-GB" sz="1800" b="1" dirty="0" smtClean="0"/>
              <a:t>characters</a:t>
            </a:r>
            <a:r>
              <a:rPr lang="en-GB" sz="1800" dirty="0" smtClean="0"/>
              <a:t> </a:t>
            </a:r>
            <a:r>
              <a:rPr lang="en-GB" sz="1800" dirty="0"/>
              <a:t>are not integers, in many cases you can </a:t>
            </a:r>
            <a:r>
              <a:rPr lang="en-GB" sz="1800" dirty="0" smtClean="0"/>
              <a:t>operate</a:t>
            </a:r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GB" sz="1800" dirty="0" smtClean="0"/>
              <a:t>   </a:t>
            </a:r>
            <a:r>
              <a:rPr lang="en-GB" sz="1800" dirty="0"/>
              <a:t>on </a:t>
            </a:r>
            <a:r>
              <a:rPr lang="en-GB" sz="1800" dirty="0" smtClean="0"/>
              <a:t>them </a:t>
            </a:r>
            <a:r>
              <a:rPr lang="en-GB" sz="1800" dirty="0"/>
              <a:t>as </a:t>
            </a:r>
            <a:r>
              <a:rPr lang="en-GB" sz="1800" dirty="0" smtClean="0"/>
              <a:t>if they were integers.</a:t>
            </a:r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 </a:t>
            </a:r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  </a:t>
            </a:r>
            <a:endParaRPr lang="en-US" sz="16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/>
              <a:t/>
            </a:r>
            <a:br>
              <a:rPr lang="en-GB" sz="1600" b="1" dirty="0"/>
            </a:br>
            <a:r>
              <a:rPr lang="en-GB" sz="1600" b="1" dirty="0" smtClean="0"/>
              <a:t>	</a:t>
            </a:r>
            <a:r>
              <a:rPr lang="en-GB" sz="1600" b="1" dirty="0">
                <a:latin typeface="Comic Sans MS" pitchFamily="66" charset="0"/>
              </a:rPr>
              <a:t/>
            </a:r>
            <a:br>
              <a:rPr lang="en-GB" sz="1600" b="1" dirty="0">
                <a:latin typeface="Comic Sans MS" pitchFamily="66" charset="0"/>
              </a:rPr>
            </a:br>
            <a:endParaRPr lang="en-US" sz="1600" dirty="0">
              <a:latin typeface="Comic Sans MS" pitchFamily="66" charset="0"/>
            </a:endParaRPr>
          </a:p>
          <a:p>
            <a:pPr>
              <a:defRPr/>
            </a:pPr>
            <a:endParaRPr lang="en-US" sz="16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3000" y="3429000"/>
            <a:ext cx="77724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 ch1, ch2, ch3; </a:t>
            </a:r>
            <a:b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ch1 = 88;   </a:t>
            </a:r>
            <a:r>
              <a:rPr lang="en-GB" altLang="ar-SA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88 is Unicode for X </a:t>
            </a: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ch2 = 'Y'; </a:t>
            </a:r>
            <a:endParaRPr lang="en-US" altLang="ar-SA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ch3 = ch2++;</a:t>
            </a:r>
            <a:r>
              <a:rPr lang="en-GB" altLang="ar-SA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ar-SA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Assign 'Y' to ch3 then increment ch2 to 'Z'</a:t>
            </a:r>
            <a: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altLang="ar-SA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System.out.println("ch1 = " + ch1); </a:t>
            </a:r>
            <a:b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System.out.println("ch2 = " + ch2); </a:t>
            </a:r>
            <a:endParaRPr lang="en-US" altLang="ar-SA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ar-SA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System.out.println("ch3 = " + ch3);</a:t>
            </a:r>
            <a:endParaRPr lang="en-US" altLang="ar-SA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2971800"/>
            <a:ext cx="662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GB" altLang="ar-SA" sz="1800"/>
              <a:t>  For example, consider the following program fragment:</a:t>
            </a:r>
            <a:endParaRPr lang="en-US" altLang="ar-SA" sz="1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" y="5534025"/>
            <a:ext cx="60198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GB" altLang="ar-SA" sz="1600"/>
              <a:t>   </a:t>
            </a:r>
            <a:r>
              <a:rPr lang="en-GB" altLang="ar-SA" sz="1800"/>
              <a:t>This program fragment displays the following output: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GB" altLang="ar-SA" sz="1600"/>
              <a:t> </a:t>
            </a:r>
            <a:endParaRPr lang="en-US" altLang="ar-SA" sz="1600"/>
          </a:p>
          <a:p>
            <a:pPr rtl="1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ar-SA" sz="1600"/>
              <a:t>	     </a:t>
            </a:r>
            <a:r>
              <a:rPr lang="en-GB" altLang="ar-SA" sz="1600">
                <a:latin typeface="Arial" panose="020B0604020202020204" pitchFamily="34" charset="0"/>
              </a:rPr>
              <a:t>ch1 = X</a:t>
            </a:r>
            <a:endParaRPr lang="en-US" altLang="ar-SA" sz="16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ar-SA" sz="1600">
                <a:latin typeface="Arial" panose="020B0604020202020204" pitchFamily="34" charset="0"/>
              </a:rPr>
              <a:t>      ch2 = Z </a:t>
            </a:r>
            <a:endParaRPr lang="en-US" altLang="ar-SA" sz="1600">
              <a:latin typeface="Arial" panose="020B0604020202020204" pitchFamily="34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GB" altLang="ar-SA" sz="1600">
                <a:latin typeface="Arial" panose="020B0604020202020204" pitchFamily="34" charset="0"/>
              </a:rPr>
              <a:t>	      ch3 = Y</a:t>
            </a:r>
            <a:endParaRPr lang="en-US" altLang="ar-SA" sz="1600"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1905000"/>
            <a:ext cx="8305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GB" altLang="ar-SA" sz="1800"/>
              <a:t>  This allows you to add two characters together, or to increment the value of a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GB" altLang="ar-SA" sz="1800"/>
              <a:t>    character variable, provided the result is in the allowed range for </a:t>
            </a:r>
            <a:r>
              <a:rPr lang="en-GB" altLang="ar-SA" sz="1800" b="1"/>
              <a:t>char</a:t>
            </a:r>
            <a:r>
              <a:rPr lang="en-GB" altLang="ar-SA" sz="1800"/>
              <a:t> data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GB" altLang="ar-SA" sz="1800"/>
              <a:t>    type i.e. 0 to 65535.</a:t>
            </a:r>
            <a:endParaRPr lang="en-US" altLang="ar-SA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307263" cy="609600"/>
          </a:xfrm>
        </p:spPr>
        <p:txBody>
          <a:bodyPr/>
          <a:lstStyle/>
          <a:p>
            <a:r>
              <a:rPr lang="en-GB" altLang="en-US" b="1" smtClean="0"/>
              <a:t>Comparison of characters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830763"/>
          </a:xfrm>
        </p:spPr>
        <p:txBody>
          <a:bodyPr>
            <a:noAutofit/>
          </a:bodyPr>
          <a:lstStyle/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1600" dirty="0" smtClean="0"/>
              <a:t> Since </a:t>
            </a:r>
            <a:r>
              <a:rPr lang="en-GB" sz="1600" dirty="0"/>
              <a:t>characters have numeric Unicode codes ranging from 0 to 65535, they may be </a:t>
            </a:r>
            <a:r>
              <a:rPr lang="en-GB" sz="1600" dirty="0" smtClean="0"/>
              <a:t>compared</a:t>
            </a:r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  </a:t>
            </a:r>
            <a:r>
              <a:rPr lang="en-GB" sz="1600" dirty="0"/>
              <a:t>using the arithmetic comparison operators </a:t>
            </a:r>
            <a:r>
              <a:rPr lang="en-GB" sz="1600" b="1" dirty="0"/>
              <a:t>== </a:t>
            </a:r>
            <a:r>
              <a:rPr lang="en-GB" sz="1600" dirty="0"/>
              <a:t>(equal), </a:t>
            </a:r>
            <a:r>
              <a:rPr lang="en-GB" sz="1600" b="1" dirty="0"/>
              <a:t>!=</a:t>
            </a:r>
            <a:r>
              <a:rPr lang="en-GB" sz="1600" dirty="0"/>
              <a:t> (not equal), </a:t>
            </a:r>
            <a:r>
              <a:rPr lang="en-GB" sz="1600" b="1" dirty="0"/>
              <a:t>&gt;</a:t>
            </a:r>
            <a:r>
              <a:rPr lang="en-GB" sz="1600" dirty="0"/>
              <a:t>, </a:t>
            </a:r>
            <a:r>
              <a:rPr lang="en-GB" sz="1600" b="1" dirty="0"/>
              <a:t>&gt;=</a:t>
            </a:r>
            <a:r>
              <a:rPr lang="en-GB" sz="1600" dirty="0"/>
              <a:t>, </a:t>
            </a:r>
            <a:r>
              <a:rPr lang="en-GB" sz="1600" b="1" dirty="0"/>
              <a:t>&lt;</a:t>
            </a:r>
            <a:r>
              <a:rPr lang="en-GB" sz="1600" dirty="0"/>
              <a:t>, and </a:t>
            </a:r>
            <a:r>
              <a:rPr lang="en-GB" sz="1600" b="1" dirty="0"/>
              <a:t>&lt;=</a:t>
            </a:r>
            <a:r>
              <a:rPr lang="en-GB" sz="1600" dirty="0"/>
              <a:t>. </a:t>
            </a:r>
            <a:r>
              <a:rPr lang="en-GB" sz="1600" dirty="0" smtClean="0"/>
              <a:t>The</a:t>
            </a:r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  </a:t>
            </a:r>
            <a:r>
              <a:rPr lang="en-GB" sz="1600" dirty="0"/>
              <a:t>result of such a comparison is the boolean value </a:t>
            </a:r>
            <a:r>
              <a:rPr lang="en-GB" sz="1600" b="1" dirty="0"/>
              <a:t>true</a:t>
            </a:r>
            <a:r>
              <a:rPr lang="en-GB" sz="1600" dirty="0"/>
              <a:t> or </a:t>
            </a:r>
            <a:r>
              <a:rPr lang="en-GB" sz="1600" b="1" dirty="0"/>
              <a:t>false</a:t>
            </a:r>
            <a:r>
              <a:rPr lang="en-GB" sz="1600" dirty="0" smtClean="0"/>
              <a:t>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 </a:t>
            </a:r>
            <a:endParaRPr lang="en-US" sz="16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/>
              <a:t>Note</a:t>
            </a:r>
            <a:r>
              <a:rPr lang="en-GB" sz="1600" b="1" dirty="0"/>
              <a:t>:</a:t>
            </a:r>
            <a:r>
              <a:rPr lang="en-GB" sz="1600" dirty="0"/>
              <a:t>   </a:t>
            </a:r>
            <a:endParaRPr lang="en-GB" sz="16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 </a:t>
            </a:r>
            <a:r>
              <a:rPr lang="en-GB" sz="1700" dirty="0" smtClean="0">
                <a:solidFill>
                  <a:srgbClr val="0000CC"/>
                </a:solidFill>
              </a:rPr>
              <a:t> 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  </a:t>
            </a:r>
            <a:r>
              <a:rPr lang="en-GB" sz="1700" dirty="0"/>
              <a:t>&lt;  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0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  </a:t>
            </a:r>
            <a:r>
              <a:rPr lang="en-GB" sz="1700" dirty="0">
                <a:solidFill>
                  <a:srgbClr val="C00000"/>
                </a:solidFill>
              </a:rPr>
              <a:t>&lt;  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1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  </a:t>
            </a:r>
            <a:r>
              <a:rPr lang="en-GB" sz="1700" dirty="0">
                <a:solidFill>
                  <a:srgbClr val="C00000"/>
                </a:solidFill>
              </a:rPr>
              <a:t>&lt;  . . .  &lt;  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9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  </a:t>
            </a:r>
            <a:r>
              <a:rPr lang="en-GB" sz="1700" dirty="0"/>
              <a:t>&lt;  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A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  </a:t>
            </a:r>
            <a:r>
              <a:rPr lang="en-GB" sz="1700" dirty="0">
                <a:solidFill>
                  <a:srgbClr val="0000CC"/>
                </a:solidFill>
              </a:rPr>
              <a:t>&lt;  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B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  </a:t>
            </a:r>
            <a:r>
              <a:rPr lang="en-GB" sz="1700" dirty="0">
                <a:solidFill>
                  <a:srgbClr val="0000CC"/>
                </a:solidFill>
              </a:rPr>
              <a:t>&lt;  . . .  &lt;  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Z</a:t>
            </a:r>
            <a:r>
              <a:rPr lang="en-GB" sz="17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0000CC"/>
                </a:solidFill>
              </a:rPr>
              <a:t>  </a:t>
            </a:r>
            <a:r>
              <a:rPr lang="en-GB" sz="1700" dirty="0"/>
              <a:t>&lt;  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a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  &lt;  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b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  &lt;  . . .  &lt; 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r>
              <a:rPr lang="en-GB" sz="1700" dirty="0" smtClean="0">
                <a:solidFill>
                  <a:srgbClr val="C00000"/>
                </a:solidFill>
              </a:rPr>
              <a:t>z</a:t>
            </a:r>
            <a:r>
              <a:rPr lang="en-GB" sz="1700" dirty="0" smtClean="0">
                <a:solidFill>
                  <a:srgbClr val="C00000"/>
                </a:solidFill>
                <a:cs typeface="Courier New" pitchFamily="49" charset="0"/>
              </a:rPr>
              <a:t>'</a:t>
            </a:r>
            <a:endParaRPr lang="en-US" sz="1700" dirty="0">
              <a:solidFill>
                <a:srgbClr val="C00000"/>
              </a:solidFill>
            </a:endParaRPr>
          </a:p>
          <a:p>
            <a:pPr>
              <a:defRPr/>
            </a:pPr>
            <a:endParaRPr lang="en-GB" sz="1600" dirty="0" smtClean="0"/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1600" dirty="0" smtClean="0"/>
              <a:t> Example</a:t>
            </a:r>
            <a:r>
              <a:rPr lang="en-GB" sz="1600" dirty="0"/>
              <a:t>: The code</a:t>
            </a:r>
            <a:r>
              <a:rPr lang="en-GB" sz="1600" dirty="0" smtClean="0"/>
              <a:t>:</a:t>
            </a:r>
            <a:endParaRPr lang="en-US" sz="16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/>
              <a:t>           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boolean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flag1, flag2;</a:t>
            </a:r>
            <a:endParaRPr lang="en-US" sz="1600" dirty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    char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ch1 = 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R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, ch2;</a:t>
            </a:r>
            <a:endParaRPr lang="en-US" sz="1600" dirty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    ch2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= ch1;</a:t>
            </a:r>
            <a:endParaRPr lang="en-US" sz="1600" dirty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    flag1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&lt; 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flag2 = 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&lt; 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GB" sz="1600" dirty="0" smtClean="0">
                <a:solidFill>
                  <a:srgbClr val="0000CC"/>
                </a:solidFill>
                <a:cs typeface="Courier New" pitchFamily="49" charset="0"/>
              </a:rPr>
              <a:t>'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600" dirty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    System.out.println(</a:t>
            </a:r>
            <a:r>
              <a:rPr lang="en-US" sz="1600" dirty="0" smtClean="0">
                <a:solidFill>
                  <a:srgbClr val="0000CC"/>
                </a:solidFill>
              </a:rPr>
              <a:t>"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flag1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dirty="0" smtClean="0">
                <a:solidFill>
                  <a:srgbClr val="0000CC"/>
                </a:solidFill>
              </a:rPr>
              <a:t>"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+ flag1 + </a:t>
            </a:r>
            <a:r>
              <a:rPr lang="en-US" sz="1600" dirty="0" smtClean="0">
                <a:solidFill>
                  <a:srgbClr val="0000CC"/>
                </a:solidFill>
              </a:rPr>
              <a:t>"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flag2 = </a:t>
            </a:r>
            <a:r>
              <a:rPr lang="en-US" sz="1600" dirty="0" smtClean="0">
                <a:solidFill>
                  <a:srgbClr val="0000CC"/>
                </a:solidFill>
              </a:rPr>
              <a:t>"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+ flag2);</a:t>
            </a:r>
            <a:endParaRPr lang="en-US" sz="1600" dirty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    System.out.println(ch1 </a:t>
            </a:r>
            <a:r>
              <a:rPr lang="en-GB" sz="1600" b="1" dirty="0">
                <a:solidFill>
                  <a:srgbClr val="0000CC"/>
                </a:solidFill>
                <a:latin typeface="Comic Sans MS" panose="030F0702030302020204" pitchFamily="66" charset="0"/>
                <a:cs typeface="Courier New" pitchFamily="49" charset="0"/>
              </a:rPr>
              <a:t>==</a:t>
            </a:r>
            <a:r>
              <a:rPr lang="en-GB" sz="1600" b="1" dirty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 ch2</a:t>
            </a:r>
            <a:r>
              <a:rPr lang="en-GB" sz="1600" b="1" dirty="0" smtClean="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600" dirty="0" smtClean="0">
              <a:solidFill>
                <a:srgbClr val="00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1600" dirty="0" smtClean="0"/>
          </a:p>
          <a:p>
            <a:pPr marL="0" indent="0">
              <a:buClr>
                <a:srgbClr val="008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sz="1600" dirty="0" smtClean="0"/>
              <a:t> Outputs</a:t>
            </a:r>
            <a:r>
              <a:rPr lang="en-GB" sz="1600" dirty="0"/>
              <a:t>:</a:t>
            </a:r>
            <a:endParaRPr lang="en-US" sz="16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/>
              <a:t>	</a:t>
            </a:r>
            <a:r>
              <a:rPr lang="en-GB" sz="1600" b="1" dirty="0" smtClean="0">
                <a:latin typeface="Arial" pitchFamily="34" charset="0"/>
              </a:rPr>
              <a:t>flag1 </a:t>
            </a:r>
            <a:r>
              <a:rPr lang="en-GB" sz="1600" b="1" dirty="0">
                <a:latin typeface="Arial" pitchFamily="34" charset="0"/>
              </a:rPr>
              <a:t>= false, flag2 = true</a:t>
            </a:r>
            <a:endParaRPr lang="en-US" sz="1600" dirty="0">
              <a:latin typeface="Arial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1600" b="1" dirty="0" smtClean="0">
                <a:latin typeface="Arial" pitchFamily="34" charset="0"/>
              </a:rPr>
              <a:t>	true</a:t>
            </a:r>
            <a:endParaRPr lang="en-US" sz="1600" dirty="0">
              <a:latin typeface="Arial" pitchFamily="34" charset="0"/>
            </a:endParaRPr>
          </a:p>
          <a:p>
            <a:pPr>
              <a:defRPr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400" b="1" smtClean="0"/>
              <a:t>The character methods of the wrapper class Character</a:t>
            </a:r>
            <a:endParaRPr lang="en-US" altLang="en-US" sz="240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930125"/>
              </p:ext>
            </p:extLst>
          </p:nvPr>
        </p:nvGraphicFramePr>
        <p:xfrm>
          <a:off x="228600" y="1219200"/>
          <a:ext cx="8686800" cy="4838906"/>
        </p:xfrm>
        <a:graphic>
          <a:graphicData uri="http://schemas.openxmlformats.org/drawingml/2006/table">
            <a:tbl>
              <a:tblPr/>
              <a:tblGrid>
                <a:gridCol w="3335111"/>
                <a:gridCol w="3961537"/>
                <a:gridCol w="1390152"/>
              </a:tblGrid>
              <a:tr h="2690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Method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Comment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Example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405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isLetter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letter.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'a',  'G', 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'\u00DF'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isLowerCase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lowercase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'a', 'j', 'w',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353833"/>
                          </a:solidFill>
                          <a:latin typeface="Calibri"/>
                          <a:ea typeface="Calibri"/>
                          <a:cs typeface="Arial"/>
                        </a:rPr>
                        <a:t>'\u00F6'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isUpperCase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an uppercase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'F', 'Q', 'E',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'\u00DE'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44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isDigit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digit.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'0', '4', '7'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isLetterOrDigit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letter or digit.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'm', 'T', '6', '9'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1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isSpaceChar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Unicode space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Arial"/>
                          <a:ea typeface="Calibri"/>
                          <a:cs typeface="Arial"/>
                        </a:rPr>
                        <a:t>' 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1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static </a:t>
                      </a:r>
                      <a:r>
                        <a:rPr lang="en-GB" sz="1400" dirty="0" err="1" smtClean="0">
                          <a:latin typeface="Cambria"/>
                          <a:ea typeface="Times New Roman"/>
                          <a:cs typeface="Arial"/>
                        </a:rPr>
                        <a:t>boolean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400" b="1" u="none" strike="noStrike" dirty="0" err="1" smtClean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isWhitespace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(char </a:t>
                      </a:r>
                      <a:r>
                        <a:rPr lang="en-GB" sz="1400" dirty="0" err="1" smtClean="0">
                          <a:latin typeface="Cambria"/>
                          <a:ea typeface="Times New Roman"/>
                          <a:cs typeface="Arial"/>
                        </a:rPr>
                        <a:t>ch</a:t>
                      </a:r>
                      <a:r>
                        <a:rPr lang="en-GB" sz="1400" dirty="0" smtClean="0">
                          <a:latin typeface="Cambria"/>
                          <a:ea typeface="Times New Roman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Arial"/>
                        </a:rPr>
                        <a:t>Determines if the specified character is whitespace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smtClean="0">
                          <a:latin typeface="Arial"/>
                          <a:ea typeface="Calibri"/>
                          <a:cs typeface="+mn-cs"/>
                        </a:rPr>
                        <a:t>' ', </a:t>
                      </a:r>
                      <a:r>
                        <a:rPr lang="en-GB" sz="1400" dirty="0" smtClean="0">
                          <a:latin typeface="Arial"/>
                          <a:ea typeface="Calibri"/>
                          <a:cs typeface="+mn-cs"/>
                        </a:rPr>
                        <a:t>'\n', '\t', '\r'</a:t>
                      </a:r>
                      <a:endParaRPr lang="en-US" sz="1400" dirty="0" smtClean="0"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0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isISOControl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an ISO control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'\n', '\t', '\r'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char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toLowerCase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Returns the lowercase of the character argument if possible.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char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toUpperCase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Returns the uppercase of the character argument if possible.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8961</TotalTime>
  <Words>3620</Words>
  <Application>Microsoft Office PowerPoint</Application>
  <PresentationFormat>On-screen Show (4:3)</PresentationFormat>
  <Paragraphs>706</Paragraphs>
  <Slides>28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MS PGothic</vt:lpstr>
      <vt:lpstr>MS PGothic</vt:lpstr>
      <vt:lpstr>Arial</vt:lpstr>
      <vt:lpstr>Calibri</vt:lpstr>
      <vt:lpstr>Cambria</vt:lpstr>
      <vt:lpstr>Comic Sans MS</vt:lpstr>
      <vt:lpstr>Consolas</vt:lpstr>
      <vt:lpstr>Courier New</vt:lpstr>
      <vt:lpstr>Tahoma</vt:lpstr>
      <vt:lpstr>Times New Roman</vt:lpstr>
      <vt:lpstr>Wingdings</vt:lpstr>
      <vt:lpstr>1_Blends</vt:lpstr>
      <vt:lpstr>Image</vt:lpstr>
      <vt:lpstr>PowerPoint Presentation</vt:lpstr>
      <vt:lpstr>Outline</vt:lpstr>
      <vt:lpstr>Characters</vt:lpstr>
      <vt:lpstr>Escape Sequences</vt:lpstr>
      <vt:lpstr>Unicode Arabic characters (Covered in Lab 4)</vt:lpstr>
      <vt:lpstr>Examples</vt:lpstr>
      <vt:lpstr>Example</vt:lpstr>
      <vt:lpstr>Comparison of characters</vt:lpstr>
      <vt:lpstr>The character methods of the wrapper class Character</vt:lpstr>
      <vt:lpstr>Examples</vt:lpstr>
      <vt:lpstr>The String Class</vt:lpstr>
      <vt:lpstr>The String Class</vt:lpstr>
      <vt:lpstr>Class Variables are References…</vt:lpstr>
      <vt:lpstr>Strings are immutable</vt:lpstr>
      <vt:lpstr>String Literals vs. String Objects</vt:lpstr>
      <vt:lpstr>Comparing String References and String Objects</vt:lpstr>
      <vt:lpstr>Comparing String References and String Objects</vt:lpstr>
      <vt:lpstr>Comparing String References and String Objects (Reading Assignment)</vt:lpstr>
      <vt:lpstr>String Concatenation</vt:lpstr>
      <vt:lpstr>String Methods: length()</vt:lpstr>
      <vt:lpstr>String Indexes</vt:lpstr>
      <vt:lpstr>Other String Methods (Covered in Lab 4)</vt:lpstr>
      <vt:lpstr>Other String Methods (Covered in Lab 4)</vt:lpstr>
      <vt:lpstr>Other String Methods (Covered in Lab 4)</vt:lpstr>
      <vt:lpstr>Other String Methods (Covered in Lab 4)</vt:lpstr>
      <vt:lpstr>Cascading String method calls</vt:lpstr>
      <vt:lpstr>Exercises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itc</dc:creator>
  <cp:lastModifiedBy>itc</cp:lastModifiedBy>
  <cp:revision>773</cp:revision>
  <cp:lastPrinted>1999-09-10T20:38:56Z</cp:lastPrinted>
  <dcterms:created xsi:type="dcterms:W3CDTF">1998-06-19T04:38:52Z</dcterms:created>
  <dcterms:modified xsi:type="dcterms:W3CDTF">2018-02-14T06:30:38Z</dcterms:modified>
</cp:coreProperties>
</file>