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6" r:id="rId1"/>
  </p:sldMasterIdLst>
  <p:notesMasterIdLst>
    <p:notesMasterId r:id="rId24"/>
  </p:notesMasterIdLst>
  <p:handoutMasterIdLst>
    <p:handoutMasterId r:id="rId25"/>
  </p:handoutMasterIdLst>
  <p:sldIdLst>
    <p:sldId id="284" r:id="rId2"/>
    <p:sldId id="298" r:id="rId3"/>
    <p:sldId id="299" r:id="rId4"/>
    <p:sldId id="300" r:id="rId5"/>
    <p:sldId id="334" r:id="rId6"/>
    <p:sldId id="309" r:id="rId7"/>
    <p:sldId id="336" r:id="rId8"/>
    <p:sldId id="367" r:id="rId9"/>
    <p:sldId id="351" r:id="rId10"/>
    <p:sldId id="356" r:id="rId11"/>
    <p:sldId id="358" r:id="rId12"/>
    <p:sldId id="363" r:id="rId13"/>
    <p:sldId id="362" r:id="rId14"/>
    <p:sldId id="368" r:id="rId15"/>
    <p:sldId id="338" r:id="rId16"/>
    <p:sldId id="321" r:id="rId17"/>
    <p:sldId id="370" r:id="rId18"/>
    <p:sldId id="357" r:id="rId19"/>
    <p:sldId id="346" r:id="rId20"/>
    <p:sldId id="283" r:id="rId21"/>
    <p:sldId id="365" r:id="rId22"/>
    <p:sldId id="366" r:id="rId23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A50021"/>
    <a:srgbClr val="170981"/>
    <a:srgbClr val="F6E6EA"/>
    <a:srgbClr val="FAE2F6"/>
    <a:srgbClr val="121328"/>
    <a:srgbClr val="D7FDF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 varScale="1">
        <p:scale>
          <a:sx n="70" d="100"/>
          <a:sy n="70" d="100"/>
        </p:scale>
        <p:origin x="61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920DA38-787E-4613-A69A-554B942C535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678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8A519883-F14B-46A7-8AA0-20D46C177A8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235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172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6</a:t>
            </a:r>
          </a:p>
        </p:txBody>
      </p:sp>
      <p:sp>
        <p:nvSpPr>
          <p:cNvPr id="31747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6 -</a:t>
            </a:r>
            <a:fld id="{75527D07-A196-4597-A588-61BC56975B52}" type="slidenum">
              <a:rPr lang="en-US" altLang="ja-JP" smtClean="0"/>
              <a:pPr>
                <a:spcBef>
                  <a:spcPct val="0"/>
                </a:spcBef>
              </a:pPr>
              <a:t>6</a:t>
            </a:fld>
            <a:endParaRPr lang="en-US" altLang="ja-JP" smtClean="0"/>
          </a:p>
        </p:txBody>
      </p:sp>
      <p:sp>
        <p:nvSpPr>
          <p:cNvPr id="12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30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6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6 -</a:t>
            </a:r>
            <a:fld id="{258EF5C3-0CA6-4AFF-95AD-AF7E795D8F14}" type="slidenum">
              <a:rPr lang="en-US" altLang="ja-JP" smtClean="0"/>
              <a:pPr>
                <a:spcBef>
                  <a:spcPct val="0"/>
                </a:spcBef>
              </a:pPr>
              <a:t>9</a:t>
            </a:fld>
            <a:endParaRPr lang="en-US" altLang="ja-JP" smtClean="0"/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296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6</a:t>
            </a:r>
          </a:p>
        </p:txBody>
      </p:sp>
      <p:sp>
        <p:nvSpPr>
          <p:cNvPr id="3379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6 -</a:t>
            </a:r>
            <a:fld id="{AD7B9663-3B9C-43EF-806A-5DBFBC5A700F}" type="slidenum">
              <a:rPr lang="en-US" altLang="ja-JP" smtClean="0"/>
              <a:pPr>
                <a:spcBef>
                  <a:spcPct val="0"/>
                </a:spcBef>
              </a:pPr>
              <a:t>10</a:t>
            </a:fld>
            <a:endParaRPr lang="en-US" altLang="ja-JP" smtClean="0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smtClean="0">
                <a:latin typeface="Arial" panose="020B0604020202020204" pitchFamily="34" charset="0"/>
              </a:rPr>
              <a:t>Rules for writing the then and else blocks:</a:t>
            </a:r>
            <a:r>
              <a:rPr lang="en-US" altLang="en-US" sz="1000" smtClean="0">
                <a:latin typeface="Times New Roman" panose="02020603050405020304" pitchFamily="18" charset="0"/>
              </a:rPr>
              <a:t> </a:t>
            </a:r>
          </a:p>
          <a:p>
            <a:r>
              <a:rPr lang="en-US" altLang="en-US" sz="1000" smtClean="0">
                <a:latin typeface="Times New Roman" panose="02020603050405020304" pitchFamily="18" charset="0"/>
              </a:rPr>
              <a:t>- Left and right braces are necessary to surround the statements if the then or else block contains multiple statements.</a:t>
            </a:r>
          </a:p>
          <a:p>
            <a:r>
              <a:rPr lang="en-US" altLang="en-US" sz="1000" smtClean="0">
                <a:latin typeface="Times New Roman" panose="02020603050405020304" pitchFamily="18" charset="0"/>
              </a:rPr>
              <a:t>- Braces are not necessary if the then or else block contains only one statement.</a:t>
            </a:r>
          </a:p>
          <a:p>
            <a:r>
              <a:rPr lang="en-US" altLang="en-US" sz="1000" smtClean="0">
                <a:latin typeface="Times New Roman" panose="02020603050405020304" pitchFamily="18" charset="0"/>
              </a:rPr>
              <a:t>- A semicolon is not necessary after a right brace.</a:t>
            </a:r>
          </a:p>
        </p:txBody>
      </p:sp>
    </p:spTree>
    <p:extLst>
      <p:ext uri="{BB962C8B-B14F-4D97-AF65-F5344CB8AC3E}">
        <p14:creationId xmlns:p14="http://schemas.microsoft.com/office/powerpoint/2010/main" val="2244072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9" tIns="45565" rIns="91129" bIns="45565"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/>
              <a:t>Chapter 6</a:t>
            </a:r>
          </a:p>
        </p:txBody>
      </p:sp>
      <p:sp>
        <p:nvSpPr>
          <p:cNvPr id="21507" name="Rectangle 6"/>
          <p:cNvSpPr txBox="1">
            <a:spLocks noGrp="1" noChangeArrowheads="1"/>
          </p:cNvSpPr>
          <p:nvPr/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9" tIns="45565" rIns="91129" bIns="45565" anchor="b"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/>
              <a:t>Intro to OOP w/Java--Wu</a:t>
            </a:r>
          </a:p>
        </p:txBody>
      </p:sp>
      <p:sp>
        <p:nvSpPr>
          <p:cNvPr id="21508" name="Rectangle 7"/>
          <p:cNvSpPr txBox="1">
            <a:spLocks noGrp="1" noChangeArrowheads="1"/>
          </p:cNvSpPr>
          <p:nvPr/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9" tIns="45565" rIns="91129" bIns="45565" anchor="b"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ja-JP"/>
              <a:t>Chapter 6 -</a:t>
            </a:r>
            <a:fld id="{B9D5EA1D-C4DD-42C2-BB35-CC3F9A38CD45}" type="slidenum">
              <a:rPr lang="en-US" altLang="ja-JP">
                <a:cs typeface="Times New Roman" panose="02020603050405020304" pitchFamily="18" charset="0"/>
              </a:rPr>
              <a:pPr algn="r">
                <a:spcBef>
                  <a:spcPct val="0"/>
                </a:spcBef>
              </a:pPr>
              <a:t>12</a:t>
            </a:fld>
            <a:endParaRPr lang="en-US" altLang="ja-JP"/>
          </a:p>
        </p:txBody>
      </p:sp>
      <p:sp>
        <p:nvSpPr>
          <p:cNvPr id="21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Times New Roman" panose="02020603050405020304" pitchFamily="18" charset="0"/>
              </a:rPr>
              <a:t>If you want the </a:t>
            </a:r>
            <a:r>
              <a:rPr lang="en-US" altLang="en-US" sz="1000" smtClean="0">
                <a:latin typeface="Arial" panose="020B0604020202020204" pitchFamily="34" charset="0"/>
              </a:rPr>
              <a:t>else</a:t>
            </a:r>
            <a:r>
              <a:rPr lang="en-US" altLang="en-US" sz="1000" smtClean="0">
                <a:latin typeface="Times New Roman" panose="02020603050405020304" pitchFamily="18" charset="0"/>
              </a:rPr>
              <a:t> to match with the first </a:t>
            </a:r>
            <a:r>
              <a:rPr lang="en-US" altLang="en-US" sz="1000" smtClean="0">
                <a:latin typeface="Arial" panose="020B0604020202020204" pitchFamily="34" charset="0"/>
              </a:rPr>
              <a:t>if</a:t>
            </a:r>
            <a:r>
              <a:rPr lang="en-US" altLang="en-US" sz="1000" smtClean="0">
                <a:latin typeface="Times New Roman" panose="02020603050405020304" pitchFamily="18" charset="0"/>
              </a:rPr>
              <a:t>, then you have to write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endParaRPr lang="en-US" altLang="en-US" sz="1000" smtClean="0">
              <a:latin typeface="Times New Roman" panose="02020603050405020304" pitchFamily="18" charset="0"/>
            </a:endParaRP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if (x &lt; y) {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if (x &lt; z)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messageBox.show("Hello");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}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else 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messageBox.show("Good bye");</a:t>
            </a:r>
          </a:p>
        </p:txBody>
      </p:sp>
    </p:spTree>
    <p:extLst>
      <p:ext uri="{BB962C8B-B14F-4D97-AF65-F5344CB8AC3E}">
        <p14:creationId xmlns:p14="http://schemas.microsoft.com/office/powerpoint/2010/main" val="4070014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9" tIns="45565" rIns="91129" bIns="45565"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/>
              <a:t>Chapter 6</a:t>
            </a:r>
          </a:p>
        </p:txBody>
      </p:sp>
      <p:sp>
        <p:nvSpPr>
          <p:cNvPr id="23555" name="Rectangle 6"/>
          <p:cNvSpPr txBox="1">
            <a:spLocks noGrp="1" noChangeArrowheads="1"/>
          </p:cNvSpPr>
          <p:nvPr/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9" tIns="45565" rIns="91129" bIns="45565" anchor="b"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/>
              <a:t>Intro to OOP w/Java--Wu</a:t>
            </a:r>
          </a:p>
        </p:txBody>
      </p:sp>
      <p:sp>
        <p:nvSpPr>
          <p:cNvPr id="23556" name="Rectangle 7"/>
          <p:cNvSpPr txBox="1">
            <a:spLocks noGrp="1" noChangeArrowheads="1"/>
          </p:cNvSpPr>
          <p:nvPr/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9" tIns="45565" rIns="91129" bIns="45565" anchor="b"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ja-JP"/>
              <a:t>Chapter 6 -</a:t>
            </a:r>
            <a:fld id="{DE3FADC9-6D50-47F8-843A-F7BF661C1CAB}" type="slidenum">
              <a:rPr lang="en-US" altLang="ja-JP">
                <a:cs typeface="Times New Roman" panose="02020603050405020304" pitchFamily="18" charset="0"/>
              </a:rPr>
              <a:pPr algn="r">
                <a:spcBef>
                  <a:spcPct val="0"/>
                </a:spcBef>
              </a:pPr>
              <a:t>13</a:t>
            </a:fld>
            <a:endParaRPr lang="en-US" altLang="ja-JP"/>
          </a:p>
        </p:txBody>
      </p:sp>
      <p:sp>
        <p:nvSpPr>
          <p:cNvPr id="235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Times New Roman" panose="02020603050405020304" pitchFamily="18" charset="0"/>
              </a:rPr>
              <a:t>If you want the </a:t>
            </a:r>
            <a:r>
              <a:rPr lang="en-US" altLang="en-US" sz="1000" smtClean="0">
                <a:latin typeface="Arial" panose="020B0604020202020204" pitchFamily="34" charset="0"/>
              </a:rPr>
              <a:t>else</a:t>
            </a:r>
            <a:r>
              <a:rPr lang="en-US" altLang="en-US" sz="1000" smtClean="0">
                <a:latin typeface="Times New Roman" panose="02020603050405020304" pitchFamily="18" charset="0"/>
              </a:rPr>
              <a:t> to match with the first </a:t>
            </a:r>
            <a:r>
              <a:rPr lang="en-US" altLang="en-US" sz="1000" smtClean="0">
                <a:latin typeface="Arial" panose="020B0604020202020204" pitchFamily="34" charset="0"/>
              </a:rPr>
              <a:t>if</a:t>
            </a:r>
            <a:r>
              <a:rPr lang="en-US" altLang="en-US" sz="1000" smtClean="0">
                <a:latin typeface="Times New Roman" panose="02020603050405020304" pitchFamily="18" charset="0"/>
              </a:rPr>
              <a:t>, then you have to write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endParaRPr lang="en-US" altLang="en-US" sz="1000" smtClean="0">
              <a:latin typeface="Times New Roman" panose="02020603050405020304" pitchFamily="18" charset="0"/>
            </a:endParaRP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if (x &lt; y) {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if (x &lt; z)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messageBox.show("Hello");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}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else </a:t>
            </a:r>
          </a:p>
          <a:p>
            <a:pPr>
              <a:tabLst>
                <a:tab pos="341313" algn="l"/>
                <a:tab pos="682625" algn="l"/>
                <a:tab pos="10239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messageBox.show("Good bye");</a:t>
            </a:r>
          </a:p>
        </p:txBody>
      </p:sp>
    </p:spTree>
    <p:extLst>
      <p:ext uri="{BB962C8B-B14F-4D97-AF65-F5344CB8AC3E}">
        <p14:creationId xmlns:p14="http://schemas.microsoft.com/office/powerpoint/2010/main" val="666243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6</a:t>
            </a: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6 -</a:t>
            </a:r>
            <a:fld id="{7D586F56-F6AF-42F2-AEFA-D81C71C10EC3}" type="slidenum">
              <a:rPr lang="en-US" altLang="ja-JP" smtClean="0"/>
              <a:pPr>
                <a:spcBef>
                  <a:spcPct val="0"/>
                </a:spcBef>
              </a:pPr>
              <a:t>16</a:t>
            </a:fld>
            <a:endParaRPr lang="en-US" altLang="ja-JP" smtClean="0"/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Times New Roman" panose="02020603050405020304" pitchFamily="18" charset="0"/>
              </a:rPr>
              <a:t>If we follow the general rule, the above </a:t>
            </a:r>
            <a:r>
              <a:rPr lang="en-US" altLang="en-US" sz="1000" smtClean="0">
                <a:latin typeface="Arial" panose="020B0604020202020204" pitchFamily="34" charset="0"/>
              </a:rPr>
              <a:t>if-else if</a:t>
            </a:r>
            <a:r>
              <a:rPr lang="en-US" altLang="en-US" sz="1000" smtClean="0">
                <a:latin typeface="Times New Roman" panose="02020603050405020304" pitchFamily="18" charset="0"/>
              </a:rPr>
              <a:t> will be written as below, but the style shown in the slide is the standard notation.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endParaRPr lang="en-US" altLang="en-US" sz="1000" smtClean="0">
              <a:latin typeface="Times New Roman" panose="02020603050405020304" pitchFamily="18" charset="0"/>
            </a:endParaRP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if (score &gt;= 90)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messageBox.show("Your grade is A");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if (score &gt;= 80)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messageBox.show("Your grade is B");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if (score &gt;= 70)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messageBox.show("Your grade is C");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if (score &gt;= 60)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	messageBox.show("Your grade is D");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	messageBox.show("Your grade is F");</a:t>
            </a:r>
          </a:p>
        </p:txBody>
      </p:sp>
    </p:spTree>
    <p:extLst>
      <p:ext uri="{BB962C8B-B14F-4D97-AF65-F5344CB8AC3E}">
        <p14:creationId xmlns:p14="http://schemas.microsoft.com/office/powerpoint/2010/main" val="274202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Chapter 6</a:t>
            </a: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Times New Roman" pitchFamily="18" charset="0"/>
              </a:rPr>
              <a:t>Intro to OOP w/Java--Wu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ja-JP" smtClean="0"/>
              <a:t>Chapter 6 -</a:t>
            </a:r>
            <a:fld id="{4F2C8BDF-CAFB-4D6C-9AD6-AD5765F53F99}" type="slidenum">
              <a:rPr lang="en-US" altLang="ja-JP" smtClean="0"/>
              <a:pPr>
                <a:spcBef>
                  <a:spcPct val="0"/>
                </a:spcBef>
              </a:pPr>
              <a:t>17</a:t>
            </a:fld>
            <a:endParaRPr lang="en-US" altLang="ja-JP" smtClean="0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Times New Roman" panose="02020603050405020304" pitchFamily="18" charset="0"/>
              </a:rPr>
              <a:t>If we follow the general rule, the above </a:t>
            </a:r>
            <a:r>
              <a:rPr lang="en-US" altLang="en-US" sz="1000" smtClean="0">
                <a:latin typeface="Arial" panose="020B0604020202020204" pitchFamily="34" charset="0"/>
              </a:rPr>
              <a:t>if-else if</a:t>
            </a:r>
            <a:r>
              <a:rPr lang="en-US" altLang="en-US" sz="1000" smtClean="0">
                <a:latin typeface="Times New Roman" panose="02020603050405020304" pitchFamily="18" charset="0"/>
              </a:rPr>
              <a:t> will be written as below, but the style shown in the slide is the standard notation.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endParaRPr lang="en-US" altLang="en-US" sz="1000" smtClean="0">
              <a:latin typeface="Times New Roman" panose="02020603050405020304" pitchFamily="18" charset="0"/>
            </a:endParaRP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if (score &gt;= 90)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messageBox.show("Your grade is A");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if (score &gt;= 80)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messageBox.show("Your grade is B");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if (score &gt;= 70)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messageBox.show("Your grade is C");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if (score &gt;= 60)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	messageBox.show("Your grade is D");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else</a:t>
            </a:r>
          </a:p>
          <a:p>
            <a:pPr>
              <a:tabLst>
                <a:tab pos="341313" algn="l"/>
                <a:tab pos="682625" algn="l"/>
                <a:tab pos="1023938" algn="l"/>
                <a:tab pos="1366838" algn="l"/>
              </a:tabLst>
            </a:pPr>
            <a:r>
              <a:rPr lang="en-US" altLang="en-US" sz="1000" smtClean="0">
                <a:latin typeface="Courier New" panose="02070309020205020404" pitchFamily="49" charset="0"/>
              </a:rPr>
              <a:t>				messageBox.show("Your grade is F");</a:t>
            </a:r>
          </a:p>
        </p:txBody>
      </p:sp>
    </p:spTree>
    <p:extLst>
      <p:ext uri="{BB962C8B-B14F-4D97-AF65-F5344CB8AC3E}">
        <p14:creationId xmlns:p14="http://schemas.microsoft.com/office/powerpoint/2010/main" val="166194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E29B033-1C92-4570-9FFF-83571C2B6844}" type="datetime4">
              <a:rPr lang="en-US"/>
              <a:pPr>
                <a:defRPr/>
              </a:pPr>
              <a:t>February 13,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69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562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25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17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522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422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695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469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27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872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925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5270500" y="53213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3" name="Text Box 10"/>
          <p:cNvSpPr txBox="1">
            <a:spLocks noChangeArrowheads="1"/>
          </p:cNvSpPr>
          <p:nvPr/>
        </p:nvSpPr>
        <p:spPr bwMode="auto">
          <a:xfrm>
            <a:off x="2133600" y="1841500"/>
            <a:ext cx="6400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5: Selection Structures</a:t>
            </a: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98607BE-450E-497E-9376-5B8811E81685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879A67B5-A1BF-49C5-9293-04A40AB1CDFD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Block Statements</a:t>
            </a:r>
          </a:p>
        </p:txBody>
      </p:sp>
      <p:sp>
        <p:nvSpPr>
          <p:cNvPr id="12294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143000"/>
            <a:ext cx="7772400" cy="14478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altLang="en-US" sz="2000" dirty="0" smtClean="0"/>
              <a:t>Use braces if the &lt;then&gt; or &lt;else&gt; block has more than 1 statement. If there is only one statement braces are optional.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990600" y="1828800"/>
            <a:ext cx="7696200" cy="7794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Enter two numbers: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x = kb.nextInt(), y = kb.nextInt(), d;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914400" y="2895600"/>
            <a:ext cx="6858000" cy="174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 x &gt; y 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d = x – 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The difference =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d);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d = y – x;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The difference =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d);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914400" y="4926013"/>
            <a:ext cx="6858000" cy="1474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 x &gt; y 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d = x – 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d = y – x;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The difference =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d);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7924800" y="3429000"/>
            <a:ext cx="1219200" cy="133882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 dirty="0" smtClean="0">
                <a:solidFill>
                  <a:schemeClr val="hlink"/>
                </a:solidFill>
              </a:rPr>
              <a:t>Error: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 dirty="0" smtClean="0">
                <a:solidFill>
                  <a:schemeClr val="hlink"/>
                </a:solidFill>
              </a:rPr>
              <a:t>else without if</a:t>
            </a:r>
            <a:endParaRPr lang="en-US" altLang="en-US" sz="1800" b="1" dirty="0">
              <a:solidFill>
                <a:schemeClr val="hlink"/>
              </a:solidFill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7924800" y="5272088"/>
            <a:ext cx="1066800" cy="3667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66FF"/>
                </a:solidFill>
              </a:rPr>
              <a:t>Correct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4" grpId="0"/>
      <p:bldP spid="12305" grpId="0" animBg="1"/>
      <p:bldP spid="12306" grpId="0" animBg="1"/>
      <p:bldP spid="12307" grpId="0"/>
      <p:bldP spid="1230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 txBox="1">
            <a:spLocks noGrp="1"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02CE91F-165D-43DF-923E-D1670F3AC04A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19459" name="Footer Placeholder 4"/>
          <p:cNvSpPr txBox="1">
            <a:spLocks noGrp="1"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9460" name="Slide Number Placeholder 5"/>
          <p:cNvSpPr txBox="1">
            <a:spLocks noGrp="1"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7F8AA249-0089-4F98-B689-CD4D8DAA5A37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- Nested if Statements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143000"/>
            <a:ext cx="8077200" cy="4495800"/>
          </a:xfrm>
        </p:spPr>
        <p:txBody>
          <a:bodyPr/>
          <a:lstStyle/>
          <a:p>
            <a:pPr eaLnBrk="1" hangingPunct="1"/>
            <a:r>
              <a:rPr lang="en-US" altLang="en-US" sz="2000" dirty="0" smtClean="0">
                <a:cs typeface="Tahoma" panose="020B0604030504040204" pitchFamily="34" charset="0"/>
              </a:rPr>
              <a:t>An if statement can be inside another if statement.</a:t>
            </a:r>
          </a:p>
          <a:p>
            <a:pPr eaLnBrk="1" hangingPunct="1"/>
            <a:r>
              <a:rPr lang="en-US" altLang="en-US" sz="2000" dirty="0" smtClean="0">
                <a:cs typeface="Tahoma" panose="020B0604030504040204" pitchFamily="34" charset="0"/>
              </a:rPr>
              <a:t>The inner if statement is executed when the enclosing block statement is executed.</a:t>
            </a: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dirty="0" smtClean="0">
                <a:cs typeface="Tahoma" panose="020B0604030504040204" pitchFamily="34" charset="0"/>
              </a:rPr>
              <a:t>Always use indentation with nested if statements for better readability.</a:t>
            </a: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</p:txBody>
      </p:sp>
      <p:sp>
        <p:nvSpPr>
          <p:cNvPr id="58381" name="Rectangle 5"/>
          <p:cNvSpPr>
            <a:spLocks noChangeArrowheads="1"/>
          </p:cNvSpPr>
          <p:nvPr/>
        </p:nvSpPr>
        <p:spPr bwMode="auto">
          <a:xfrm>
            <a:off x="1019175" y="2209800"/>
            <a:ext cx="685165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tabLst>
                <a:tab pos="457200" algn="l"/>
              </a:tabLs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457200" algn="l"/>
              </a:tabLs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tabLst>
                <a:tab pos="457200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457200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457200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457200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457200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457200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if (salary &gt;= 5000) 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	if (months &gt;= 3</a:t>
            </a:r>
            <a:r>
              <a:rPr lang="en-US" altLang="en-US" sz="1600" dirty="0" smtClean="0">
                <a:latin typeface="Courier New" panose="02070309020205020404" pitchFamily="49" charset="0"/>
              </a:rPr>
              <a:t>)</a:t>
            </a:r>
            <a:endParaRPr lang="en-US" altLang="en-US" sz="1600" dirty="0">
              <a:latin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		</a:t>
            </a:r>
            <a:r>
              <a:rPr lang="en-US" altLang="en-US" sz="1600" dirty="0" err="1">
                <a:latin typeface="Courier New" panose="02070309020205020404" pitchFamily="49" charset="0"/>
              </a:rPr>
              <a:t>System.out.println</a:t>
            </a:r>
            <a:r>
              <a:rPr lang="en-US" altLang="en-US" sz="1600" dirty="0">
                <a:latin typeface="Courier New" panose="02070309020205020404" pitchFamily="49" charset="0"/>
              </a:rPr>
              <a:t>("You get 50000 loan");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	</a:t>
            </a:r>
            <a:r>
              <a:rPr lang="en-US" altLang="en-US" sz="1600" dirty="0" smtClean="0">
                <a:latin typeface="Courier New" panose="02070309020205020404" pitchFamily="49" charset="0"/>
              </a:rPr>
              <a:t>else</a:t>
            </a:r>
            <a:endParaRPr lang="en-US" altLang="en-US" sz="1600" dirty="0">
              <a:latin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		</a:t>
            </a:r>
            <a:r>
              <a:rPr lang="en-US" altLang="en-US" sz="1600" dirty="0" err="1">
                <a:latin typeface="Courier New" panose="02070309020205020404" pitchFamily="49" charset="0"/>
              </a:rPr>
              <a:t>System.out.println</a:t>
            </a:r>
            <a:r>
              <a:rPr lang="en-US" altLang="en-US" sz="1600" dirty="0">
                <a:latin typeface="Courier New" panose="02070309020205020404" pitchFamily="49" charset="0"/>
              </a:rPr>
              <a:t>("You get 20000 loan</a:t>
            </a:r>
            <a:r>
              <a:rPr lang="en-US" altLang="en-US" sz="1600" dirty="0" smtClean="0">
                <a:latin typeface="Courier New" panose="02070309020205020404" pitchFamily="49" charset="0"/>
              </a:rPr>
              <a:t>");</a:t>
            </a:r>
            <a:r>
              <a:rPr lang="en-US" altLang="en-US" sz="1600" dirty="0">
                <a:latin typeface="Courier New" panose="02070309020205020404" pitchFamily="49" charset="0"/>
              </a:rPr>
              <a:t>				      	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} else 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	</a:t>
            </a:r>
            <a:r>
              <a:rPr lang="en-US" altLang="en-US" sz="1600" dirty="0" err="1">
                <a:latin typeface="Courier New" panose="02070309020205020404" pitchFamily="49" charset="0"/>
              </a:rPr>
              <a:t>System.out.println</a:t>
            </a:r>
            <a:r>
              <a:rPr lang="en-US" altLang="en-US" sz="1600" dirty="0">
                <a:latin typeface="Courier New" panose="02070309020205020404" pitchFamily="49" charset="0"/>
              </a:rPr>
              <a:t>("You cannot get a loan");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8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583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build="p"/>
      <p:bldP spid="583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2"/>
          <p:cNvSpPr txBox="1">
            <a:spLocks noGrp="1"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427F62-D9D5-448F-BFDD-4B3C2B5EC94C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0483" name="Footer Placeholder 3"/>
          <p:cNvSpPr txBox="1">
            <a:spLocks noGrp="1"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20484" name="Slide Number Placeholder 4"/>
          <p:cNvSpPr txBox="1">
            <a:spLocks noGrp="1"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2212CDA5-9145-4E93-96EB-23B095EBC82C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Nested simple-if</a:t>
            </a:r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609600" y="1143000"/>
            <a:ext cx="8077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SA" altLang="en-US" sz="2000">
              <a:cs typeface="Tahoma" panose="020B0604030504040204" pitchFamily="34" charset="0"/>
            </a:endParaRP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1066800" y="1641475"/>
            <a:ext cx="5715000" cy="15589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if (x &lt; 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if (x &lt; z)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System.out.println("Hello");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} else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System.out.println("Good bye");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  <p:sp>
        <p:nvSpPr>
          <p:cNvPr id="67598" name="Rectangle 37"/>
          <p:cNvSpPr>
            <a:spLocks noChangeArrowheads="1"/>
          </p:cNvSpPr>
          <p:nvPr/>
        </p:nvSpPr>
        <p:spPr bwMode="auto">
          <a:xfrm>
            <a:off x="2286000" y="3505200"/>
            <a:ext cx="2133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100000"/>
              </a:spcBef>
              <a:buClr>
                <a:srgbClr val="724063"/>
              </a:buClr>
              <a:buSzPct val="90000"/>
              <a:buFontTx/>
              <a:buNone/>
            </a:pPr>
            <a:r>
              <a:rPr lang="en-US" altLang="en-US" sz="2000"/>
              <a:t>Equivalent to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1066800" y="4064000"/>
            <a:ext cx="5715000" cy="180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if (x &lt; 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if (x &lt; z)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System.out.println("Hello");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 else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System.out.println("Good bye");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1447800" y="4343400"/>
            <a:ext cx="4038600" cy="762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6248400" y="4295775"/>
            <a:ext cx="2362200" cy="581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This if is executed only when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x &lt; y</a:t>
            </a:r>
            <a:r>
              <a:rPr lang="en-US" altLang="en-US" sz="1600"/>
              <a:t> is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altLang="en-US" sz="1600"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7" grpId="0"/>
      <p:bldP spid="67598" grpId="0"/>
      <p:bldP spid="67599" grpId="0"/>
      <p:bldP spid="67600" grpId="0" animBg="1"/>
      <p:bldP spid="676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 txBox="1">
            <a:spLocks noGrp="1"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411939D-B9A9-4577-B029-7CB8F44577D2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F4A207E1-0994-4ABE-AD00-EECF7872BC9B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Nested if-else</a:t>
            </a:r>
          </a:p>
        </p:txBody>
      </p:sp>
      <p:sp>
        <p:nvSpPr>
          <p:cNvPr id="65548" name="Rectangle 37"/>
          <p:cNvSpPr>
            <a:spLocks noChangeArrowheads="1"/>
          </p:cNvSpPr>
          <p:nvPr/>
        </p:nvSpPr>
        <p:spPr bwMode="auto">
          <a:xfrm>
            <a:off x="2286000" y="3505200"/>
            <a:ext cx="2133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100000"/>
              </a:spcBef>
              <a:buClr>
                <a:srgbClr val="724063"/>
              </a:buClr>
              <a:buSzPct val="90000"/>
              <a:buFontTx/>
              <a:buNone/>
            </a:pPr>
            <a:r>
              <a:rPr lang="en-US" altLang="en-US" sz="2000"/>
              <a:t>Equivalent to</a:t>
            </a:r>
          </a:p>
        </p:txBody>
      </p:sp>
      <p:sp>
        <p:nvSpPr>
          <p:cNvPr id="65549" name="Rectangle 3"/>
          <p:cNvSpPr>
            <a:spLocks noChangeArrowheads="1"/>
          </p:cNvSpPr>
          <p:nvPr/>
        </p:nvSpPr>
        <p:spPr bwMode="auto">
          <a:xfrm>
            <a:off x="609600" y="1143000"/>
            <a:ext cx="8077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cs typeface="Tahoma" panose="020B0604030504040204" pitchFamily="34" charset="0"/>
              </a:rPr>
              <a:t>In nested if statements when there </a:t>
            </a:r>
            <a:r>
              <a:rPr lang="en-US" altLang="en-US" sz="2000" dirty="0" smtClean="0">
                <a:cs typeface="Tahoma" panose="020B0604030504040204" pitchFamily="34" charset="0"/>
              </a:rPr>
              <a:t>are </a:t>
            </a:r>
            <a:r>
              <a:rPr lang="en-US" altLang="en-US" sz="2000" dirty="0">
                <a:cs typeface="Tahoma" panose="020B0604030504040204" pitchFamily="34" charset="0"/>
              </a:rPr>
              <a:t>no braces, else is associated with the closest if.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1066800" y="1981200"/>
            <a:ext cx="5715000" cy="13144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if (x &lt; y)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if (x &lt; z)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System.out.println("Hello");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System.out.println("Good bye");</a:t>
            </a: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1066800" y="4124325"/>
            <a:ext cx="5715000" cy="20478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if (x &lt; 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if (x &lt; z)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System.out.println("Hello");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else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System.out.println("Good bye");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5552" name="Rectangle 16"/>
          <p:cNvSpPr>
            <a:spLocks noChangeArrowheads="1"/>
          </p:cNvSpPr>
          <p:nvPr/>
        </p:nvSpPr>
        <p:spPr bwMode="auto">
          <a:xfrm>
            <a:off x="1447800" y="4419600"/>
            <a:ext cx="4267200" cy="144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6248400" y="4584700"/>
            <a:ext cx="2362200" cy="8255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This if-else is executed only when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x &lt; y</a:t>
            </a:r>
            <a:r>
              <a:rPr lang="en-US" altLang="en-US" sz="1600"/>
              <a:t> is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altLang="en-US" sz="1600"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5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65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8" grpId="0"/>
      <p:bldP spid="65549" grpId="0" build="p"/>
      <p:bldP spid="65550" grpId="0"/>
      <p:bldP spid="65551" grpId="0"/>
      <p:bldP spid="65552" grpId="0" animBg="1"/>
      <p:bldP spid="655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Nested if-else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Convert the following diagram into Java code.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038600" y="190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276600" y="2133600"/>
            <a:ext cx="1524000" cy="6858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pH &gt; 7</a:t>
            </a:r>
          </a:p>
        </p:txBody>
      </p:sp>
      <p:sp>
        <p:nvSpPr>
          <p:cNvPr id="19474" name="AutoShape 18"/>
          <p:cNvSpPr>
            <a:spLocks noChangeArrowheads="1"/>
          </p:cNvSpPr>
          <p:nvPr/>
        </p:nvSpPr>
        <p:spPr bwMode="auto">
          <a:xfrm>
            <a:off x="5334000" y="3276600"/>
            <a:ext cx="1524000" cy="6858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pH &lt; 12</a:t>
            </a:r>
          </a:p>
        </p:txBody>
      </p:sp>
      <p:sp>
        <p:nvSpPr>
          <p:cNvPr id="19475" name="AutoShape 19"/>
          <p:cNvSpPr>
            <a:spLocks noChangeArrowheads="1"/>
          </p:cNvSpPr>
          <p:nvPr/>
        </p:nvSpPr>
        <p:spPr bwMode="auto">
          <a:xfrm>
            <a:off x="1219200" y="3276600"/>
            <a:ext cx="1524000" cy="6858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pH is 7</a:t>
            </a:r>
          </a:p>
        </p:txBody>
      </p:sp>
      <p:sp>
        <p:nvSpPr>
          <p:cNvPr id="19476" name="AutoShape 20"/>
          <p:cNvSpPr>
            <a:spLocks noChangeArrowheads="1"/>
          </p:cNvSpPr>
          <p:nvPr/>
        </p:nvSpPr>
        <p:spPr bwMode="auto">
          <a:xfrm>
            <a:off x="1219200" y="4572000"/>
            <a:ext cx="1524000" cy="6858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pH &gt; 2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800600" y="2147888"/>
            <a:ext cx="1295400" cy="1128712"/>
            <a:chOff x="3264" y="1545"/>
            <a:chExt cx="816" cy="711"/>
          </a:xfrm>
        </p:grpSpPr>
        <p:cxnSp>
          <p:nvCxnSpPr>
            <p:cNvPr id="24617" name="AutoShape 21"/>
            <p:cNvCxnSpPr>
              <a:cxnSpLocks noChangeShapeType="1"/>
              <a:stCxn id="19461" idx="3"/>
              <a:endCxn id="19474" idx="0"/>
            </p:cNvCxnSpPr>
            <p:nvPr/>
          </p:nvCxnSpPr>
          <p:spPr bwMode="auto">
            <a:xfrm>
              <a:off x="3264" y="1752"/>
              <a:ext cx="816" cy="50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618" name="Text Box 39"/>
            <p:cNvSpPr txBox="1">
              <a:spLocks noChangeArrowheads="1"/>
            </p:cNvSpPr>
            <p:nvPr/>
          </p:nvSpPr>
          <p:spPr bwMode="auto">
            <a:xfrm>
              <a:off x="3264" y="1545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True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1981200" y="2133600"/>
            <a:ext cx="1295400" cy="1143000"/>
            <a:chOff x="1488" y="1536"/>
            <a:chExt cx="816" cy="720"/>
          </a:xfrm>
        </p:grpSpPr>
        <p:cxnSp>
          <p:nvCxnSpPr>
            <p:cNvPr id="24615" name="AutoShape 22"/>
            <p:cNvCxnSpPr>
              <a:cxnSpLocks noChangeShapeType="1"/>
              <a:stCxn id="19461" idx="1"/>
              <a:endCxn id="19475" idx="0"/>
            </p:cNvCxnSpPr>
            <p:nvPr/>
          </p:nvCxnSpPr>
          <p:spPr bwMode="auto">
            <a:xfrm rot="10800000" flipV="1">
              <a:off x="1488" y="1752"/>
              <a:ext cx="816" cy="50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616" name="Text Box 40"/>
            <p:cNvSpPr txBox="1">
              <a:spLocks noChangeArrowheads="1"/>
            </p:cNvSpPr>
            <p:nvPr/>
          </p:nvSpPr>
          <p:spPr bwMode="auto">
            <a:xfrm>
              <a:off x="1776" y="1536"/>
              <a:ext cx="5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False</a:t>
              </a:r>
            </a:p>
          </p:txBody>
        </p:sp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1219200" y="5195888"/>
            <a:ext cx="2057400" cy="847725"/>
            <a:chOff x="1008" y="3465"/>
            <a:chExt cx="1296" cy="534"/>
          </a:xfrm>
        </p:grpSpPr>
        <p:sp>
          <p:nvSpPr>
            <p:cNvPr id="24611" name="Text Box 32"/>
            <p:cNvSpPr txBox="1">
              <a:spLocks noChangeArrowheads="1"/>
            </p:cNvSpPr>
            <p:nvPr/>
          </p:nvSpPr>
          <p:spPr bwMode="auto">
            <a:xfrm>
              <a:off x="1008" y="3766"/>
              <a:ext cx="1296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Very acidic</a:t>
              </a: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endParaRPr lang="en-US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4612" name="Group 54"/>
            <p:cNvGrpSpPr>
              <a:grpSpLocks/>
            </p:cNvGrpSpPr>
            <p:nvPr/>
          </p:nvGrpSpPr>
          <p:grpSpPr bwMode="auto">
            <a:xfrm>
              <a:off x="1008" y="3465"/>
              <a:ext cx="482" cy="309"/>
              <a:chOff x="1008" y="3465"/>
              <a:chExt cx="482" cy="309"/>
            </a:xfrm>
          </p:grpSpPr>
          <p:sp>
            <p:nvSpPr>
              <p:cNvPr id="24613" name="Freeform 34"/>
              <p:cNvSpPr>
                <a:spLocks/>
              </p:cNvSpPr>
              <p:nvPr/>
            </p:nvSpPr>
            <p:spPr bwMode="auto">
              <a:xfrm>
                <a:off x="1488" y="3504"/>
                <a:ext cx="2" cy="270"/>
              </a:xfrm>
              <a:custGeom>
                <a:avLst/>
                <a:gdLst>
                  <a:gd name="T0" fmla="*/ 0 w 2"/>
                  <a:gd name="T1" fmla="*/ 0 h 270"/>
                  <a:gd name="T2" fmla="*/ 2 w 2"/>
                  <a:gd name="T3" fmla="*/ 270 h 270"/>
                  <a:gd name="T4" fmla="*/ 0 60000 65536"/>
                  <a:gd name="T5" fmla="*/ 0 60000 65536"/>
                  <a:gd name="T6" fmla="*/ 0 w 2"/>
                  <a:gd name="T7" fmla="*/ 0 h 270"/>
                  <a:gd name="T8" fmla="*/ 2 w 2"/>
                  <a:gd name="T9" fmla="*/ 270 h 27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270">
                    <a:moveTo>
                      <a:pt x="0" y="0"/>
                    </a:moveTo>
                    <a:lnTo>
                      <a:pt x="2" y="27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4" name="Text Box 41"/>
              <p:cNvSpPr txBox="1">
                <a:spLocks noChangeArrowheads="1"/>
              </p:cNvSpPr>
              <p:nvPr/>
            </p:nvSpPr>
            <p:spPr bwMode="auto">
              <a:xfrm>
                <a:off x="1008" y="3465"/>
                <a:ext cx="4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False</a:t>
                </a:r>
              </a:p>
            </p:txBody>
          </p:sp>
        </p:grpSp>
      </p:grp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1219200" y="3962400"/>
            <a:ext cx="762000" cy="609600"/>
            <a:chOff x="1008" y="2688"/>
            <a:chExt cx="480" cy="384"/>
          </a:xfrm>
        </p:grpSpPr>
        <p:cxnSp>
          <p:nvCxnSpPr>
            <p:cNvPr id="24609" name="AutoShape 23"/>
            <p:cNvCxnSpPr>
              <a:cxnSpLocks noChangeShapeType="1"/>
              <a:stCxn id="19475" idx="2"/>
              <a:endCxn id="19476" idx="0"/>
            </p:cNvCxnSpPr>
            <p:nvPr/>
          </p:nvCxnSpPr>
          <p:spPr bwMode="auto">
            <a:xfrm rot="5400000">
              <a:off x="1296" y="2880"/>
              <a:ext cx="38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610" name="Text Box 42"/>
            <p:cNvSpPr txBox="1">
              <a:spLocks noChangeArrowheads="1"/>
            </p:cNvSpPr>
            <p:nvPr/>
          </p:nvSpPr>
          <p:spPr bwMode="auto">
            <a:xfrm>
              <a:off x="1008" y="2697"/>
              <a:ext cx="4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False</a:t>
              </a:r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2743200" y="4586288"/>
            <a:ext cx="1447800" cy="900112"/>
            <a:chOff x="1968" y="3081"/>
            <a:chExt cx="912" cy="567"/>
          </a:xfrm>
        </p:grpSpPr>
        <p:sp>
          <p:nvSpPr>
            <p:cNvPr id="24605" name="Text Box 26"/>
            <p:cNvSpPr txBox="1">
              <a:spLocks noChangeArrowheads="1"/>
            </p:cNvSpPr>
            <p:nvPr/>
          </p:nvSpPr>
          <p:spPr bwMode="auto">
            <a:xfrm>
              <a:off x="2064" y="3411"/>
              <a:ext cx="81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Acidic</a:t>
              </a: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endParaRPr lang="en-US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4606" name="Group 53"/>
            <p:cNvGrpSpPr>
              <a:grpSpLocks/>
            </p:cNvGrpSpPr>
            <p:nvPr/>
          </p:nvGrpSpPr>
          <p:grpSpPr bwMode="auto">
            <a:xfrm>
              <a:off x="1968" y="3081"/>
              <a:ext cx="552" cy="330"/>
              <a:chOff x="1968" y="3081"/>
              <a:chExt cx="552" cy="330"/>
            </a:xfrm>
          </p:grpSpPr>
          <p:cxnSp>
            <p:nvCxnSpPr>
              <p:cNvPr id="24607" name="AutoShape 36"/>
              <p:cNvCxnSpPr>
                <a:cxnSpLocks noChangeShapeType="1"/>
                <a:stCxn id="19476" idx="3"/>
                <a:endCxn id="24605" idx="0"/>
              </p:cNvCxnSpPr>
              <p:nvPr/>
            </p:nvCxnSpPr>
            <p:spPr bwMode="auto">
              <a:xfrm>
                <a:off x="1968" y="3288"/>
                <a:ext cx="552" cy="12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608" name="Text Box 43"/>
              <p:cNvSpPr txBox="1">
                <a:spLocks noChangeArrowheads="1"/>
              </p:cNvSpPr>
              <p:nvPr/>
            </p:nvSpPr>
            <p:spPr bwMode="auto">
              <a:xfrm>
                <a:off x="2016" y="3081"/>
                <a:ext cx="4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True</a:t>
                </a:r>
              </a:p>
            </p:txBody>
          </p:sp>
        </p:grpSp>
      </p:grpSp>
      <p:grpSp>
        <p:nvGrpSpPr>
          <p:cNvPr id="9" name="Group 57"/>
          <p:cNvGrpSpPr>
            <a:grpSpLocks/>
          </p:cNvGrpSpPr>
          <p:nvPr/>
        </p:nvGrpSpPr>
        <p:grpSpPr bwMode="auto">
          <a:xfrm>
            <a:off x="2743200" y="3290888"/>
            <a:ext cx="1676400" cy="985837"/>
            <a:chOff x="1968" y="2265"/>
            <a:chExt cx="1056" cy="621"/>
          </a:xfrm>
        </p:grpSpPr>
        <p:sp>
          <p:nvSpPr>
            <p:cNvPr id="24601" name="Text Box 24"/>
            <p:cNvSpPr txBox="1">
              <a:spLocks noChangeArrowheads="1"/>
            </p:cNvSpPr>
            <p:nvPr/>
          </p:nvSpPr>
          <p:spPr bwMode="auto">
            <a:xfrm>
              <a:off x="2064" y="2649"/>
              <a:ext cx="960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Neutral</a:t>
              </a: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endParaRPr lang="en-US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4602" name="Group 51"/>
            <p:cNvGrpSpPr>
              <a:grpSpLocks/>
            </p:cNvGrpSpPr>
            <p:nvPr/>
          </p:nvGrpSpPr>
          <p:grpSpPr bwMode="auto">
            <a:xfrm>
              <a:off x="1968" y="2265"/>
              <a:ext cx="576" cy="384"/>
              <a:chOff x="1968" y="2265"/>
              <a:chExt cx="576" cy="384"/>
            </a:xfrm>
          </p:grpSpPr>
          <p:cxnSp>
            <p:nvCxnSpPr>
              <p:cNvPr id="24603" name="AutoShape 35"/>
              <p:cNvCxnSpPr>
                <a:cxnSpLocks noChangeShapeType="1"/>
                <a:stCxn id="19475" idx="3"/>
                <a:endCxn id="24601" idx="0"/>
              </p:cNvCxnSpPr>
              <p:nvPr/>
            </p:nvCxnSpPr>
            <p:spPr bwMode="auto">
              <a:xfrm>
                <a:off x="1968" y="2472"/>
                <a:ext cx="576" cy="177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604" name="Text Box 44"/>
              <p:cNvSpPr txBox="1">
                <a:spLocks noChangeArrowheads="1"/>
              </p:cNvSpPr>
              <p:nvPr/>
            </p:nvSpPr>
            <p:spPr bwMode="auto">
              <a:xfrm>
                <a:off x="2016" y="2265"/>
                <a:ext cx="4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True</a:t>
                </a:r>
              </a:p>
            </p:txBody>
          </p:sp>
        </p:grpSp>
      </p:grpSp>
      <p:grpSp>
        <p:nvGrpSpPr>
          <p:cNvPr id="11" name="Group 56"/>
          <p:cNvGrpSpPr>
            <a:grpSpLocks/>
          </p:cNvGrpSpPr>
          <p:nvPr/>
        </p:nvGrpSpPr>
        <p:grpSpPr bwMode="auto">
          <a:xfrm>
            <a:off x="5334000" y="3962400"/>
            <a:ext cx="2362200" cy="947738"/>
            <a:chOff x="3600" y="2688"/>
            <a:chExt cx="1488" cy="597"/>
          </a:xfrm>
        </p:grpSpPr>
        <p:sp>
          <p:nvSpPr>
            <p:cNvPr id="24597" name="Text Box 31"/>
            <p:cNvSpPr txBox="1">
              <a:spLocks noChangeArrowheads="1"/>
            </p:cNvSpPr>
            <p:nvPr/>
          </p:nvSpPr>
          <p:spPr bwMode="auto">
            <a:xfrm>
              <a:off x="3648" y="3052"/>
              <a:ext cx="1440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Very alkaline</a:t>
              </a: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endParaRPr lang="en-US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4598" name="Group 50"/>
            <p:cNvGrpSpPr>
              <a:grpSpLocks/>
            </p:cNvGrpSpPr>
            <p:nvPr/>
          </p:nvGrpSpPr>
          <p:grpSpPr bwMode="auto">
            <a:xfrm>
              <a:off x="3600" y="2688"/>
              <a:ext cx="480" cy="357"/>
              <a:chOff x="3600" y="2688"/>
              <a:chExt cx="480" cy="357"/>
            </a:xfrm>
          </p:grpSpPr>
          <p:sp>
            <p:nvSpPr>
              <p:cNvPr id="24599" name="Freeform 37"/>
              <p:cNvSpPr>
                <a:spLocks/>
              </p:cNvSpPr>
              <p:nvPr/>
            </p:nvSpPr>
            <p:spPr bwMode="auto">
              <a:xfrm>
                <a:off x="4078" y="2706"/>
                <a:ext cx="1" cy="339"/>
              </a:xfrm>
              <a:custGeom>
                <a:avLst/>
                <a:gdLst>
                  <a:gd name="T0" fmla="*/ 0 w 1"/>
                  <a:gd name="T1" fmla="*/ 0 h 339"/>
                  <a:gd name="T2" fmla="*/ 0 w 1"/>
                  <a:gd name="T3" fmla="*/ 339 h 339"/>
                  <a:gd name="T4" fmla="*/ 0 60000 65536"/>
                  <a:gd name="T5" fmla="*/ 0 60000 65536"/>
                  <a:gd name="T6" fmla="*/ 0 w 1"/>
                  <a:gd name="T7" fmla="*/ 0 h 339"/>
                  <a:gd name="T8" fmla="*/ 1 w 1"/>
                  <a:gd name="T9" fmla="*/ 339 h 3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339">
                    <a:moveTo>
                      <a:pt x="0" y="0"/>
                    </a:moveTo>
                    <a:lnTo>
                      <a:pt x="0" y="339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0" name="Text Box 45"/>
              <p:cNvSpPr txBox="1">
                <a:spLocks noChangeArrowheads="1"/>
              </p:cNvSpPr>
              <p:nvPr/>
            </p:nvSpPr>
            <p:spPr bwMode="auto">
              <a:xfrm>
                <a:off x="3600" y="2688"/>
                <a:ext cx="4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False</a:t>
                </a:r>
              </a:p>
            </p:txBody>
          </p:sp>
        </p:grp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6858000" y="3290888"/>
            <a:ext cx="1752600" cy="1123950"/>
            <a:chOff x="4560" y="2265"/>
            <a:chExt cx="1104" cy="708"/>
          </a:xfrm>
        </p:grpSpPr>
        <p:sp>
          <p:nvSpPr>
            <p:cNvPr id="24593" name="Text Box 28"/>
            <p:cNvSpPr txBox="1">
              <a:spLocks noChangeArrowheads="1"/>
            </p:cNvSpPr>
            <p:nvPr/>
          </p:nvSpPr>
          <p:spPr bwMode="auto">
            <a:xfrm>
              <a:off x="4656" y="2736"/>
              <a:ext cx="1008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Alkaline</a:t>
              </a:r>
              <a:r>
                <a:rPr lang="en-US" altLang="en-US" sz="1800">
                  <a:latin typeface="Courier New" panose="02070309020205020404" pitchFamily="49" charset="0"/>
                </a:rPr>
                <a:t>"</a:t>
              </a:r>
              <a:endParaRPr lang="en-US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24594" name="Group 49"/>
            <p:cNvGrpSpPr>
              <a:grpSpLocks/>
            </p:cNvGrpSpPr>
            <p:nvPr/>
          </p:nvGrpSpPr>
          <p:grpSpPr bwMode="auto">
            <a:xfrm>
              <a:off x="4560" y="2265"/>
              <a:ext cx="600" cy="471"/>
              <a:chOff x="4560" y="2265"/>
              <a:chExt cx="600" cy="471"/>
            </a:xfrm>
          </p:grpSpPr>
          <p:cxnSp>
            <p:nvCxnSpPr>
              <p:cNvPr id="24595" name="AutoShape 29"/>
              <p:cNvCxnSpPr>
                <a:cxnSpLocks noChangeShapeType="1"/>
                <a:stCxn id="19474" idx="3"/>
                <a:endCxn id="24593" idx="0"/>
              </p:cNvCxnSpPr>
              <p:nvPr/>
            </p:nvCxnSpPr>
            <p:spPr bwMode="auto">
              <a:xfrm>
                <a:off x="4560" y="2472"/>
                <a:ext cx="600" cy="264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596" name="Text Box 46"/>
              <p:cNvSpPr txBox="1">
                <a:spLocks noChangeArrowheads="1"/>
              </p:cNvSpPr>
              <p:nvPr/>
            </p:nvSpPr>
            <p:spPr bwMode="auto">
              <a:xfrm>
                <a:off x="4560" y="2265"/>
                <a:ext cx="4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True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  <p:bldP spid="19460" grpId="0" animBg="1"/>
      <p:bldP spid="19461" grpId="0" animBg="1"/>
      <p:bldP spid="19474" grpId="0" animBg="1"/>
      <p:bldP spid="19475" grpId="0" animBg="1"/>
      <p:bldP spid="194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3231614-AEB6-497F-AE2E-98E889EE9E0E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E5F4BC9-141A-4877-B0FD-3D4CCF203177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 if-else if-else Statement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143000"/>
            <a:ext cx="7659688" cy="4760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This statement is used for multiple alternative actions based on different conditions. It is used when a single block need to be executed from several blocks.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General structure: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667000" y="2411413"/>
            <a:ext cx="4038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if (condition_1)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BLOCK_1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else if (condition_2)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BLOCK_2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else if (condition_3)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BLOCK_3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else if (condition_n)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BLOCK_n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BLOCK_n+1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14400" y="5688013"/>
            <a:ext cx="3810000" cy="762000"/>
            <a:chOff x="624" y="3648"/>
            <a:chExt cx="2400" cy="480"/>
          </a:xfrm>
        </p:grpSpPr>
        <p:sp>
          <p:nvSpPr>
            <p:cNvPr id="25613" name="Text Box 6"/>
            <p:cNvSpPr txBox="1">
              <a:spLocks noChangeArrowheads="1"/>
            </p:cNvSpPr>
            <p:nvPr/>
          </p:nvSpPr>
          <p:spPr bwMode="auto">
            <a:xfrm>
              <a:off x="624" y="3753"/>
              <a:ext cx="8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Optional</a:t>
              </a:r>
            </a:p>
          </p:txBody>
        </p:sp>
        <p:sp>
          <p:nvSpPr>
            <p:cNvPr id="25614" name="Oval 7"/>
            <p:cNvSpPr>
              <a:spLocks noChangeArrowheads="1"/>
            </p:cNvSpPr>
            <p:nvPr/>
          </p:nvSpPr>
          <p:spPr bwMode="auto">
            <a:xfrm>
              <a:off x="1440" y="3648"/>
              <a:ext cx="1584" cy="4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>
                <a:latin typeface="Arial" panose="020B0604020202020204" pitchFamily="34" charset="0"/>
              </a:endParaRPr>
            </a:p>
          </p:txBody>
        </p:sp>
      </p:grp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6248400" y="3122613"/>
            <a:ext cx="1981200" cy="8255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Block_i</a:t>
            </a:r>
            <a:r>
              <a:rPr lang="en-US" altLang="en-US" sz="1600"/>
              <a:t> is executed if its condition_i is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486400" y="5637213"/>
            <a:ext cx="1981200" cy="581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It is executed if all conditions are false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457200" y="3124200"/>
            <a:ext cx="1981200" cy="8255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cs typeface="Tahoma" panose="020B0604030504040204" pitchFamily="34" charset="0"/>
              </a:rPr>
              <a:t>conditions are evaluated from top to bottom </a:t>
            </a: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2438400" y="26670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uild="p"/>
      <p:bldP spid="15365" grpId="0"/>
      <p:bldP spid="17421" grpId="0"/>
      <p:bldP spid="17422" grpId="0"/>
      <p:bldP spid="174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7167C36-2A8D-4093-8F6F-C974FD61C4B7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7073D596-691C-47C8-8CC4-91C47B5C601D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if-else if-else </a:t>
            </a:r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228600" y="2133600"/>
            <a:ext cx="5943600" cy="35258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System.out.print("Enter your score: 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score = kb.nextInt();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(score &gt;= 85)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System.out.println("Grade is A");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 if (score &gt;= 75)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System.out.println("Grade is B");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 if (score &gt;= 65)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System.out.println("Grade is C");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 if (score &gt;= 50)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System.out.println("Grade is D");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System.out.println("Grade is F");</a:t>
            </a:r>
          </a:p>
        </p:txBody>
      </p:sp>
      <p:graphicFrame>
        <p:nvGraphicFramePr>
          <p:cNvPr id="20515" name="Group 35"/>
          <p:cNvGraphicFramePr>
            <a:graphicFrameLocks noGrp="1"/>
          </p:cNvGraphicFramePr>
          <p:nvPr/>
        </p:nvGraphicFramePr>
        <p:xfrm>
          <a:off x="6270625" y="1852613"/>
          <a:ext cx="2644775" cy="1882775"/>
        </p:xfrm>
        <a:graphic>
          <a:graphicData uri="http://schemas.openxmlformats.org/drawingml/2006/table">
            <a:tbl>
              <a:tblPr/>
              <a:tblGrid>
                <a:gridCol w="1595438"/>
                <a:gridCol w="1049337"/>
              </a:tblGrid>
              <a:tr h="3201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Test Score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MS PGothic" pitchFamily="34" charset="-128"/>
                          <a:cs typeface="Arial" pitchFamily="34" charset="0"/>
                        </a:rPr>
                        <a:t>Grade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2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85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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score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A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75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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score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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85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B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65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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score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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75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C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50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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score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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65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D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       score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  <a:sym typeface="Symbol" pitchFamily="18" charset="2"/>
                        </a:rPr>
                        <a:t>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 50</a:t>
                      </a:r>
                    </a:p>
                  </a:txBody>
                  <a:tcPr marT="45735" marB="457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100000"/>
                        </a:spcBef>
                        <a:spcAft>
                          <a:spcPct val="0"/>
                        </a:spcAft>
                        <a:buClr>
                          <a:srgbClr val="724063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Arial" pitchFamily="34" charset="0"/>
                        </a:rPr>
                        <a:t>F</a:t>
                      </a:r>
                    </a:p>
                  </a:txBody>
                  <a:tcPr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9" name="Rectangle 59"/>
          <p:cNvSpPr>
            <a:spLocks noChangeArrowheads="1"/>
          </p:cNvSpPr>
          <p:nvPr/>
        </p:nvSpPr>
        <p:spPr bwMode="auto">
          <a:xfrm>
            <a:off x="914400" y="1143000"/>
            <a:ext cx="76596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/>
              <a:t>The following code prints appropriate message based on the following table:</a:t>
            </a:r>
          </a:p>
          <a:p>
            <a:pPr eaLnBrk="1" hangingPunct="1"/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0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FE38B23-ABC1-42E6-ADB7-235759CF8D79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8FBE0894-78A6-4594-A0FD-0097A8765DE6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String comparisons </a:t>
            </a:r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685800" y="2743200"/>
            <a:ext cx="7848600" cy="36941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System.out.println("Enter first string: 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str1 = kb.nextLine();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 ("Enter second string: 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str2 = kb.nextLine();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comparisonResult = str1.compareTo(str2);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(comparisonResult == 0)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System.out.println("Equal Strings");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 if (comparisonResult &gt; 0)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System.out.println("First string is greater");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System.out.println("Second string is greater");</a:t>
            </a:r>
          </a:p>
        </p:txBody>
      </p:sp>
      <p:sp>
        <p:nvSpPr>
          <p:cNvPr id="20539" name="Rectangle 59"/>
          <p:cNvSpPr>
            <a:spLocks noChangeArrowheads="1"/>
          </p:cNvSpPr>
          <p:nvPr/>
        </p:nvSpPr>
        <p:spPr bwMode="auto">
          <a:xfrm>
            <a:off x="914400" y="9906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/>
              <a:t>The contents of two string objects may be compared using equals, equalsIgnoreCase, compareTo, or compareToIgnoreCase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9" name="Rectangle 59"/>
          <p:cNvSpPr>
            <a:spLocks noChangeArrowheads="1"/>
          </p:cNvSpPr>
          <p:nvPr/>
        </p:nvSpPr>
        <p:spPr bwMode="auto">
          <a:xfrm>
            <a:off x="838200" y="1905000"/>
            <a:ext cx="76596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/>
              <a:t>The addresses of two string objects may be compared using == or != 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914400" y="228600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/>
              <a:t>Example:</a:t>
            </a:r>
          </a:p>
          <a:p>
            <a:pPr eaLnBrk="1" hangingPunct="1"/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0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818DE1-A400-4894-995D-D90DCD775C32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9897DFDB-6432-4BB7-B604-A002F98B4304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20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- The </a:t>
            </a:r>
            <a:r>
              <a:rPr lang="en-US" altLang="en-US" b="1" smtClean="0">
                <a:latin typeface="Courier New" panose="02070309020205020404" pitchFamily="49" charset="0"/>
              </a:rPr>
              <a:t>switch</a:t>
            </a:r>
            <a:r>
              <a:rPr lang="en-US" altLang="en-US" smtClean="0"/>
              <a:t> Statement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19200"/>
            <a:ext cx="8077200" cy="4495800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The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switch</a:t>
            </a:r>
            <a:r>
              <a:rPr lang="en-US" altLang="en-US" sz="2000" smtClean="0">
                <a:cs typeface="Tahoma" panose="020B0604030504040204" pitchFamily="34" charset="0"/>
              </a:rPr>
              <a:t> statement is another kind of </a:t>
            </a:r>
            <a:r>
              <a:rPr lang="en-US" altLang="en-US" sz="2000" i="1" smtClean="0">
                <a:cs typeface="Tahoma" panose="020B0604030504040204" pitchFamily="34" charset="0"/>
              </a:rPr>
              <a:t>multiway</a:t>
            </a:r>
            <a:r>
              <a:rPr lang="en-US" altLang="en-US" sz="2000" smtClean="0">
                <a:cs typeface="Tahoma" panose="020B0604030504040204" pitchFamily="34" charset="0"/>
              </a:rPr>
              <a:t> branching.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47800" y="1677988"/>
            <a:ext cx="4876800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switch (</a:t>
            </a: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Controlling_Expression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case </a:t>
            </a: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Label_1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BLOCK_1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break;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case </a:t>
            </a: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Label_2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BLOCK_2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break;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case </a:t>
            </a: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Label_n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BLOCK_n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break;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default: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     Default_BLOCK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52400" y="5638800"/>
            <a:ext cx="4191000" cy="838200"/>
            <a:chOff x="96" y="3504"/>
            <a:chExt cx="2640" cy="559"/>
          </a:xfrm>
        </p:grpSpPr>
        <p:sp>
          <p:nvSpPr>
            <p:cNvPr id="30735" name="Text Box 6"/>
            <p:cNvSpPr txBox="1">
              <a:spLocks noChangeArrowheads="1"/>
            </p:cNvSpPr>
            <p:nvPr/>
          </p:nvSpPr>
          <p:spPr bwMode="auto">
            <a:xfrm>
              <a:off x="96" y="3658"/>
              <a:ext cx="864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Optional</a:t>
              </a:r>
            </a:p>
          </p:txBody>
        </p:sp>
        <p:sp>
          <p:nvSpPr>
            <p:cNvPr id="30736" name="Oval 7"/>
            <p:cNvSpPr>
              <a:spLocks noChangeArrowheads="1"/>
            </p:cNvSpPr>
            <p:nvPr/>
          </p:nvSpPr>
          <p:spPr bwMode="auto">
            <a:xfrm>
              <a:off x="864" y="3504"/>
              <a:ext cx="1872" cy="55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>
                <a:latin typeface="Arial" panose="020B0604020202020204" pitchFamily="34" charset="0"/>
              </a:endParaRPr>
            </a:p>
          </p:txBody>
        </p:sp>
      </p:grp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5943600" y="184308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6781800" y="1597025"/>
            <a:ext cx="2133600" cy="18161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Must evaluate to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en-US" sz="1600"/>
              <a:t>,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short</a:t>
            </a:r>
            <a:r>
              <a:rPr lang="en-US" altLang="en-US" sz="1600"/>
              <a:t>,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byte</a:t>
            </a:r>
            <a:r>
              <a:rPr lang="en-US" altLang="en-US" sz="1600"/>
              <a:t>,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int or String </a:t>
            </a:r>
            <a:r>
              <a:rPr lang="en-US" altLang="en-US" sz="1600">
                <a:cs typeface="Tahoma" panose="020B0604030504040204" pitchFamily="34" charset="0"/>
              </a:rPr>
              <a:t>and each label is of the same type; otherwise a compile error occurs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4343400" y="2681288"/>
            <a:ext cx="2362200" cy="581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case i is executed if </a:t>
            </a: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Label_i</a:t>
            </a:r>
            <a:r>
              <a:rPr lang="en-US" altLang="en-US" sz="1600"/>
              <a:t> = </a:t>
            </a: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Cont_Exp</a:t>
            </a:r>
            <a:r>
              <a:rPr lang="en-US" altLang="en-US" sz="1600">
                <a:cs typeface="Tahoma" panose="020B0604030504040204" pitchFamily="34" charset="0"/>
              </a:rPr>
              <a:t>.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3733800" y="3748088"/>
            <a:ext cx="2362200" cy="8255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Stops switch statement. If omitted, execution continues to next case. </a:t>
            </a:r>
            <a:endParaRPr lang="en-US" altLang="en-US" sz="1600">
              <a:cs typeface="Tahoma" panose="020B0604030504040204" pitchFamily="34" charset="0"/>
            </a:endParaRP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V="1">
            <a:off x="2971800" y="4038600"/>
            <a:ext cx="685800" cy="1428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4724400" y="5591175"/>
            <a:ext cx="4267200" cy="83099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/>
              <a:t>It is executed if all  </a:t>
            </a:r>
            <a:r>
              <a:rPr lang="en-US" alt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Labels</a:t>
            </a:r>
            <a:r>
              <a:rPr lang="en-US" altLang="en-US" sz="1600" dirty="0"/>
              <a:t> ≠ </a:t>
            </a:r>
            <a:r>
              <a:rPr lang="en-US" altLang="en-US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Cont_Exp</a:t>
            </a:r>
            <a:r>
              <a:rPr lang="en-US" altLang="en-US" sz="1600" dirty="0" smtClean="0">
                <a:cs typeface="Tahoma" panose="020B0604030504040204" pitchFamily="34" charset="0"/>
              </a:rPr>
              <a:t>. It may appear anywhere in the switch if it ends with a break statement</a:t>
            </a:r>
            <a:endParaRPr lang="en-US" altLang="en-US" sz="1600" dirty="0"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  <p:bldP spid="15365" grpId="0"/>
      <p:bldP spid="23566" grpId="0" animBg="1"/>
      <p:bldP spid="23567" grpId="0"/>
      <p:bldP spid="23569" grpId="0"/>
      <p:bldP spid="23571" grpId="0"/>
      <p:bldP spid="23572" grpId="0" animBg="1"/>
      <p:bldP spid="235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CFF843C-B622-476A-8B91-96C30CE6CA9B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/>
              <a:t>ICS102: The course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DB472872-6D1D-41E6-A293-40BC31070EA6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20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</a:rPr>
              <a:t>…</a:t>
            </a:r>
            <a:r>
              <a:rPr lang="en-US" altLang="en-US" smtClean="0"/>
              <a:t> -- The </a:t>
            </a:r>
            <a:r>
              <a:rPr lang="en-US" altLang="en-US" b="1" smtClean="0">
                <a:latin typeface="Courier New" panose="02070309020205020404" pitchFamily="49" charset="0"/>
              </a:rPr>
              <a:t>switch</a:t>
            </a:r>
            <a:r>
              <a:rPr lang="en-US" altLang="en-US" smtClean="0"/>
              <a:t> Statement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188493"/>
            <a:ext cx="5943600" cy="4724400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double y = 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30.0, 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 = 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20.0;</a:t>
            </a:r>
            <a:endParaRPr lang="en-US" alt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Scanner kb = new Scanner(System.in);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("1. add ");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("2. Subtract ");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("3. Multiply ");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("Enter your choice:");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choice =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kb.nextInt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switch (choice)  {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case 1: 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(z + y);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    break;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case 2: 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(z - y);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		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case 3: 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(z * y);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    break;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default: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("Wrong Choice.");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    break;   </a:t>
            </a:r>
            <a:r>
              <a:rPr lang="en-US" altLang="en-US" sz="1600" dirty="0" smtClean="0">
                <a:solidFill>
                  <a:srgbClr val="0066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last break is optional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	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057400" y="4464050"/>
            <a:ext cx="990600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break;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6096000" y="1524000"/>
            <a:ext cx="2819400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Enter 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you choice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10.0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6096000" y="2792413"/>
            <a:ext cx="2819400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Enter your choice: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65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Wrong Choice.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562600" y="4419600"/>
            <a:ext cx="12192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If omitted</a:t>
            </a: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3810000" y="4648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6096000" y="4800600"/>
            <a:ext cx="2895600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Enter your choice: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10.0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600.0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8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86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86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86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86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286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86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86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86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86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86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867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build="p"/>
      <p:bldP spid="28680" grpId="0"/>
      <p:bldP spid="28680" grpId="1"/>
      <p:bldP spid="28681" grpId="0" animBg="1"/>
      <p:bldP spid="28682" grpId="0" animBg="1"/>
      <p:bldP spid="28683" grpId="0"/>
      <p:bldP spid="28684" grpId="0" animBg="1"/>
      <p:bldP spid="286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7690812-1D4A-4C55-B98C-5A63D11C76DC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24C6BB8-1A0A-4CB7-9B25-EDAA6CEBBDCA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20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371600"/>
            <a:ext cx="7315200" cy="4495800"/>
          </a:xfrm>
        </p:spPr>
        <p:txBody>
          <a:bodyPr/>
          <a:lstStyle/>
          <a:p>
            <a:pPr eaLnBrk="1" hangingPunct="1"/>
            <a:r>
              <a:rPr lang="en-US" altLang="en-US" smtClean="0"/>
              <a:t>Block statement</a:t>
            </a:r>
          </a:p>
          <a:p>
            <a:pPr eaLnBrk="1" hangingPunct="1"/>
            <a:endParaRPr lang="en-US" altLang="en-US" sz="1200" smtClean="0"/>
          </a:p>
          <a:p>
            <a:pPr eaLnBrk="1" hangingPunct="1"/>
            <a:r>
              <a:rPr lang="en-US" altLang="en-US" smtClean="0"/>
              <a:t>Branching Statements</a:t>
            </a:r>
          </a:p>
          <a:p>
            <a:pPr eaLnBrk="1" hangingPunct="1"/>
            <a:endParaRPr lang="en-US" altLang="en-US" sz="1200" smtClean="0"/>
          </a:p>
          <a:p>
            <a:pPr lvl="1" eaLnBrk="1" hangingPunct="1"/>
            <a:r>
              <a:rPr lang="en-US" altLang="en-US" smtClean="0"/>
              <a:t>Simple if statement</a:t>
            </a:r>
          </a:p>
          <a:p>
            <a:pPr lvl="1" eaLnBrk="1" hangingPunct="1"/>
            <a:endParaRPr lang="en-US" altLang="en-US" sz="1000" smtClean="0"/>
          </a:p>
          <a:p>
            <a:pPr lvl="1" eaLnBrk="1" hangingPunct="1"/>
            <a:r>
              <a:rPr lang="en-US" altLang="en-US" smtClean="0"/>
              <a:t>if-else statement</a:t>
            </a:r>
          </a:p>
          <a:p>
            <a:pPr lvl="1" eaLnBrk="1" hangingPunct="1"/>
            <a:endParaRPr lang="en-US" altLang="en-US" sz="1000" smtClean="0"/>
          </a:p>
          <a:p>
            <a:pPr lvl="1" eaLnBrk="1" hangingPunct="1"/>
            <a:r>
              <a:rPr lang="en-US" altLang="en-US" smtClean="0"/>
              <a:t>if-elseif-else statement</a:t>
            </a:r>
          </a:p>
          <a:p>
            <a:pPr lvl="1" eaLnBrk="1" hangingPunct="1"/>
            <a:endParaRPr lang="en-US" altLang="en-US" sz="1000" smtClean="0"/>
          </a:p>
          <a:p>
            <a:pPr lvl="1" eaLnBrk="1" hangingPunct="1"/>
            <a:r>
              <a:rPr lang="en-US" altLang="en-US" smtClean="0"/>
              <a:t>switch statement </a:t>
            </a:r>
          </a:p>
          <a:p>
            <a:pPr lvl="1" eaLnBrk="1" hangingPunct="1"/>
            <a:endParaRPr lang="en-US" altLang="en-US" sz="1000" smtClean="0"/>
          </a:p>
          <a:p>
            <a:pPr eaLnBrk="1" hangingPunct="1"/>
            <a:r>
              <a:rPr lang="en-US" altLang="en-US" smtClean="0"/>
              <a:t>Nested if 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32771" name="Object 8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8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Text Box 9"/>
          <p:cNvSpPr txBox="1">
            <a:spLocks noChangeArrowheads="1"/>
          </p:cNvSpPr>
          <p:nvPr/>
        </p:nvSpPr>
        <p:spPr bwMode="auto">
          <a:xfrm>
            <a:off x="228600" y="4249738"/>
            <a:ext cx="7086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	- read section 3.1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	- do the following Exercises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en-US" altLang="en-US" smtClean="0"/>
              <a:t>Write a Java program that reads an integer using Scanner then tests if it is odd or even. The format of the input and output should be as follows: </a:t>
            </a:r>
            <a:endParaRPr lang="en-US" altLang="en-US" b="1" smtClean="0"/>
          </a:p>
          <a:p>
            <a:pPr marL="838200" lvl="1" indent="-381000" eaLnBrk="1" hangingPunct="1">
              <a:buFont typeface="Wingdings" panose="05000000000000000000" pitchFamily="2" charset="2"/>
              <a:buNone/>
            </a:pPr>
            <a:r>
              <a:rPr lang="en-US" altLang="en-US" b="1" smtClean="0"/>
              <a:t>Please enter a number:  10</a:t>
            </a:r>
          </a:p>
          <a:p>
            <a:pPr marL="838200" lvl="1" indent="-381000" eaLnBrk="1" hangingPunct="1">
              <a:buFont typeface="Wingdings" panose="05000000000000000000" pitchFamily="2" charset="2"/>
              <a:buNone/>
            </a:pPr>
            <a:r>
              <a:rPr lang="en-US" altLang="en-US" b="1" smtClean="0"/>
              <a:t>10 is even.</a:t>
            </a:r>
          </a:p>
          <a:p>
            <a:pPr marL="838200" lvl="1" indent="-381000" eaLnBrk="1" hangingPunct="1">
              <a:buFont typeface="Wingdings" panose="05000000000000000000" pitchFamily="2" charset="2"/>
              <a:buNone/>
            </a:pPr>
            <a:endParaRPr lang="en-US" altLang="en-US" b="1" smtClean="0"/>
          </a:p>
          <a:p>
            <a:pPr marL="457200" indent="-457200" eaLnBrk="1" hangingPunct="1"/>
            <a:r>
              <a:rPr lang="en-US" altLang="en-US" smtClean="0"/>
              <a:t>Write a program that reads three integers and prints them in increasing order. Example:</a:t>
            </a:r>
          </a:p>
          <a:p>
            <a:pPr marL="838200" lvl="1" indent="-381000" eaLnBrk="1" hangingPunct="1">
              <a:buFont typeface="Wingdings" panose="05000000000000000000" pitchFamily="2" charset="2"/>
              <a:buNone/>
            </a:pPr>
            <a:r>
              <a:rPr lang="en-US" altLang="en-US" b="1" smtClean="0"/>
              <a:t>Please enter three integers: 9, 5, 21</a:t>
            </a:r>
          </a:p>
          <a:p>
            <a:pPr marL="838200" lvl="1" indent="-381000" eaLnBrk="1" hangingPunct="1">
              <a:buFont typeface="Wingdings" panose="05000000000000000000" pitchFamily="2" charset="2"/>
              <a:buNone/>
            </a:pPr>
            <a:r>
              <a:rPr lang="en-US" altLang="en-US" b="1" smtClean="0"/>
              <a:t>The integers in increasing order are: 5  9  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Write a program that reads an integer between 0 and 10 and then prints the word corresponding to the number. Example: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b="1" smtClean="0"/>
              <a:t>Please enter a number between 0 and 10: 7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b="1" smtClean="0"/>
              <a:t>You entered: seven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41F5997-B925-4F5E-ABB9-DB79EFD6A212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7235D467-C554-4839-B61A-14BCD412F9F6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Block Statement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077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A block statement consists of one or more Java statements enclosed in braces.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Example of a block statement: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smtClean="0"/>
              <a:t>			    </a:t>
            </a:r>
            <a:r>
              <a:rPr lang="en-US" altLang="en-US" sz="1800" b="1" smtClean="0">
                <a:solidFill>
                  <a:srgbClr val="A50021"/>
                </a:solidFill>
                <a:latin typeface="Comic Sans MS" panose="030F0702030302020204" pitchFamily="66" charset="0"/>
              </a:rPr>
              <a:t>{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A50021"/>
                </a:solidFill>
                <a:latin typeface="Comic Sans MS" panose="030F0702030302020204" pitchFamily="66" charset="0"/>
              </a:rPr>
              <a:t>				statement 1;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A50021"/>
                </a:solidFill>
                <a:latin typeface="Comic Sans MS" panose="030F0702030302020204" pitchFamily="66" charset="0"/>
              </a:rPr>
              <a:t>				statement 2;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A50021"/>
                </a:solidFill>
                <a:latin typeface="Comic Sans MS" panose="030F0702030302020204" pitchFamily="66" charset="0"/>
              </a:rPr>
              <a:t>				   …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A50021"/>
                </a:solidFill>
                <a:latin typeface="Comic Sans MS" panose="030F0702030302020204" pitchFamily="66" charset="0"/>
              </a:rPr>
              <a:t>				statement n;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A50021"/>
                </a:solidFill>
                <a:latin typeface="Comic Sans MS" panose="030F0702030302020204" pitchFamily="66" charset="0"/>
              </a:rPr>
              <a:t>			   }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000" b="1" smtClean="0">
              <a:solidFill>
                <a:srgbClr val="A50021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It is used to group a number of statements.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A block statement is treated like a single statement.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5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51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51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51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071D307-CB56-4E09-93C0-1793DAEE542B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569369B-D0F2-424D-AD34-5A6C1C62E325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Branching statements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371600"/>
            <a:ext cx="8153400" cy="4760913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Sometimes a single (or block) statement need to be executed if a certain condition exists.</a:t>
            </a:r>
          </a:p>
          <a:p>
            <a:pPr eaLnBrk="1" hangingPunct="1"/>
            <a:r>
              <a:rPr lang="en-US" altLang="en-US" sz="2000" dirty="0" smtClean="0"/>
              <a:t>A branching statement is used for this purpose and it is controlled by a </a:t>
            </a:r>
            <a:r>
              <a:rPr lang="en-US" altLang="en-US" sz="2000" dirty="0" err="1" smtClean="0"/>
              <a:t>boolean</a:t>
            </a:r>
            <a:r>
              <a:rPr lang="en-US" altLang="en-US" sz="2000" dirty="0" smtClean="0"/>
              <a:t> expression (expression that is </a:t>
            </a:r>
            <a:r>
              <a:rPr lang="en-US" altLang="en-US" sz="2000" dirty="0" smtClean="0">
                <a:solidFill>
                  <a:srgbClr val="0066FF"/>
                </a:solidFill>
              </a:rPr>
              <a:t>true</a:t>
            </a:r>
            <a:r>
              <a:rPr lang="en-US" altLang="en-US" sz="2000" dirty="0" smtClean="0"/>
              <a:t> or </a:t>
            </a:r>
            <a:r>
              <a:rPr lang="en-US" altLang="en-US" sz="2000" dirty="0" smtClean="0">
                <a:solidFill>
                  <a:srgbClr val="0066FF"/>
                </a:solidFill>
              </a:rPr>
              <a:t>false</a:t>
            </a:r>
            <a:r>
              <a:rPr lang="en-US" altLang="en-US" sz="2000" dirty="0" smtClean="0"/>
              <a:t>). </a:t>
            </a:r>
          </a:p>
          <a:p>
            <a:pPr eaLnBrk="1" hangingPunct="1"/>
            <a:r>
              <a:rPr lang="en-US" altLang="en-US" sz="2000" dirty="0" smtClean="0"/>
              <a:t>There are mainly the following four types of branching statements:</a:t>
            </a:r>
          </a:p>
          <a:p>
            <a:pPr eaLnBrk="1" hangingPunct="1"/>
            <a:endParaRPr lang="en-US" altLang="en-US" sz="900" dirty="0" smtClean="0"/>
          </a:p>
          <a:p>
            <a:pPr lvl="1" eaLnBrk="1" hangingPunct="1"/>
            <a:r>
              <a:rPr lang="en-US" altLang="en-US" sz="1800" dirty="0" smtClean="0"/>
              <a:t>Simple if   (single-way selection)</a:t>
            </a:r>
          </a:p>
          <a:p>
            <a:pPr lvl="1" eaLnBrk="1" hangingPunct="1"/>
            <a:endParaRPr lang="en-US" altLang="en-US" sz="900" dirty="0" smtClean="0"/>
          </a:p>
          <a:p>
            <a:pPr lvl="1" eaLnBrk="1" hangingPunct="1"/>
            <a:r>
              <a:rPr lang="en-US" altLang="en-US" sz="1800" dirty="0" smtClean="0"/>
              <a:t>if-else       (two-way selection)</a:t>
            </a:r>
          </a:p>
          <a:p>
            <a:pPr lvl="1" eaLnBrk="1" hangingPunct="1"/>
            <a:endParaRPr lang="en-US" altLang="en-US" sz="900" dirty="0" smtClean="0"/>
          </a:p>
          <a:p>
            <a:pPr lvl="1" eaLnBrk="1" hangingPunct="1"/>
            <a:r>
              <a:rPr lang="en-US" altLang="en-US" sz="1800" dirty="0" smtClean="0"/>
              <a:t>if-else </a:t>
            </a:r>
            <a:r>
              <a:rPr lang="en-US" altLang="en-US" sz="1800" dirty="0" err="1" smtClean="0"/>
              <a:t>if-else</a:t>
            </a:r>
            <a:r>
              <a:rPr lang="en-US" altLang="en-US" sz="1800" dirty="0" smtClean="0"/>
              <a:t>    (multi-way selection)</a:t>
            </a:r>
          </a:p>
          <a:p>
            <a:pPr lvl="1" eaLnBrk="1" hangingPunct="1"/>
            <a:endParaRPr lang="en-US" altLang="en-US" sz="900" dirty="0" smtClean="0"/>
          </a:p>
          <a:p>
            <a:pPr lvl="1" eaLnBrk="1" hangingPunct="1"/>
            <a:r>
              <a:rPr lang="en-US" altLang="en-US" sz="1800" dirty="0" smtClean="0"/>
              <a:t>switch</a:t>
            </a:r>
          </a:p>
          <a:p>
            <a:pPr eaLnBrk="1" hangingPunct="1"/>
            <a:endParaRPr lang="en-US" alt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61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6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A43349D-9C04-4249-9897-A15824D7535B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2FBA9D42-BEE1-4931-9A08-9B435AC13D61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Simple if Statement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19200"/>
            <a:ext cx="8077200" cy="30480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General structure:</a:t>
            </a:r>
          </a:p>
          <a:p>
            <a:pPr eaLnBrk="1" hangingPunct="1"/>
            <a:endParaRPr lang="en-US" altLang="en-US" sz="1000" dirty="0" smtClean="0"/>
          </a:p>
          <a:p>
            <a:pPr eaLnBrk="1" hangingPunct="1"/>
            <a:endParaRPr lang="en-US" altLang="en-US" sz="11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18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1800" dirty="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dirty="0" smtClean="0">
                <a:cs typeface="Tahoma" panose="020B0604030504040204" pitchFamily="34" charset="0"/>
              </a:rPr>
              <a:t>If the</a:t>
            </a:r>
            <a:r>
              <a:rPr lang="en-US" altLang="en-US" sz="1800" dirty="0" smtClean="0">
                <a:cs typeface="Tahoma" panose="020B0604030504040204" pitchFamily="34" charset="0"/>
              </a:rPr>
              <a:t> </a:t>
            </a:r>
            <a:r>
              <a:rPr lang="en-US" altLang="en-US" sz="18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boolean_expression</a:t>
            </a:r>
            <a:r>
              <a:rPr lang="en-US" altLang="en-US" sz="1800" dirty="0" smtClean="0">
                <a:cs typeface="Tahoma" panose="020B0604030504040204" pitchFamily="34" charset="0"/>
              </a:rPr>
              <a:t> </a:t>
            </a:r>
            <a:r>
              <a:rPr lang="en-US" altLang="en-US" sz="2000" dirty="0" smtClean="0">
                <a:cs typeface="Tahoma" panose="020B0604030504040204" pitchFamily="34" charset="0"/>
              </a:rPr>
              <a:t>is</a:t>
            </a:r>
            <a:r>
              <a:rPr lang="en-US" altLang="en-US" sz="1800" dirty="0" smtClean="0">
                <a:cs typeface="Tahoma" panose="020B0604030504040204" pitchFamily="34" charset="0"/>
              </a:rPr>
              <a:t> </a:t>
            </a:r>
            <a:r>
              <a:rPr lang="en-US" altLang="en-US" sz="1800" dirty="0" smtClean="0">
                <a:solidFill>
                  <a:srgbClr val="0066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altLang="en-US" sz="2000" dirty="0" smtClean="0">
                <a:cs typeface="Tahoma" panose="020B0604030504040204" pitchFamily="34" charset="0"/>
              </a:rPr>
              <a:t>, then the</a:t>
            </a:r>
            <a:r>
              <a:rPr lang="en-US" altLang="en-US" sz="1800" dirty="0" smtClean="0">
                <a:cs typeface="Tahoma" panose="020B0604030504040204" pitchFamily="34" charset="0"/>
              </a:rPr>
              <a:t> </a:t>
            </a:r>
            <a:r>
              <a:rPr lang="en-US" altLang="en-US" sz="18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block_statement</a:t>
            </a:r>
            <a:r>
              <a:rPr lang="en-US" altLang="en-US" sz="1800" b="1" dirty="0" smtClean="0">
                <a:solidFill>
                  <a:schemeClr val="folHlink"/>
                </a:solidFill>
                <a:cs typeface="Tahoma" panose="020B0604030504040204" pitchFamily="34" charset="0"/>
              </a:rPr>
              <a:t> </a:t>
            </a:r>
            <a:r>
              <a:rPr lang="en-US" altLang="en-US" sz="1800" dirty="0" smtClean="0">
                <a:cs typeface="Tahoma" panose="020B0604030504040204" pitchFamily="34" charset="0"/>
              </a:rPr>
              <a:t>is executed. Otherwise it will NOT execute.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1524000" y="1676400"/>
            <a:ext cx="3810000" cy="11922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boolean_expression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block_statement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295400" y="3924300"/>
            <a:ext cx="7696200" cy="24463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Enter negative number: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x = kb.nextInt();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 x &gt; 0 ){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negative number is needed.</a:t>
            </a:r>
            <a:r>
              <a:rPr lang="en-US" altLang="en-US" sz="1800">
                <a:latin typeface="Courier New" panose="02070309020205020404" pitchFamily="49" charset="0"/>
              </a:rPr>
              <a:t> 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x = x * -1;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build="p"/>
      <p:bldP spid="7187" grpId="0"/>
      <p:bldP spid="71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28AF2CC-74EB-4511-B441-CFC72D0E7F93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B5415147-99BE-47F9-8F67-3150036D89C1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-- Simple if Statement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8199" name="Rectangle 18"/>
          <p:cNvSpPr>
            <a:spLocks noChangeArrowheads="1"/>
          </p:cNvSpPr>
          <p:nvPr/>
        </p:nvSpPr>
        <p:spPr bwMode="auto">
          <a:xfrm>
            <a:off x="381000" y="1676400"/>
            <a:ext cx="2214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Control Flow of if: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3276600" y="2306638"/>
            <a:ext cx="1828800" cy="914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x &gt; 0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2514600" y="3317875"/>
            <a:ext cx="6324600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600">
                <a:latin typeface="Courier New" panose="02070309020205020404" pitchFamily="49" charset="0"/>
              </a:rPr>
              <a:t>"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negative number is needed.</a:t>
            </a:r>
            <a:r>
              <a:rPr lang="en-US" altLang="en-US" sz="1600">
                <a:latin typeface="Courier New" panose="02070309020205020404" pitchFamily="49" charset="0"/>
              </a:rPr>
              <a:t> "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86400" y="4473575"/>
            <a:ext cx="14478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x = x * -1</a:t>
            </a:r>
          </a:p>
        </p:txBody>
      </p:sp>
      <p:cxnSp>
        <p:nvCxnSpPr>
          <p:cNvPr id="8215" name="AutoShape 23"/>
          <p:cNvCxnSpPr>
            <a:cxnSpLocks noChangeShapeType="1"/>
            <a:endCxn id="8212" idx="0"/>
          </p:cNvCxnSpPr>
          <p:nvPr/>
        </p:nvCxnSpPr>
        <p:spPr bwMode="auto">
          <a:xfrm>
            <a:off x="4191000" y="1982788"/>
            <a:ext cx="0" cy="3238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16" name="AutoShape 24"/>
          <p:cNvCxnSpPr>
            <a:cxnSpLocks noChangeShapeType="1"/>
            <a:endCxn id="8214" idx="0"/>
          </p:cNvCxnSpPr>
          <p:nvPr/>
        </p:nvCxnSpPr>
        <p:spPr bwMode="auto">
          <a:xfrm>
            <a:off x="6194425" y="3656013"/>
            <a:ext cx="15875" cy="817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5105400" y="2319338"/>
            <a:ext cx="1104900" cy="998537"/>
            <a:chOff x="3216" y="1461"/>
            <a:chExt cx="696" cy="519"/>
          </a:xfrm>
        </p:grpSpPr>
        <p:cxnSp>
          <p:nvCxnSpPr>
            <p:cNvPr id="11285" name="AutoShape 26"/>
            <p:cNvCxnSpPr>
              <a:cxnSpLocks noChangeShapeType="1"/>
            </p:cNvCxnSpPr>
            <p:nvPr/>
          </p:nvCxnSpPr>
          <p:spPr bwMode="auto">
            <a:xfrm>
              <a:off x="3216" y="1692"/>
              <a:ext cx="696" cy="28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86" name="Text Box 27"/>
            <p:cNvSpPr txBox="1">
              <a:spLocks noChangeArrowheads="1"/>
            </p:cNvSpPr>
            <p:nvPr/>
          </p:nvSpPr>
          <p:spPr bwMode="auto">
            <a:xfrm>
              <a:off x="3456" y="1461"/>
              <a:ext cx="3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true</a:t>
              </a:r>
            </a:p>
          </p:txBody>
        </p:sp>
      </p:grpSp>
      <p:sp>
        <p:nvSpPr>
          <p:cNvPr id="8220" name="Line 28"/>
          <p:cNvSpPr>
            <a:spLocks noChangeShapeType="1"/>
          </p:cNvSpPr>
          <p:nvPr/>
        </p:nvSpPr>
        <p:spPr bwMode="auto">
          <a:xfrm flipH="1">
            <a:off x="1676400" y="2763838"/>
            <a:ext cx="1600200" cy="39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 flipH="1">
            <a:off x="1676400" y="2803525"/>
            <a:ext cx="1588" cy="2225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1676400" y="5029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4191000" y="5029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2590800" y="2224088"/>
            <a:ext cx="685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false</a:t>
            </a:r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2971800" y="5337175"/>
            <a:ext cx="251460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Continue the remaining program</a:t>
            </a:r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 flipH="1">
            <a:off x="6172200" y="4800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 flipH="1">
            <a:off x="4191000" y="5029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12" grpId="0" animBg="1"/>
      <p:bldP spid="8213" grpId="0" animBg="1"/>
      <p:bldP spid="8214" grpId="0" animBg="1"/>
      <p:bldP spid="8220" grpId="0" animBg="1"/>
      <p:bldP spid="8221" grpId="0" animBg="1"/>
      <p:bldP spid="8222" grpId="0" animBg="1"/>
      <p:bldP spid="8223" grpId="0" animBg="1"/>
      <p:bldP spid="8224" grpId="0"/>
      <p:bldP spid="8236" grpId="0" animBg="1"/>
      <p:bldP spid="8237" grpId="0" animBg="1"/>
      <p:bldP spid="82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EAAA8DF-C316-4F56-821F-7E5D0180D02C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en-US" sz="1200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1F31BE5-2A1F-4A9E-A7AD-088E393B68A6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20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-- if-else Statement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19200"/>
            <a:ext cx="80772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cs typeface="Tahoma" panose="020B0604030504040204" pitchFamily="34" charset="0"/>
              </a:rPr>
              <a:t>The 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if-else</a:t>
            </a:r>
            <a:r>
              <a:rPr lang="en-US" altLang="en-US" sz="2000" dirty="0" smtClean="0">
                <a:cs typeface="Tahoma" panose="020B0604030504040204" pitchFamily="34" charset="0"/>
              </a:rPr>
              <a:t> statement is used </a:t>
            </a:r>
            <a:r>
              <a:rPr lang="en-US" altLang="en-US" sz="2000" dirty="0" smtClean="0"/>
              <a:t>if an alternative action need to be done in case the condition is false.</a:t>
            </a: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cs typeface="Tahoma" panose="020B0604030504040204" pitchFamily="34" charset="0"/>
              </a:rPr>
              <a:t>General structure:</a:t>
            </a:r>
          </a:p>
          <a:p>
            <a:pPr eaLnBrk="1" hangingPunct="1">
              <a:lnSpc>
                <a:spcPct val="90000"/>
              </a:lnSpc>
            </a:pPr>
            <a:endParaRPr lang="en-US" altLang="en-US" sz="1800" b="1" dirty="0" smtClean="0">
              <a:solidFill>
                <a:srgbClr val="A50021"/>
              </a:solidFill>
              <a:latin typeface="Comic Sans MS" panose="030F0702030302020204" pitchFamily="66" charset="0"/>
              <a:cs typeface="Tahoma" panose="020B0604030504040204" pitchFamily="34" charset="0"/>
            </a:endParaRP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1447800" y="2446338"/>
            <a:ext cx="3810000" cy="24304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if (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boolean_expression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){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then_block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else 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else_block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5334000" y="2743200"/>
            <a:ext cx="3581400" cy="64633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/>
              <a:t>Executed when </a:t>
            </a:r>
            <a:r>
              <a:rPr lang="en-US" altLang="en-US" sz="18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boolean_expression</a:t>
            </a:r>
            <a:r>
              <a:rPr lang="en-US" altLang="en-US" sz="1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dirty="0" smtClean="0"/>
              <a:t>is true</a:t>
            </a:r>
            <a:endParaRPr lang="en-US" altLang="en-US" sz="1800" dirty="0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5334000" y="4038600"/>
            <a:ext cx="3581400" cy="64633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/>
              <a:t>Executed when </a:t>
            </a:r>
            <a:r>
              <a:rPr lang="en-US" altLang="en-US" sz="18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boolean_expression</a:t>
            </a:r>
            <a:r>
              <a:rPr lang="en-US" altLang="en-US" sz="1800" dirty="0"/>
              <a:t>  </a:t>
            </a:r>
            <a:r>
              <a:rPr lang="en-US" altLang="en-US" sz="1800" dirty="0" smtClean="0"/>
              <a:t>is false</a:t>
            </a:r>
            <a:endParaRPr lang="en-US" altLang="en-US" sz="1800" dirty="0"/>
          </a:p>
        </p:txBody>
      </p:sp>
      <p:sp>
        <p:nvSpPr>
          <p:cNvPr id="10268" name="Oval 28"/>
          <p:cNvSpPr>
            <a:spLocks noChangeArrowheads="1"/>
          </p:cNvSpPr>
          <p:nvPr/>
        </p:nvSpPr>
        <p:spPr bwMode="auto">
          <a:xfrm>
            <a:off x="1828800" y="2819400"/>
            <a:ext cx="2133600" cy="533400"/>
          </a:xfrm>
          <a:prstGeom prst="ellipse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4038600" y="3048000"/>
            <a:ext cx="11430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270" name="Oval 30"/>
          <p:cNvSpPr>
            <a:spLocks noChangeArrowheads="1"/>
          </p:cNvSpPr>
          <p:nvPr/>
        </p:nvSpPr>
        <p:spPr bwMode="auto">
          <a:xfrm>
            <a:off x="1828800" y="4038600"/>
            <a:ext cx="2133600" cy="533400"/>
          </a:xfrm>
          <a:prstGeom prst="ellipse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>
            <a:off x="4038600" y="4267200"/>
            <a:ext cx="11430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5442972"/>
            <a:ext cx="82296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>
                <a:cs typeface="Tahoma" panose="020B0604030504040204" pitchFamily="34" charset="0"/>
              </a:rPr>
              <a:t>Note: If a block contains a single statement, then using a compound statement for that block is optional.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uiExpand="1" build="p"/>
      <p:bldP spid="10264" grpId="0"/>
      <p:bldP spid="10266" grpId="0"/>
      <p:bldP spid="10266" grpId="1"/>
      <p:bldP spid="10267" grpId="0"/>
      <p:bldP spid="10268" grpId="0" animBg="1"/>
      <p:bldP spid="10268" grpId="1" animBg="1"/>
      <p:bldP spid="10269" grpId="0" animBg="1"/>
      <p:bldP spid="10269" grpId="1" animBg="1"/>
      <p:bldP spid="10270" grpId="0" animBg="1"/>
      <p:bldP spid="1027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-- if-else Statement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659688" cy="49530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Example: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What is printed if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n1 </a:t>
            </a:r>
            <a:r>
              <a:rPr lang="en-US" altLang="en-US" sz="2000" smtClean="0">
                <a:latin typeface="Courier New" panose="02070309020205020404" pitchFamily="49" charset="0"/>
              </a:rPr>
              <a:t>==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 n2</a:t>
            </a:r>
            <a:r>
              <a:rPr lang="en-US" altLang="en-US" sz="2000" smtClean="0"/>
              <a:t>?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990600" y="1752600"/>
            <a:ext cx="8001000" cy="286232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800" dirty="0">
                <a:latin typeface="Courier New" panose="02070309020205020404" pitchFamily="49" charset="0"/>
              </a:rPr>
              <a:t>"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Enter two numbers: </a:t>
            </a:r>
            <a:r>
              <a:rPr lang="en-US" altLang="en-US" sz="1800" dirty="0">
                <a:latin typeface="Courier New" panose="02070309020205020404" pitchFamily="49" charset="0"/>
              </a:rPr>
              <a:t>"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n1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kb.nextInt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n2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kb.nextInt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 ( n1 &gt; n2 </a:t>
            </a: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(n1 + </a:t>
            </a:r>
            <a:r>
              <a:rPr lang="en-US" altLang="en-US" sz="1800" dirty="0">
                <a:latin typeface="Courier New" panose="02070309020205020404" pitchFamily="49" charset="0"/>
              </a:rPr>
              <a:t>"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is greater than </a:t>
            </a:r>
            <a:r>
              <a:rPr lang="en-US" altLang="en-US" sz="1800" dirty="0">
                <a:latin typeface="Courier New" panose="02070309020205020404" pitchFamily="49" charset="0"/>
              </a:rPr>
              <a:t>"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 n2</a:t>
            </a: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(n1 + </a:t>
            </a:r>
            <a:r>
              <a:rPr lang="en-US" altLang="en-US" sz="1800" dirty="0">
                <a:latin typeface="Courier New" panose="02070309020205020404" pitchFamily="49" charset="0"/>
              </a:rPr>
              <a:t>"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is not greater than </a:t>
            </a:r>
            <a:r>
              <a:rPr lang="en-US" altLang="en-US" sz="1800" dirty="0">
                <a:latin typeface="Courier New" panose="02070309020205020404" pitchFamily="49" charset="0"/>
              </a:rPr>
              <a:t>"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 n2</a:t>
            </a: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90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0EABA6E-B92F-479F-A862-EC71CC4A885A}" type="datetime4">
              <a:rPr lang="en-US" altLang="ja-JP" sz="1200">
                <a:latin typeface="Arial Narrow" panose="020B0606020202030204" pitchFamily="34" charset="0"/>
                <a:ea typeface="MS PGothic" panose="020B0600070205080204" pitchFamily="34" charset="-128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13, 2018</a:t>
            </a:fld>
            <a:endParaRPr lang="en-US" altLang="ja-JP" sz="120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ICS102: The course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200">
                <a:ea typeface="MS PGothic" panose="020B0600070205080204" pitchFamily="34" charset="-128"/>
              </a:rPr>
              <a:t>Chapter 6 - </a:t>
            </a:r>
            <a:fld id="{25023009-9B68-49F1-8DEE-E71DF7407A3D}" type="slidenum">
              <a:rPr lang="en-US" altLang="ja-JP" sz="1200">
                <a:ea typeface="MS PGothic" panose="020B0600070205080204" pitchFamily="34" charset="-128"/>
                <a:cs typeface="Tahoma" panose="020B060403050404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ja-JP" sz="1200">
              <a:ea typeface="MS PGothic" panose="020B0600070205080204" pitchFamily="34" charset="-128"/>
            </a:endParaRPr>
          </a:p>
        </p:txBody>
      </p:sp>
      <p:sp>
        <p:nvSpPr>
          <p:cNvPr id="15365" name="Title 2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-- if-else Statement 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>
            <a:off x="3505200" y="2046288"/>
            <a:ext cx="1828800" cy="914400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n1 &gt; n2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5181600" y="3189288"/>
            <a:ext cx="3124200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System.out.println(n1 +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is greater than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n2);</a:t>
            </a:r>
          </a:p>
        </p:txBody>
      </p:sp>
      <p:cxnSp>
        <p:nvCxnSpPr>
          <p:cNvPr id="11290" name="AutoShape 26"/>
          <p:cNvCxnSpPr>
            <a:cxnSpLocks noChangeShapeType="1"/>
            <a:endCxn id="11287" idx="0"/>
          </p:cNvCxnSpPr>
          <p:nvPr/>
        </p:nvCxnSpPr>
        <p:spPr bwMode="auto">
          <a:xfrm>
            <a:off x="4419600" y="1722438"/>
            <a:ext cx="0" cy="3238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5334000" y="2136775"/>
            <a:ext cx="1409700" cy="1052513"/>
            <a:chOff x="3360" y="1346"/>
            <a:chExt cx="888" cy="663"/>
          </a:xfrm>
        </p:grpSpPr>
        <p:cxnSp>
          <p:nvCxnSpPr>
            <p:cNvPr id="15378" name="AutoShape 29"/>
            <p:cNvCxnSpPr>
              <a:cxnSpLocks noChangeShapeType="1"/>
              <a:stCxn id="11287" idx="3"/>
              <a:endCxn id="11288" idx="0"/>
            </p:cNvCxnSpPr>
            <p:nvPr/>
          </p:nvCxnSpPr>
          <p:spPr bwMode="auto">
            <a:xfrm>
              <a:off x="3360" y="1577"/>
              <a:ext cx="888" cy="43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79" name="Text Box 30"/>
            <p:cNvSpPr txBox="1">
              <a:spLocks noChangeArrowheads="1"/>
            </p:cNvSpPr>
            <p:nvPr/>
          </p:nvSpPr>
          <p:spPr bwMode="auto">
            <a:xfrm>
              <a:off x="3648" y="1346"/>
              <a:ext cx="3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true</a:t>
              </a:r>
            </a:p>
          </p:txBody>
        </p:sp>
      </p:grp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3200400" y="5383213"/>
            <a:ext cx="251460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i="1">
                <a:latin typeface="Courier New" panose="02070309020205020404" pitchFamily="49" charset="0"/>
                <a:cs typeface="Courier New" panose="02070309020205020404" pitchFamily="49" charset="0"/>
              </a:rPr>
              <a:t>Continue the remaining program</a:t>
            </a:r>
          </a:p>
        </p:txBody>
      </p:sp>
      <p:sp>
        <p:nvSpPr>
          <p:cNvPr id="11324" name="Text Box 60"/>
          <p:cNvSpPr txBox="1">
            <a:spLocks noChangeArrowheads="1"/>
          </p:cNvSpPr>
          <p:nvPr/>
        </p:nvSpPr>
        <p:spPr bwMode="auto">
          <a:xfrm>
            <a:off x="914400" y="3170238"/>
            <a:ext cx="3352800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System.out.println(n1 + 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is not greater than</a:t>
            </a:r>
            <a:r>
              <a:rPr lang="en-US" altLang="en-US" sz="1800">
                <a:latin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n2);</a:t>
            </a:r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2590800" y="2117725"/>
            <a:ext cx="914400" cy="1052513"/>
            <a:chOff x="1632" y="1334"/>
            <a:chExt cx="576" cy="663"/>
          </a:xfrm>
        </p:grpSpPr>
        <p:sp>
          <p:nvSpPr>
            <p:cNvPr id="15376" name="Text Box 35"/>
            <p:cNvSpPr txBox="1">
              <a:spLocks noChangeArrowheads="1"/>
            </p:cNvSpPr>
            <p:nvPr/>
          </p:nvSpPr>
          <p:spPr bwMode="auto">
            <a:xfrm>
              <a:off x="1728" y="1334"/>
              <a:ext cx="4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false</a:t>
              </a:r>
            </a:p>
          </p:txBody>
        </p:sp>
        <p:cxnSp>
          <p:nvCxnSpPr>
            <p:cNvPr id="15377" name="AutoShape 62"/>
            <p:cNvCxnSpPr>
              <a:cxnSpLocks noChangeShapeType="1"/>
              <a:stCxn id="11287" idx="1"/>
              <a:endCxn id="11324" idx="0"/>
            </p:cNvCxnSpPr>
            <p:nvPr/>
          </p:nvCxnSpPr>
          <p:spPr bwMode="auto">
            <a:xfrm rot="10800000" flipV="1">
              <a:off x="1632" y="1577"/>
              <a:ext cx="576" cy="42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1327" name="AutoShape 63"/>
          <p:cNvCxnSpPr>
            <a:cxnSpLocks noChangeShapeType="1"/>
            <a:stCxn id="11288" idx="2"/>
            <a:endCxn id="11300" idx="0"/>
          </p:cNvCxnSpPr>
          <p:nvPr/>
        </p:nvCxnSpPr>
        <p:spPr bwMode="auto">
          <a:xfrm rot="5400000">
            <a:off x="4966493" y="3606007"/>
            <a:ext cx="1268413" cy="22860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328" name="AutoShape 64"/>
          <p:cNvCxnSpPr>
            <a:cxnSpLocks noChangeShapeType="1"/>
            <a:stCxn id="11324" idx="2"/>
            <a:endCxn id="11300" idx="0"/>
          </p:cNvCxnSpPr>
          <p:nvPr/>
        </p:nvCxnSpPr>
        <p:spPr bwMode="auto">
          <a:xfrm rot="16200000" flipH="1">
            <a:off x="2879725" y="3805238"/>
            <a:ext cx="1289050" cy="18669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31" name="Rectangle 18"/>
          <p:cNvSpPr>
            <a:spLocks noChangeArrowheads="1"/>
          </p:cNvSpPr>
          <p:nvPr/>
        </p:nvSpPr>
        <p:spPr bwMode="auto">
          <a:xfrm>
            <a:off x="381000" y="1371600"/>
            <a:ext cx="3276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Control Flow of if-else: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7" grpId="0" animBg="1"/>
      <p:bldP spid="11288" grpId="0" animBg="1"/>
      <p:bldP spid="11300" grpId="0" animBg="1"/>
      <p:bldP spid="11324" grpId="0" animBg="1"/>
      <p:bldP spid="11331" grpId="0"/>
    </p:bldLst>
  </p:timing>
</p:sld>
</file>

<file path=ppt/theme/theme1.xml><?xml version="1.0" encoding="utf-8"?>
<a:theme xmlns:a="http://schemas.openxmlformats.org/drawingml/2006/main" name="2_Blends">
  <a:themeElements>
    <a:clrScheme name="2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2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>
          <a:prstShdw prst="shdw17" dist="17961" dir="2700000">
            <a:schemeClr val="bg2"/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>
          <a:prstShdw prst="shdw17" dist="17961" dir="2700000">
            <a:schemeClr val="bg2"/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2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6737</TotalTime>
  <Words>1735</Words>
  <Application>Microsoft Office PowerPoint</Application>
  <PresentationFormat>On-screen Show (4:3)</PresentationFormat>
  <Paragraphs>444</Paragraphs>
  <Slides>22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ＭＳ Ｐゴシック</vt:lpstr>
      <vt:lpstr>ＭＳ Ｐゴシック</vt:lpstr>
      <vt:lpstr>Arial</vt:lpstr>
      <vt:lpstr>Arial Narrow</vt:lpstr>
      <vt:lpstr>Comic Sans MS</vt:lpstr>
      <vt:lpstr>Courier New</vt:lpstr>
      <vt:lpstr>Symbol</vt:lpstr>
      <vt:lpstr>Tahoma</vt:lpstr>
      <vt:lpstr>Times New Roman</vt:lpstr>
      <vt:lpstr>Wingdings</vt:lpstr>
      <vt:lpstr>2_Blends</vt:lpstr>
      <vt:lpstr>Image</vt:lpstr>
      <vt:lpstr>PowerPoint Presentation</vt:lpstr>
      <vt:lpstr>Outline</vt:lpstr>
      <vt:lpstr>Block Statement</vt:lpstr>
      <vt:lpstr>Branching statements</vt:lpstr>
      <vt:lpstr>Simple if Statement …</vt:lpstr>
      <vt:lpstr>-- Simple if Statement …</vt:lpstr>
      <vt:lpstr>-- if-else Statement …</vt:lpstr>
      <vt:lpstr>-- if-else Statement …</vt:lpstr>
      <vt:lpstr>-- if-else Statement …</vt:lpstr>
      <vt:lpstr>Block Statements</vt:lpstr>
      <vt:lpstr>- Nested if Statements …</vt:lpstr>
      <vt:lpstr>Nested simple-if</vt:lpstr>
      <vt:lpstr>Nested if-else</vt:lpstr>
      <vt:lpstr>Nested if-else</vt:lpstr>
      <vt:lpstr> if-else if-else Statement</vt:lpstr>
      <vt:lpstr>if-else if-else </vt:lpstr>
      <vt:lpstr>String comparisons </vt:lpstr>
      <vt:lpstr>- The switch Statement …</vt:lpstr>
      <vt:lpstr>… -- The switch Statement</vt:lpstr>
      <vt:lpstr>PowerPoint Presentation</vt:lpstr>
      <vt:lpstr>Exercises</vt:lpstr>
      <vt:lpstr>Exercises</vt:lpstr>
    </vt:vector>
  </TitlesOfParts>
  <Company>S.F.U.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Jiawei Han</dc:creator>
  <cp:lastModifiedBy>Said Abdallah Muhammad</cp:lastModifiedBy>
  <cp:revision>608</cp:revision>
  <cp:lastPrinted>1999-09-10T20:38:56Z</cp:lastPrinted>
  <dcterms:created xsi:type="dcterms:W3CDTF">1998-06-19T04:38:52Z</dcterms:created>
  <dcterms:modified xsi:type="dcterms:W3CDTF">2018-02-13T06:18:05Z</dcterms:modified>
</cp:coreProperties>
</file>