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1" r:id="rId1"/>
  </p:sldMasterIdLst>
  <p:notesMasterIdLst>
    <p:notesMasterId r:id="rId23"/>
  </p:notesMasterIdLst>
  <p:handoutMasterIdLst>
    <p:handoutMasterId r:id="rId24"/>
  </p:handoutMasterIdLst>
  <p:sldIdLst>
    <p:sldId id="284" r:id="rId2"/>
    <p:sldId id="349" r:id="rId3"/>
    <p:sldId id="339" r:id="rId4"/>
    <p:sldId id="359" r:id="rId5"/>
    <p:sldId id="360" r:id="rId6"/>
    <p:sldId id="341" r:id="rId7"/>
    <p:sldId id="342" r:id="rId8"/>
    <p:sldId id="365" r:id="rId9"/>
    <p:sldId id="354" r:id="rId10"/>
    <p:sldId id="356" r:id="rId11"/>
    <p:sldId id="353" r:id="rId12"/>
    <p:sldId id="361" r:id="rId13"/>
    <p:sldId id="362" r:id="rId14"/>
    <p:sldId id="363" r:id="rId15"/>
    <p:sldId id="364" r:id="rId16"/>
    <p:sldId id="343" r:id="rId17"/>
    <p:sldId id="355" r:id="rId18"/>
    <p:sldId id="366" r:id="rId19"/>
    <p:sldId id="348" r:id="rId20"/>
    <p:sldId id="351" r:id="rId21"/>
    <p:sldId id="358" r:id="rId22"/>
  </p:sldIdLst>
  <p:sldSz cx="9144000" cy="6858000" type="screen4x3"/>
  <p:notesSz cx="6831013" cy="91170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72">
          <p15:clr>
            <a:srgbClr val="A4A3A4"/>
          </p15:clr>
        </p15:guide>
        <p15:guide id="2" pos="215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006600"/>
    <a:srgbClr val="0033CC"/>
    <a:srgbClr val="121328"/>
    <a:srgbClr val="F6E6EA"/>
    <a:srgbClr val="FAE2F6"/>
    <a:srgbClr val="170981"/>
    <a:srgbClr val="D7FD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90" autoAdjust="0"/>
    <p:restoredTop sz="94660" autoAdjust="0"/>
  </p:normalViewPr>
  <p:slideViewPr>
    <p:cSldViewPr>
      <p:cViewPr>
        <p:scale>
          <a:sx n="75" d="100"/>
          <a:sy n="75" d="100"/>
        </p:scale>
        <p:origin x="2742" y="7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38" d="100"/>
          <a:sy n="38" d="100"/>
        </p:scale>
        <p:origin x="-1530" y="-72"/>
      </p:cViewPr>
      <p:guideLst>
        <p:guide orient="horz" pos="2872"/>
        <p:guide pos="215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t" anchorCtr="0" compatLnSpc="1">
            <a:prstTxWarp prst="textNoShape">
              <a:avLst/>
            </a:prstTxWarp>
          </a:bodyPr>
          <a:lstStyle>
            <a:lvl1pPr algn="l" defTabSz="911225" rtl="0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0325" y="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t" anchorCtr="0" compatLnSpc="1">
            <a:prstTxWarp prst="textNoShape">
              <a:avLst/>
            </a:prstTxWarp>
          </a:bodyPr>
          <a:lstStyle>
            <a:lvl1pPr algn="r" defTabSz="911225" rtl="0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39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6140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b" anchorCtr="0" compatLnSpc="1">
            <a:prstTxWarp prst="textNoShape">
              <a:avLst/>
            </a:prstTxWarp>
          </a:bodyPr>
          <a:lstStyle>
            <a:lvl1pPr algn="l" defTabSz="911225" rtl="0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39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0325" y="866140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b" anchorCtr="0" compatLnSpc="1">
            <a:prstTxWarp prst="textNoShape">
              <a:avLst/>
            </a:prstTxWarp>
          </a:bodyPr>
          <a:lstStyle>
            <a:lvl1pPr algn="r" defTabSz="911225">
              <a:defRPr sz="1200" smtClean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D3AC4548-6F33-44BD-B3F0-CE21DF00BEF3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t" anchorCtr="0" compatLnSpc="1">
            <a:prstTxWarp prst="textNoShape">
              <a:avLst/>
            </a:prstTxWarp>
          </a:bodyPr>
          <a:lstStyle>
            <a:lvl1pPr algn="l" defTabSz="911225" rtl="0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70325" y="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t" anchorCtr="0" compatLnSpc="1">
            <a:prstTxWarp prst="textNoShape">
              <a:avLst/>
            </a:prstTxWarp>
          </a:bodyPr>
          <a:lstStyle>
            <a:lvl1pPr algn="r" defTabSz="911225" rtl="0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36650" y="684213"/>
            <a:ext cx="4557713" cy="34178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1225" y="4330700"/>
            <a:ext cx="5008563" cy="410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6140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b" anchorCtr="0" compatLnSpc="1">
            <a:prstTxWarp prst="textNoShape">
              <a:avLst/>
            </a:prstTxWarp>
          </a:bodyPr>
          <a:lstStyle>
            <a:lvl1pPr algn="l" defTabSz="911225" rtl="0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70325" y="866140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b" anchorCtr="0" compatLnSpc="1">
            <a:prstTxWarp prst="textNoShape">
              <a:avLst/>
            </a:prstTxWarp>
          </a:bodyPr>
          <a:lstStyle>
            <a:lvl1pPr algn="r" defTabSz="911225">
              <a:defRPr sz="1200" smtClean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37E87CB5-2E22-4605-8009-3EC024881B39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9800" y="2728913"/>
            <a:ext cx="6096000" cy="77628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57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295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038600" y="5486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hangingPunct="1"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E5BB233A-E710-4984-9976-BB52B31F7F0D}" type="datetime4">
              <a:rPr lang="en-US"/>
              <a:pPr>
                <a:defRPr/>
              </a:pPr>
              <a:t>August 5,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682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29778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7988" y="214313"/>
            <a:ext cx="1997075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14313"/>
            <a:ext cx="5843588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482819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14313"/>
            <a:ext cx="7307263" cy="6238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62000" y="1371600"/>
            <a:ext cx="3752850" cy="47609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7250" y="1371600"/>
            <a:ext cx="3754438" cy="47609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37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80096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37222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371600"/>
            <a:ext cx="3752850" cy="4760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7250" y="1371600"/>
            <a:ext cx="3754438" cy="4760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94778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51131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01136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3118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98625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52153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14313"/>
            <a:ext cx="7307263" cy="62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371600"/>
            <a:ext cx="7659688" cy="476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8" r:id="rId1"/>
    <p:sldLayoutId id="2147483927" r:id="rId2"/>
    <p:sldLayoutId id="2147483928" r:id="rId3"/>
    <p:sldLayoutId id="2147483929" r:id="rId4"/>
    <p:sldLayoutId id="2147483930" r:id="rId5"/>
    <p:sldLayoutId id="2147483931" r:id="rId6"/>
    <p:sldLayoutId id="2147483932" r:id="rId7"/>
    <p:sldLayoutId id="2147483933" r:id="rId8"/>
    <p:sldLayoutId id="2147483934" r:id="rId9"/>
    <p:sldLayoutId id="2147483935" r:id="rId10"/>
    <p:sldLayoutId id="2147483936" r:id="rId11"/>
    <p:sldLayoutId id="2147483937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0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anose="05000000000000000000" pitchFamily="2" charset="2"/>
        <a:buChar char="n"/>
        <a:defRPr sz="16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5000"/>
        <a:buFont typeface="Wingdings" panose="05000000000000000000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anose="05000000000000000000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2B833E1-4CB3-46C8-A6B8-CD5BE4F7824D}" type="datetime4">
              <a:rPr lang="en-US" altLang="en-US" sz="1400" smtClean="0">
                <a:solidFill>
                  <a:schemeClr val="bg2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August 5, 2018</a:t>
            </a:fld>
            <a:endParaRPr lang="en-US" altLang="en-US" sz="1400" smtClean="0">
              <a:solidFill>
                <a:schemeClr val="bg2"/>
              </a:solidFill>
            </a:endParaRPr>
          </a:p>
        </p:txBody>
      </p:sp>
      <p:sp>
        <p:nvSpPr>
          <p:cNvPr id="5123" name="Rectangle 5"/>
          <p:cNvSpPr>
            <a:spLocks noChangeArrowheads="1"/>
          </p:cNvSpPr>
          <p:nvPr/>
        </p:nvSpPr>
        <p:spPr bwMode="auto">
          <a:xfrm>
            <a:off x="3733800" y="5461000"/>
            <a:ext cx="3429000" cy="4826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en-US" sz="1800"/>
          </a:p>
        </p:txBody>
      </p:sp>
      <p:sp>
        <p:nvSpPr>
          <p:cNvPr id="5124" name="Text Box 6"/>
          <p:cNvSpPr txBox="1">
            <a:spLocks noChangeArrowheads="1"/>
          </p:cNvSpPr>
          <p:nvPr/>
        </p:nvSpPr>
        <p:spPr bwMode="auto">
          <a:xfrm>
            <a:off x="1981200" y="2085975"/>
            <a:ext cx="6400800" cy="134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800" b="1">
                <a:latin typeface="Arial" panose="020B0604020202020204" pitchFamily="34" charset="0"/>
              </a:rPr>
              <a:t>ICS102 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600" b="1">
                <a:latin typeface="Arial" panose="020B0604020202020204" pitchFamily="34" charset="0"/>
              </a:rPr>
              <a:t>Lecture 15: 2-D Arrays</a:t>
            </a:r>
          </a:p>
        </p:txBody>
      </p:sp>
      <p:sp>
        <p:nvSpPr>
          <p:cNvPr id="5125" name="Text Box 7"/>
          <p:cNvSpPr txBox="1">
            <a:spLocks noChangeArrowheads="1"/>
          </p:cNvSpPr>
          <p:nvPr/>
        </p:nvSpPr>
        <p:spPr bwMode="auto">
          <a:xfrm>
            <a:off x="1219200" y="152400"/>
            <a:ext cx="79248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King Fahd University of Petroleum &amp; Minerals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College of Computer Science &amp; Engineering</a:t>
            </a:r>
            <a:endParaRPr lang="en-US" altLang="en-US"/>
          </a:p>
        </p:txBody>
      </p:sp>
      <p:sp>
        <p:nvSpPr>
          <p:cNvPr id="5126" name="Rectangle 8"/>
          <p:cNvSpPr>
            <a:spLocks noChangeArrowheads="1"/>
          </p:cNvSpPr>
          <p:nvPr/>
        </p:nvSpPr>
        <p:spPr bwMode="auto">
          <a:xfrm>
            <a:off x="2590800" y="1295400"/>
            <a:ext cx="5073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latin typeface="Arial" panose="020B0604020202020204" pitchFamily="34" charset="0"/>
              </a:rPr>
              <a:t>Information &amp; Computer Science Department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Ragged Arrays</a:t>
            </a:r>
            <a:endParaRPr lang="ar-SA" alt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305800" cy="4760913"/>
          </a:xfrm>
        </p:spPr>
        <p:txBody>
          <a:bodyPr/>
          <a:lstStyle/>
          <a:p>
            <a:r>
              <a:rPr lang="en-US" altLang="en-US" sz="2000" smtClean="0"/>
              <a:t>With initializer list, different number of values can be given.</a:t>
            </a:r>
          </a:p>
          <a:p>
            <a:endParaRPr lang="en-US" altLang="en-US" sz="2000" smtClean="0"/>
          </a:p>
          <a:p>
            <a:endParaRPr lang="en-US" altLang="en-US" sz="2000" smtClean="0"/>
          </a:p>
          <a:p>
            <a:endParaRPr lang="en-US" altLang="en-US" sz="2000" smtClean="0"/>
          </a:p>
          <a:p>
            <a:endParaRPr lang="en-US" altLang="en-US" sz="2000" smtClean="0"/>
          </a:p>
          <a:p>
            <a:endParaRPr lang="en-US" altLang="en-US" sz="2000" smtClean="0"/>
          </a:p>
          <a:p>
            <a:endParaRPr lang="en-US" altLang="en-US" sz="2000" smtClean="0"/>
          </a:p>
          <a:p>
            <a:r>
              <a:rPr lang="en-US" altLang="en-US" sz="2000" smtClean="0"/>
              <a:t>Ragged arrays are used if different records have different number of data.</a:t>
            </a:r>
            <a:endParaRPr lang="ar-SA" altLang="en-US" sz="2000" smtClean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914400" y="1676400"/>
            <a:ext cx="7772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int[][] a = {{1, 9, 4}, {0, 2}, {0, 1, 2, 3, 4}};</a:t>
            </a: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3124200" y="2286000"/>
            <a:ext cx="1905000" cy="1143000"/>
            <a:chOff x="2209800" y="2438400"/>
            <a:chExt cx="1905000" cy="1143000"/>
          </a:xfrm>
        </p:grpSpPr>
        <p:sp>
          <p:nvSpPr>
            <p:cNvPr id="14342" name="Rectangle 4"/>
            <p:cNvSpPr>
              <a:spLocks noChangeArrowheads="1"/>
            </p:cNvSpPr>
            <p:nvPr/>
          </p:nvSpPr>
          <p:spPr bwMode="auto">
            <a:xfrm>
              <a:off x="2209800" y="2438400"/>
              <a:ext cx="381000" cy="3810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endParaRPr lang="ar-SA" altLang="en-US" sz="180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4343" name="Rectangle 7"/>
            <p:cNvSpPr>
              <a:spLocks noChangeArrowheads="1"/>
            </p:cNvSpPr>
            <p:nvPr/>
          </p:nvSpPr>
          <p:spPr bwMode="auto">
            <a:xfrm>
              <a:off x="2590800" y="2438400"/>
              <a:ext cx="381000" cy="3810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  <a:endParaRPr lang="ar-SA" altLang="en-US" sz="180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4344" name="Rectangle 8"/>
            <p:cNvSpPr>
              <a:spLocks noChangeArrowheads="1"/>
            </p:cNvSpPr>
            <p:nvPr/>
          </p:nvSpPr>
          <p:spPr bwMode="auto">
            <a:xfrm>
              <a:off x="2971800" y="2438400"/>
              <a:ext cx="381000" cy="3810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endParaRPr lang="ar-SA" altLang="en-US" sz="180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4345" name="Rectangle 9"/>
            <p:cNvSpPr>
              <a:spLocks noChangeArrowheads="1"/>
            </p:cNvSpPr>
            <p:nvPr/>
          </p:nvSpPr>
          <p:spPr bwMode="auto">
            <a:xfrm>
              <a:off x="2209800" y="2819400"/>
              <a:ext cx="381000" cy="3810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endParaRPr lang="ar-SA" altLang="en-US" sz="180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4346" name="Rectangle 10"/>
            <p:cNvSpPr>
              <a:spLocks noChangeArrowheads="1"/>
            </p:cNvSpPr>
            <p:nvPr/>
          </p:nvSpPr>
          <p:spPr bwMode="auto">
            <a:xfrm>
              <a:off x="2590800" y="2819400"/>
              <a:ext cx="381000" cy="3810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  <a:endParaRPr lang="ar-SA" altLang="en-US" sz="180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4347" name="Rectangle 11"/>
            <p:cNvSpPr>
              <a:spLocks noChangeArrowheads="1"/>
            </p:cNvSpPr>
            <p:nvPr/>
          </p:nvSpPr>
          <p:spPr bwMode="auto">
            <a:xfrm>
              <a:off x="2209800" y="3200400"/>
              <a:ext cx="381000" cy="3810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endParaRPr lang="ar-SA" altLang="en-US" sz="180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4348" name="Rectangle 12"/>
            <p:cNvSpPr>
              <a:spLocks noChangeArrowheads="1"/>
            </p:cNvSpPr>
            <p:nvPr/>
          </p:nvSpPr>
          <p:spPr bwMode="auto">
            <a:xfrm>
              <a:off x="2590800" y="3200400"/>
              <a:ext cx="381000" cy="3810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endParaRPr lang="ar-SA" altLang="en-US" sz="180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4349" name="Rectangle 13"/>
            <p:cNvSpPr>
              <a:spLocks noChangeArrowheads="1"/>
            </p:cNvSpPr>
            <p:nvPr/>
          </p:nvSpPr>
          <p:spPr bwMode="auto">
            <a:xfrm>
              <a:off x="2971800" y="3200400"/>
              <a:ext cx="381000" cy="3810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  <a:endParaRPr lang="ar-SA" altLang="en-US" sz="180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4350" name="Rectangle 14"/>
            <p:cNvSpPr>
              <a:spLocks noChangeArrowheads="1"/>
            </p:cNvSpPr>
            <p:nvPr/>
          </p:nvSpPr>
          <p:spPr bwMode="auto">
            <a:xfrm>
              <a:off x="3352800" y="3200400"/>
              <a:ext cx="381000" cy="3810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  <a:endParaRPr lang="ar-SA" altLang="en-US" sz="180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4351" name="Rectangle 15"/>
            <p:cNvSpPr>
              <a:spLocks noChangeArrowheads="1"/>
            </p:cNvSpPr>
            <p:nvPr/>
          </p:nvSpPr>
          <p:spPr bwMode="auto">
            <a:xfrm>
              <a:off x="3733800" y="3200400"/>
              <a:ext cx="381000" cy="3810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endParaRPr lang="ar-SA" altLang="en-US" sz="180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2D-Array Processing</a:t>
            </a:r>
            <a:endParaRPr lang="ar-SA" altLang="en-US" smtClean="0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990600" y="990600"/>
            <a:ext cx="777240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/>
              <a:t> </a:t>
            </a:r>
            <a:r>
              <a:rPr lang="en-GB" altLang="en-US" sz="1600"/>
              <a:t>Example: Each of 4 students has taken 3 quizzes. The grades are stored in a 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GB" altLang="en-US" sz="1600"/>
              <a:t>   2D-array </a:t>
            </a:r>
            <a:r>
              <a:rPr lang="en-GB" altLang="en-US" sz="1600" b="1"/>
              <a:t>quiz</a:t>
            </a:r>
            <a:r>
              <a:rPr lang="en-GB" altLang="en-US" sz="1600"/>
              <a:t>:</a:t>
            </a:r>
            <a:endParaRPr lang="en-US" altLang="en-US" sz="1600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838200" y="1600200"/>
            <a:ext cx="800100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800" dirty="0"/>
              <a:t> </a:t>
            </a:r>
            <a:r>
              <a:rPr lang="en-GB" altLang="en-US" sz="1600" dirty="0">
                <a:solidFill>
                  <a:srgbClr val="0033CC"/>
                </a:solidFill>
              </a:rPr>
              <a:t>double[][]  quiz  =  {{2.0, 1.5, 1.7}, {0.5, 1.0, 0.0}, {2.0, 2.0, 2.0}, {1.2, 0.7, 1.0}};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GB" altLang="en-US" sz="1600" dirty="0">
                <a:solidFill>
                  <a:srgbClr val="0033CC"/>
                </a:solidFill>
              </a:rPr>
              <a:t>double sum;</a:t>
            </a:r>
            <a:endParaRPr lang="en-US" altLang="en-US" sz="1600" dirty="0">
              <a:solidFill>
                <a:srgbClr val="0033CC"/>
              </a:solidFill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066800" y="5181600"/>
            <a:ext cx="754380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 b="1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= 0;</a:t>
            </a:r>
            <a:endParaRPr lang="en-US" altLang="en-US" sz="1400" b="1">
              <a:solidFill>
                <a:srgbClr val="0033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 b="1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for(</a:t>
            </a:r>
            <a:r>
              <a:rPr lang="en-GB" altLang="en-US" sz="1400" b="1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 c = 0; c &lt; quiz[3].length; c++</a:t>
            </a:r>
            <a:r>
              <a:rPr lang="en-GB" altLang="en-US" sz="1400" b="1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400" b="1">
              <a:solidFill>
                <a:srgbClr val="0033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 b="1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sum += quiz[3][</a:t>
            </a:r>
            <a:r>
              <a:rPr lang="en-GB" altLang="en-US" sz="1400" b="1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</a:t>
            </a:r>
            <a:r>
              <a:rPr lang="en-GB" altLang="en-US" sz="1400" b="1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];</a:t>
            </a:r>
            <a:endParaRPr lang="en-US" altLang="en-US" sz="1400" b="1">
              <a:solidFill>
                <a:srgbClr val="0033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 b="1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endParaRPr lang="en-US" altLang="en-US" sz="1400" b="1">
              <a:solidFill>
                <a:srgbClr val="0033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 b="1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System.out.printf("Total quiz score for student#4 = %.2f\n", sum);</a:t>
            </a:r>
            <a:endParaRPr lang="en-US" altLang="en-US" sz="1400" b="1">
              <a:solidFill>
                <a:srgbClr val="0033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endParaRPr lang="en-US" altLang="en-US" sz="1600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762000" y="4038600"/>
            <a:ext cx="7696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Tahoma" panose="020B0604030504040204" pitchFamily="34" charset="0"/>
              <a:buAutoNum type="arabicPeriod"/>
            </a:pPr>
            <a:r>
              <a:rPr lang="en-US" altLang="en-US" sz="1800"/>
              <a:t> </a:t>
            </a:r>
            <a:r>
              <a:rPr lang="en-US" altLang="en-US" sz="1600"/>
              <a:t>To process a single row, fix the row index and use a single column-loop.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838200" y="4724400"/>
            <a:ext cx="4648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/>
              <a:t> </a:t>
            </a:r>
            <a:r>
              <a:rPr lang="en-US" altLang="en-US" sz="1600"/>
              <a:t>Example: Find the quiz total of student 4:</a:t>
            </a:r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914400" y="2286000"/>
          <a:ext cx="6324600" cy="1524000"/>
        </p:xfrm>
        <a:graphic>
          <a:graphicData uri="http://schemas.openxmlformats.org/drawingml/2006/table">
            <a:tbl>
              <a:tblPr/>
              <a:tblGrid>
                <a:gridCol w="15811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11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11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811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CC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CC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CC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CC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</a:rPr>
                        <a:t>2.0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</a:rPr>
                        <a:t>1.5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</a:rPr>
                        <a:t>1.7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CC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</a:rPr>
                        <a:t>0.5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</a:rPr>
                        <a:t>1.0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</a:rPr>
                        <a:t>0.0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CC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</a:rPr>
                        <a:t>2.0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</a:rPr>
                        <a:t>2.0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</a:rPr>
                        <a:t>2.0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CC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</a:rPr>
                        <a:t>1.2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</a:rPr>
                        <a:t>0.7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</a:rPr>
                        <a:t>1.0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8077200" y="3429000"/>
            <a:ext cx="838200" cy="3810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8153400" y="3048000"/>
            <a:ext cx="685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800"/>
              <a:t>sum</a:t>
            </a:r>
            <a:endParaRPr lang="en-US" altLang="en-US" sz="1600"/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8305800" y="3440113"/>
            <a:ext cx="5334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800"/>
              <a:t>0.0</a:t>
            </a:r>
            <a:endParaRPr lang="en-US" altLang="en-US" sz="1600"/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8229600" y="3429000"/>
            <a:ext cx="533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800"/>
              <a:t>1.2</a:t>
            </a:r>
            <a:endParaRPr lang="en-US" altLang="en-US" sz="1600"/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8229600" y="3429000"/>
            <a:ext cx="533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800"/>
              <a:t>1.9</a:t>
            </a:r>
            <a:endParaRPr lang="en-US" altLang="en-US" sz="1600"/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8229600" y="3429000"/>
            <a:ext cx="533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800"/>
              <a:t>2.9</a:t>
            </a:r>
            <a:endParaRPr lang="en-US" altLang="en-US" sz="1600"/>
          </a:p>
        </p:txBody>
      </p:sp>
      <p:sp>
        <p:nvSpPr>
          <p:cNvPr id="21" name="Rounded Rectangle 20"/>
          <p:cNvSpPr>
            <a:spLocks noChangeArrowheads="1"/>
          </p:cNvSpPr>
          <p:nvPr/>
        </p:nvSpPr>
        <p:spPr bwMode="auto">
          <a:xfrm>
            <a:off x="2971800" y="3505200"/>
            <a:ext cx="685800" cy="304800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3.70028E-8 L 0.15417 3.70028E-8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0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63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417 3.70028E-8 L 0.32917 3.70028E-8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5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5" grpId="0" animBg="1"/>
      <p:bldP spid="16" grpId="0"/>
      <p:bldP spid="17" grpId="0"/>
      <p:bldP spid="17" grpId="1"/>
      <p:bldP spid="18" grpId="0"/>
      <p:bldP spid="18" grpId="1"/>
      <p:bldP spid="19" grpId="0"/>
      <p:bldP spid="19" grpId="1"/>
      <p:bldP spid="20" grpId="0"/>
      <p:bldP spid="21" grpId="0" animBg="1"/>
      <p:bldP spid="21" grpId="1" animBg="1"/>
      <p:bldP spid="21" grpId="2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2D-Array Processing</a:t>
            </a:r>
            <a:endParaRPr lang="ar-SA" altLang="en-US" smtClean="0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066800" y="3733800"/>
            <a:ext cx="754380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 b="1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= 0;</a:t>
            </a:r>
            <a:endParaRPr lang="en-US" altLang="en-US" sz="1400" b="1">
              <a:solidFill>
                <a:srgbClr val="0033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 b="1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for(</a:t>
            </a:r>
            <a:r>
              <a:rPr lang="en-GB" altLang="en-US" sz="1400" b="1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 r = 0; r &lt; quiz.length; r++</a:t>
            </a:r>
            <a:r>
              <a:rPr lang="en-GB" altLang="en-US" sz="1400" b="1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400" b="1">
              <a:solidFill>
                <a:srgbClr val="0033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 b="1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sum += quiz[</a:t>
            </a:r>
            <a:r>
              <a:rPr lang="en-GB" altLang="en-US" sz="1400" b="1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</a:t>
            </a:r>
            <a:r>
              <a:rPr lang="en-GB" altLang="en-US" sz="1400" b="1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][</a:t>
            </a:r>
            <a:r>
              <a:rPr lang="en-GB" altLang="en-US" sz="1400" b="1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GB" altLang="en-US" sz="1400" b="1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];</a:t>
            </a:r>
            <a:endParaRPr lang="en-US" altLang="en-US" sz="1400" b="1">
              <a:solidFill>
                <a:srgbClr val="0033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 b="1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endParaRPr lang="en-US" altLang="en-US" sz="1400" b="1">
              <a:solidFill>
                <a:srgbClr val="0033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 b="1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System.out.printf("Average of Quiz#1 = %.2f%n", sum / quiz.length);</a:t>
            </a:r>
            <a:endParaRPr lang="en-US" altLang="en-US" sz="1400" b="1">
              <a:solidFill>
                <a:srgbClr val="0033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endParaRPr lang="en-US" altLang="en-US" sz="1600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066800" y="1066800"/>
            <a:ext cx="7696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800">
                <a:solidFill>
                  <a:srgbClr val="006600"/>
                </a:solidFill>
              </a:rPr>
              <a:t>2.  </a:t>
            </a:r>
            <a:r>
              <a:rPr lang="en-US" altLang="en-US" sz="1600"/>
              <a:t>To process a single column, fix the column index and use a single row-loop.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219200" y="1524000"/>
            <a:ext cx="6858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/>
              <a:t> </a:t>
            </a:r>
            <a:r>
              <a:rPr lang="en-US" altLang="en-US" sz="1600"/>
              <a:t>Example: Find the average of quiz#1:</a:t>
            </a:r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1752600" y="2057400"/>
          <a:ext cx="6324600" cy="1524000"/>
        </p:xfrm>
        <a:graphic>
          <a:graphicData uri="http://schemas.openxmlformats.org/drawingml/2006/table">
            <a:tbl>
              <a:tblPr/>
              <a:tblGrid>
                <a:gridCol w="15811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11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11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811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CC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CC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CC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CC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</a:rPr>
                        <a:t>2.0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</a:rPr>
                        <a:t>1.5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</a:rPr>
                        <a:t>1.7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CC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</a:rPr>
                        <a:t>0.5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</a:rPr>
                        <a:t>1.0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</a:rPr>
                        <a:t>0.0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CC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</a:rPr>
                        <a:t>2.0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</a:rPr>
                        <a:t>2.0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</a:rPr>
                        <a:t>2.0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CC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</a:rPr>
                        <a:t>1.2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</a:rPr>
                        <a:t>0.7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</a:rPr>
                        <a:t>1.0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5" name="Rounded Rectangle 14"/>
          <p:cNvSpPr>
            <a:spLocks noChangeArrowheads="1"/>
          </p:cNvSpPr>
          <p:nvPr/>
        </p:nvSpPr>
        <p:spPr bwMode="auto">
          <a:xfrm>
            <a:off x="3886200" y="2286000"/>
            <a:ext cx="457200" cy="1295400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 bwMode="auto">
          <a:xfrm>
            <a:off x="3505200" y="3276600"/>
            <a:ext cx="4495800" cy="304800"/>
          </a:xfrm>
          <a:prstGeom prst="roundRect">
            <a:avLst/>
          </a:prstGeom>
          <a:solidFill>
            <a:schemeClr val="accent5"/>
          </a:solidFill>
          <a:ln w="9525" cap="flat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algn="r" rtl="1" eaLnBrk="1" hangingPunct="1">
              <a:defRPr/>
            </a:pPr>
            <a:endParaRPr lang="en-US" dirty="0"/>
          </a:p>
        </p:txBody>
      </p:sp>
      <p:sp>
        <p:nvSpPr>
          <p:cNvPr id="17" name="Rounded Rectangle 16"/>
          <p:cNvSpPr/>
          <p:nvPr/>
        </p:nvSpPr>
        <p:spPr bwMode="auto">
          <a:xfrm>
            <a:off x="3505200" y="2971800"/>
            <a:ext cx="4495800" cy="228600"/>
          </a:xfrm>
          <a:prstGeom prst="roundRect">
            <a:avLst/>
          </a:prstGeom>
          <a:solidFill>
            <a:schemeClr val="accent5"/>
          </a:solidFill>
          <a:ln w="9525" cap="flat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algn="r" rtl="1" eaLnBrk="1" hangingPunct="1">
              <a:defRPr/>
            </a:pPr>
            <a:endParaRPr lang="en-US" dirty="0"/>
          </a:p>
        </p:txBody>
      </p:sp>
      <p:sp>
        <p:nvSpPr>
          <p:cNvPr id="9" name="Rounded Rectangle 8"/>
          <p:cNvSpPr/>
          <p:nvPr/>
        </p:nvSpPr>
        <p:spPr bwMode="auto">
          <a:xfrm>
            <a:off x="3429000" y="2362200"/>
            <a:ext cx="4495800" cy="228600"/>
          </a:xfrm>
          <a:prstGeom prst="roundRect">
            <a:avLst/>
          </a:prstGeom>
          <a:solidFill>
            <a:schemeClr val="accent5"/>
          </a:solidFill>
          <a:ln w="9525" cap="flat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algn="r" rtl="1" eaLnBrk="1" hangingPunct="1">
              <a:defRPr/>
            </a:pPr>
            <a:endParaRPr lang="en-US" dirty="0"/>
          </a:p>
        </p:txBody>
      </p:sp>
      <p:sp>
        <p:nvSpPr>
          <p:cNvPr id="18" name="Rounded Rectangle 17"/>
          <p:cNvSpPr/>
          <p:nvPr/>
        </p:nvSpPr>
        <p:spPr bwMode="auto">
          <a:xfrm>
            <a:off x="3429000" y="2667000"/>
            <a:ext cx="4495800" cy="304800"/>
          </a:xfrm>
          <a:prstGeom prst="roundRect">
            <a:avLst/>
          </a:prstGeom>
          <a:solidFill>
            <a:schemeClr val="accent5"/>
          </a:solidFill>
          <a:ln w="9525" cap="flat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algn="r" rtl="1" eaLnBrk="1" hangingPunct="1">
              <a:defRPr/>
            </a:pPr>
            <a:endParaRPr lang="en-US" dirty="0"/>
          </a:p>
        </p:txBody>
      </p:sp>
      <p:sp>
        <p:nvSpPr>
          <p:cNvPr id="174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2D-Array Processing</a:t>
            </a:r>
            <a:endParaRPr lang="ar-SA" altLang="en-US" smtClean="0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81000" y="3810000"/>
            <a:ext cx="8610600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 b="1" dirty="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for(</a:t>
            </a:r>
            <a:r>
              <a:rPr lang="en-GB" altLang="en-US" sz="1400" b="1" dirty="0" err="1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GB" altLang="en-US" sz="14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r = 0; r &lt; </a:t>
            </a:r>
            <a:r>
              <a:rPr lang="en-GB" altLang="en-US" sz="1400" b="1" dirty="0" err="1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quiz.length</a:t>
            </a:r>
            <a:r>
              <a:rPr lang="en-GB" altLang="en-US" sz="14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 r++</a:t>
            </a:r>
            <a:r>
              <a:rPr lang="en-GB" altLang="en-US" sz="1400" b="1" dirty="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 b="1" dirty="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sum = 0;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 b="1" dirty="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for(</a:t>
            </a:r>
            <a:r>
              <a:rPr lang="en-GB" altLang="en-US" sz="1400" b="1" dirty="0" err="1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GB" altLang="en-US" sz="1400" b="1" dirty="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c = 0; c &lt; quiz[</a:t>
            </a:r>
            <a:r>
              <a:rPr lang="en-GB" altLang="en-US" sz="14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</a:t>
            </a:r>
            <a:r>
              <a:rPr lang="en-GB" altLang="en-US" sz="1400" b="1" dirty="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].length; </a:t>
            </a:r>
            <a:r>
              <a:rPr lang="en-GB" altLang="en-US" sz="1400" b="1" dirty="0" err="1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c++</a:t>
            </a:r>
            <a:r>
              <a:rPr lang="en-GB" altLang="en-US" sz="1400" b="1" dirty="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){</a:t>
            </a:r>
            <a:endParaRPr lang="en-US" altLang="en-US" sz="1400" b="1" dirty="0">
              <a:solidFill>
                <a:srgbClr val="0033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 b="1" dirty="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sum += quiz[</a:t>
            </a:r>
            <a:r>
              <a:rPr lang="en-GB" altLang="en-US" sz="14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</a:t>
            </a:r>
            <a:r>
              <a:rPr lang="en-GB" altLang="en-US" sz="1400" b="1" dirty="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][</a:t>
            </a:r>
            <a:r>
              <a:rPr lang="en-GB" altLang="en-US" sz="1400" b="1" dirty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</a:t>
            </a:r>
            <a:r>
              <a:rPr lang="en-GB" altLang="en-US" sz="1400" b="1" dirty="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 b="1" dirty="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}</a:t>
            </a:r>
            <a:endParaRPr lang="en-US" altLang="en-US" sz="1400" b="1" dirty="0">
              <a:solidFill>
                <a:srgbClr val="0033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 dirty="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endParaRPr lang="en-US" altLang="en-US" sz="1400" dirty="0">
              <a:solidFill>
                <a:srgbClr val="0033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 b="1" dirty="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altLang="en-US" sz="1400" b="1" dirty="0" err="1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System.out.printf</a:t>
            </a:r>
            <a:r>
              <a:rPr lang="en-GB" altLang="en-US" sz="1400" b="1" dirty="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("Average of Student#%d = %.2f%n",</a:t>
            </a:r>
            <a:r>
              <a:rPr lang="en-GB" altLang="en-US" sz="14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 + 1</a:t>
            </a:r>
            <a:r>
              <a:rPr lang="en-GB" altLang="en-US" sz="1400" b="1" dirty="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sum/quiz[</a:t>
            </a:r>
            <a:r>
              <a:rPr lang="en-GB" altLang="en-US" sz="14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</a:t>
            </a:r>
            <a:r>
              <a:rPr lang="en-GB" altLang="en-US" sz="1400" b="1" dirty="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].length);</a:t>
            </a:r>
          </a:p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 b="1" dirty="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en-US" altLang="en-US" sz="1400" b="1" dirty="0">
              <a:solidFill>
                <a:srgbClr val="0033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endParaRPr lang="en-US" altLang="en-US" sz="1600" dirty="0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066800" y="1066800"/>
            <a:ext cx="7848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800">
                <a:solidFill>
                  <a:srgbClr val="006600"/>
                </a:solidFill>
              </a:rPr>
              <a:t>3.  </a:t>
            </a:r>
            <a:r>
              <a:rPr lang="en-US" altLang="en-US" sz="1600"/>
              <a:t>To process each row, use nested-loops in which the outer loop is the a row-loop.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219200" y="1524000"/>
            <a:ext cx="6858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/>
              <a:t> </a:t>
            </a:r>
            <a:r>
              <a:rPr lang="en-US" altLang="en-US" sz="1600"/>
              <a:t>Example: Find the quiz average of each student:</a:t>
            </a:r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1752600" y="2057400"/>
          <a:ext cx="6324600" cy="1524000"/>
        </p:xfrm>
        <a:graphic>
          <a:graphicData uri="http://schemas.openxmlformats.org/drawingml/2006/table">
            <a:tbl>
              <a:tblPr/>
              <a:tblGrid>
                <a:gridCol w="15811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11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11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811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CC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CC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CC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CC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</a:rPr>
                        <a:t>2.0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</a:rPr>
                        <a:t>1.5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</a:rPr>
                        <a:t>1.7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CC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</a:rPr>
                        <a:t>0.5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</a:rPr>
                        <a:t>1.0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</a:rPr>
                        <a:t>0.0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CC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</a:rPr>
                        <a:t>2.0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</a:rPr>
                        <a:t>2.0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</a:rPr>
                        <a:t>2.0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CC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</a:rPr>
                        <a:t>1.2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</a:rPr>
                        <a:t>0.7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</a:rPr>
                        <a:t>1.0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  <p:bldP spid="17" grpId="0" animBg="1"/>
      <p:bldP spid="17" grpId="1" animBg="1"/>
      <p:bldP spid="9" grpId="0" animBg="1"/>
      <p:bldP spid="9" grpId="1" animBg="1"/>
      <p:bldP spid="18" grpId="0" animBg="1"/>
      <p:bldP spid="18" grpId="1" animBg="1"/>
      <p:bldP spid="10" grpId="0"/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 bwMode="auto">
          <a:xfrm>
            <a:off x="7543800" y="2209800"/>
            <a:ext cx="304800" cy="1219200"/>
          </a:xfrm>
          <a:prstGeom prst="roundRect">
            <a:avLst/>
          </a:prstGeom>
          <a:solidFill>
            <a:schemeClr val="accent5"/>
          </a:solidFill>
          <a:ln w="9525" cap="flat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algn="r" rtl="1" eaLnBrk="1" hangingPunct="1">
              <a:defRPr/>
            </a:pPr>
            <a:endParaRPr lang="en-US" dirty="0"/>
          </a:p>
        </p:txBody>
      </p:sp>
      <p:sp>
        <p:nvSpPr>
          <p:cNvPr id="17" name="Rounded Rectangle 16"/>
          <p:cNvSpPr/>
          <p:nvPr/>
        </p:nvSpPr>
        <p:spPr bwMode="auto">
          <a:xfrm>
            <a:off x="5943600" y="2209800"/>
            <a:ext cx="304800" cy="1219200"/>
          </a:xfrm>
          <a:prstGeom prst="roundRect">
            <a:avLst/>
          </a:prstGeom>
          <a:solidFill>
            <a:schemeClr val="accent5"/>
          </a:solidFill>
          <a:ln w="9525" cap="flat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algn="r" rtl="1" eaLnBrk="1" hangingPunct="1">
              <a:defRPr/>
            </a:pPr>
            <a:endParaRPr lang="en-US" dirty="0"/>
          </a:p>
        </p:txBody>
      </p:sp>
      <p:sp>
        <p:nvSpPr>
          <p:cNvPr id="18" name="Rounded Rectangle 17"/>
          <p:cNvSpPr/>
          <p:nvPr/>
        </p:nvSpPr>
        <p:spPr bwMode="auto">
          <a:xfrm>
            <a:off x="4343400" y="2209800"/>
            <a:ext cx="304800" cy="1219200"/>
          </a:xfrm>
          <a:prstGeom prst="roundRect">
            <a:avLst/>
          </a:prstGeom>
          <a:solidFill>
            <a:schemeClr val="accent5"/>
          </a:solidFill>
          <a:ln w="9525" cap="flat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algn="r" rtl="1" eaLnBrk="1" hangingPunct="1">
              <a:defRPr/>
            </a:pPr>
            <a:endParaRPr lang="en-US" dirty="0"/>
          </a:p>
        </p:txBody>
      </p:sp>
      <p:sp>
        <p:nvSpPr>
          <p:cNvPr id="184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2D-Array Processing</a:t>
            </a:r>
            <a:endParaRPr lang="ar-SA" altLang="en-US" smtClean="0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57200" y="3810000"/>
            <a:ext cx="8534400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 b="1" dirty="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for(</a:t>
            </a:r>
            <a:r>
              <a:rPr lang="en-GB" altLang="en-US" sz="1400" b="1" dirty="0" err="1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GB" altLang="en-US" sz="14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c = 0; c &lt; quiz[0].length; </a:t>
            </a:r>
            <a:r>
              <a:rPr lang="en-GB" altLang="en-US" sz="1400" b="1" dirty="0" err="1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c++</a:t>
            </a:r>
            <a:r>
              <a:rPr lang="en-GB" altLang="en-US" sz="1400" b="1" dirty="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 b="1" dirty="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sum = 0;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 b="1" dirty="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for(</a:t>
            </a:r>
            <a:r>
              <a:rPr lang="en-GB" altLang="en-US" sz="1400" b="1" dirty="0" err="1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GB" altLang="en-US" sz="1400" b="1" dirty="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r = 0; r &lt; </a:t>
            </a:r>
            <a:r>
              <a:rPr lang="en-GB" altLang="en-US" sz="1400" b="1" dirty="0" err="1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quiz.length</a:t>
            </a:r>
            <a:r>
              <a:rPr lang="en-GB" altLang="en-US" sz="1400" b="1" dirty="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 r++){</a:t>
            </a:r>
            <a:endParaRPr lang="en-US" altLang="en-US" sz="1400" b="1" dirty="0">
              <a:solidFill>
                <a:srgbClr val="0033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 b="1" dirty="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sum += quiz[</a:t>
            </a:r>
            <a:r>
              <a:rPr lang="en-GB" altLang="en-US" sz="1400" b="1" dirty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</a:t>
            </a:r>
            <a:r>
              <a:rPr lang="en-GB" altLang="en-US" sz="1400" b="1" dirty="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][</a:t>
            </a:r>
            <a:r>
              <a:rPr lang="en-GB" altLang="en-US" sz="14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</a:t>
            </a:r>
            <a:r>
              <a:rPr lang="en-GB" altLang="en-US" sz="1400" b="1" dirty="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 b="1" dirty="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}</a:t>
            </a:r>
            <a:endParaRPr lang="en-US" altLang="en-US" sz="1400" b="1" dirty="0">
              <a:solidFill>
                <a:srgbClr val="0033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 dirty="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endParaRPr lang="en-US" altLang="en-US" sz="1400" dirty="0">
              <a:solidFill>
                <a:srgbClr val="0033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 b="1" dirty="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altLang="en-US" sz="1400" b="1" dirty="0" err="1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System.out.printf</a:t>
            </a:r>
            <a:r>
              <a:rPr lang="en-GB" altLang="en-US" sz="1400" b="1" dirty="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("Average of Quiz#%d = %.2f%n",</a:t>
            </a:r>
            <a:r>
              <a:rPr lang="en-GB" altLang="en-US" sz="14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 + 1</a:t>
            </a:r>
            <a:r>
              <a:rPr lang="en-GB" altLang="en-US" sz="1400" b="1" dirty="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sum / </a:t>
            </a:r>
            <a:r>
              <a:rPr lang="en-GB" altLang="en-US" sz="1400" b="1" dirty="0" err="1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quiz.length</a:t>
            </a:r>
            <a:r>
              <a:rPr lang="en-GB" altLang="en-US" sz="1400" b="1" dirty="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 b="1" dirty="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en-US" altLang="en-US" sz="1400" b="1" dirty="0">
              <a:solidFill>
                <a:srgbClr val="0033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endParaRPr lang="en-US" altLang="en-US" sz="1600" dirty="0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066800" y="1066800"/>
            <a:ext cx="784860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800">
                <a:solidFill>
                  <a:srgbClr val="006600"/>
                </a:solidFill>
              </a:rPr>
              <a:t>3.  </a:t>
            </a:r>
            <a:r>
              <a:rPr lang="en-US" altLang="en-US" sz="1600"/>
              <a:t>To process each column, use nested-loops in which the outer loop is the a column-loop.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219200" y="1524000"/>
            <a:ext cx="6858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/>
              <a:t> </a:t>
            </a:r>
            <a:r>
              <a:rPr lang="en-US" altLang="en-US" sz="1600"/>
              <a:t>Example: Find the average of each quiz:</a:t>
            </a:r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2133600" y="1905000"/>
          <a:ext cx="6324600" cy="1524000"/>
        </p:xfrm>
        <a:graphic>
          <a:graphicData uri="http://schemas.openxmlformats.org/drawingml/2006/table">
            <a:tbl>
              <a:tblPr/>
              <a:tblGrid>
                <a:gridCol w="15811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11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11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811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CC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CC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CC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CC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</a:rPr>
                        <a:t>2.0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</a:rPr>
                        <a:t>1.5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</a:rPr>
                        <a:t>1.7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CC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</a:rPr>
                        <a:t>0.5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</a:rPr>
                        <a:t>1.0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</a:rPr>
                        <a:t>0.0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CC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</a:rPr>
                        <a:t>2.0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</a:rPr>
                        <a:t>2.0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</a:rPr>
                        <a:t>2.0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CC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</a:rPr>
                        <a:t>1.2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</a:rPr>
                        <a:t>0.7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</a:rPr>
                        <a:t>1.0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0" grpId="0"/>
      <p:bldP spid="11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2D-Array Processing</a:t>
            </a:r>
            <a:endParaRPr lang="ar-SA" altLang="en-US" smtClean="0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838200" y="2667000"/>
            <a:ext cx="60960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 b="1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double max = quiz[0][0];</a:t>
            </a:r>
          </a:p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 b="1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for(</a:t>
            </a:r>
            <a:r>
              <a:rPr lang="en-GB" altLang="en-US" sz="1600" b="1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 r = 0; r &lt; quiz.length; r++</a:t>
            </a:r>
            <a:r>
              <a:rPr lang="en-GB" altLang="en-US" sz="1600" b="1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 b="1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for(int c = 0; c &lt; quiz[</a:t>
            </a:r>
            <a:r>
              <a:rPr lang="en-GB" altLang="en-US" sz="1600" b="1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</a:t>
            </a:r>
            <a:r>
              <a:rPr lang="en-GB" altLang="en-US" sz="1600" b="1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].length; c++){</a:t>
            </a:r>
            <a:endParaRPr lang="en-US" altLang="en-US" sz="1600" b="1">
              <a:solidFill>
                <a:srgbClr val="0033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 b="1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if(quiz[</a:t>
            </a:r>
            <a:r>
              <a:rPr lang="en-GB" altLang="en-US" sz="1600" b="1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</a:t>
            </a:r>
            <a:r>
              <a:rPr lang="en-GB" altLang="en-US" sz="1600" b="1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][</a:t>
            </a:r>
            <a:r>
              <a:rPr lang="en-GB" altLang="en-US" sz="1600" b="1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</a:t>
            </a:r>
            <a:r>
              <a:rPr lang="en-GB" altLang="en-US" sz="1600" b="1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 &gt; max)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 b="1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max = quiz[</a:t>
            </a:r>
            <a:r>
              <a:rPr lang="en-GB" altLang="en-US" sz="1600" b="1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</a:t>
            </a:r>
            <a:r>
              <a:rPr lang="en-GB" altLang="en-US" sz="1600" b="1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][c];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 b="1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}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 b="1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 b="1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System.out.printf("Maximum = %.2f%n",</a:t>
            </a:r>
            <a:r>
              <a:rPr lang="en-GB" altLang="en-US" sz="1600" b="1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altLang="en-US" sz="1600" b="1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</a:t>
            </a:r>
            <a:r>
              <a:rPr lang="en-GB" altLang="en-US" sz="1600" b="1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endParaRPr lang="en-US" altLang="en-US" sz="1600" b="1">
              <a:solidFill>
                <a:srgbClr val="0033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endParaRPr lang="en-US" altLang="en-US" sz="1600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066800" y="1066800"/>
            <a:ext cx="784860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800">
                <a:solidFill>
                  <a:srgbClr val="006600"/>
                </a:solidFill>
              </a:rPr>
              <a:t>Note: </a:t>
            </a:r>
            <a:r>
              <a:rPr lang="en-US" altLang="en-US" sz="1600"/>
              <a:t>There are array processing problems that can be solved either row-wise or column-wise, with the same final result.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066800" y="1752600"/>
            <a:ext cx="6858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/>
              <a:t> </a:t>
            </a:r>
            <a:r>
              <a:rPr lang="en-US" altLang="en-US" sz="1600"/>
              <a:t>Example: Find the maximum element in the </a:t>
            </a:r>
            <a:r>
              <a:rPr lang="en-US" altLang="en-US" sz="1600" b="1"/>
              <a:t>quiz</a:t>
            </a:r>
            <a:r>
              <a:rPr lang="en-US" altLang="en-US" sz="1600"/>
              <a:t> array: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422400" y="214313"/>
            <a:ext cx="7307263" cy="623887"/>
          </a:xfrm>
        </p:spPr>
        <p:txBody>
          <a:bodyPr/>
          <a:lstStyle/>
          <a:p>
            <a:pPr eaLnBrk="1" hangingPunct="1"/>
            <a:r>
              <a:rPr lang="en-US" altLang="en-US" smtClean="0"/>
              <a:t>2D-Array Reading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382000" cy="5181600"/>
          </a:xfrm>
        </p:spPr>
        <p:txBody>
          <a:bodyPr/>
          <a:lstStyle/>
          <a:p>
            <a:pPr algn="just" eaLnBrk="1" hangingPunct="1"/>
            <a:r>
              <a:rPr lang="en-US" altLang="en-US" sz="2000" smtClean="0"/>
              <a:t>Example: Reading the data: </a:t>
            </a:r>
            <a:r>
              <a:rPr lang="en-US" altLang="en-US" sz="2000" smtClean="0">
                <a:solidFill>
                  <a:srgbClr val="0000CC"/>
                </a:solidFill>
              </a:rPr>
              <a:t>1  2  3  4  5  6  7  8  9 </a:t>
            </a:r>
            <a:r>
              <a:rPr lang="en-US" altLang="en-US" sz="2000" smtClean="0"/>
              <a:t>in the array:</a:t>
            </a:r>
          </a:p>
          <a:p>
            <a:pPr algn="just" eaLnBrk="1" hangingPunct="1"/>
            <a:endParaRPr lang="en-US" altLang="en-US" sz="800" smtClean="0"/>
          </a:p>
          <a:p>
            <a:pPr algn="just" eaLnBrk="1" hangingPunct="1"/>
            <a:endParaRPr lang="en-US" altLang="en-US" sz="2000" smtClean="0">
              <a:latin typeface="lucida-console"/>
            </a:endParaRPr>
          </a:p>
          <a:p>
            <a:pPr algn="just" eaLnBrk="1" hangingPunct="1"/>
            <a:r>
              <a:rPr lang="en-US" altLang="en-US" sz="2000" smtClean="0">
                <a:latin typeface="lucida-console"/>
              </a:rPr>
              <a:t>Row-wise reading:</a:t>
            </a:r>
          </a:p>
          <a:p>
            <a:pPr algn="just" eaLnBrk="1" hangingPunct="1"/>
            <a:endParaRPr lang="en-US" altLang="en-US" sz="2000" smtClean="0">
              <a:latin typeface="lucida-console"/>
            </a:endParaRPr>
          </a:p>
          <a:p>
            <a:pPr algn="just" eaLnBrk="1" hangingPunct="1"/>
            <a:endParaRPr lang="en-US" altLang="en-US" sz="2000" smtClean="0">
              <a:latin typeface="lucida-console"/>
            </a:endParaRPr>
          </a:p>
          <a:p>
            <a:pPr algn="just" eaLnBrk="1" hangingPunct="1"/>
            <a:endParaRPr lang="en-US" altLang="en-US" sz="2000" smtClean="0">
              <a:latin typeface="lucida-console"/>
            </a:endParaRPr>
          </a:p>
          <a:p>
            <a:pPr algn="just" eaLnBrk="1" hangingPunct="1"/>
            <a:endParaRPr lang="en-US" altLang="en-US" sz="2000" smtClean="0">
              <a:latin typeface="lucida-console"/>
            </a:endParaRPr>
          </a:p>
          <a:p>
            <a:pPr algn="just" eaLnBrk="1" hangingPunct="1"/>
            <a:endParaRPr lang="en-US" altLang="en-US" sz="2000" smtClean="0">
              <a:latin typeface="lucida-console"/>
            </a:endParaRPr>
          </a:p>
          <a:p>
            <a:pPr algn="just" eaLnBrk="1" hangingPunct="1"/>
            <a:r>
              <a:rPr lang="en-US" altLang="en-US" sz="2000" smtClean="0">
                <a:latin typeface="lucida-console"/>
              </a:rPr>
              <a:t>Column-wise reading: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914400" y="2670175"/>
            <a:ext cx="54102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for(</a:t>
            </a:r>
            <a:r>
              <a:rPr lang="en-US" altLang="en-US" sz="180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 r = 0; r &lt; a.length; r++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for(int c = 0; c &lt; a[</a:t>
            </a:r>
            <a:r>
              <a:rPr lang="en-US" altLang="en-US" sz="180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].length; c++)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a[</a:t>
            </a:r>
            <a:r>
              <a:rPr lang="en-US" altLang="en-US" sz="180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][c] = scanner.nextInt();</a:t>
            </a:r>
            <a:endParaRPr lang="ar-SA" altLang="en-US" sz="1800">
              <a:solidFill>
                <a:srgbClr val="0000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057400" y="1600200"/>
            <a:ext cx="4038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int [][] a = new int[3][3];</a:t>
            </a:r>
            <a:endParaRPr lang="ar-SA" altLang="en-US" sz="1800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6705600" y="2590800"/>
            <a:ext cx="1600200" cy="1371600"/>
            <a:chOff x="3733800" y="3352800"/>
            <a:chExt cx="1600200" cy="1371600"/>
          </a:xfrm>
        </p:grpSpPr>
        <p:sp>
          <p:nvSpPr>
            <p:cNvPr id="20550" name="Rectangle 6"/>
            <p:cNvSpPr>
              <a:spLocks noChangeArrowheads="1"/>
            </p:cNvSpPr>
            <p:nvPr/>
          </p:nvSpPr>
          <p:spPr bwMode="auto">
            <a:xfrm>
              <a:off x="3733800" y="3352800"/>
              <a:ext cx="533400" cy="4572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en-US" sz="1800"/>
            </a:p>
          </p:txBody>
        </p:sp>
        <p:sp>
          <p:nvSpPr>
            <p:cNvPr id="20551" name="Rectangle 7"/>
            <p:cNvSpPr>
              <a:spLocks noChangeArrowheads="1"/>
            </p:cNvSpPr>
            <p:nvPr/>
          </p:nvSpPr>
          <p:spPr bwMode="auto">
            <a:xfrm>
              <a:off x="4267200" y="3352800"/>
              <a:ext cx="533400" cy="4572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en-US" sz="1800"/>
            </a:p>
          </p:txBody>
        </p:sp>
        <p:sp>
          <p:nvSpPr>
            <p:cNvPr id="20552" name="Rectangle 8"/>
            <p:cNvSpPr>
              <a:spLocks noChangeArrowheads="1"/>
            </p:cNvSpPr>
            <p:nvPr/>
          </p:nvSpPr>
          <p:spPr bwMode="auto">
            <a:xfrm>
              <a:off x="4800600" y="3352800"/>
              <a:ext cx="533400" cy="4572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en-US" sz="1800"/>
            </a:p>
          </p:txBody>
        </p:sp>
        <p:sp>
          <p:nvSpPr>
            <p:cNvPr id="20553" name="Rectangle 9"/>
            <p:cNvSpPr>
              <a:spLocks noChangeArrowheads="1"/>
            </p:cNvSpPr>
            <p:nvPr/>
          </p:nvSpPr>
          <p:spPr bwMode="auto">
            <a:xfrm>
              <a:off x="3733800" y="3810000"/>
              <a:ext cx="533400" cy="4572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en-US" sz="1800"/>
            </a:p>
          </p:txBody>
        </p:sp>
        <p:sp>
          <p:nvSpPr>
            <p:cNvPr id="20554" name="Rectangle 10"/>
            <p:cNvSpPr>
              <a:spLocks noChangeArrowheads="1"/>
            </p:cNvSpPr>
            <p:nvPr/>
          </p:nvSpPr>
          <p:spPr bwMode="auto">
            <a:xfrm>
              <a:off x="4267200" y="3810000"/>
              <a:ext cx="533400" cy="4572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en-US" sz="1800"/>
            </a:p>
          </p:txBody>
        </p:sp>
        <p:sp>
          <p:nvSpPr>
            <p:cNvPr id="20555" name="Rectangle 11"/>
            <p:cNvSpPr>
              <a:spLocks noChangeArrowheads="1"/>
            </p:cNvSpPr>
            <p:nvPr/>
          </p:nvSpPr>
          <p:spPr bwMode="auto">
            <a:xfrm>
              <a:off x="4800600" y="3810000"/>
              <a:ext cx="533400" cy="4572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en-US" sz="1800"/>
            </a:p>
          </p:txBody>
        </p:sp>
        <p:sp>
          <p:nvSpPr>
            <p:cNvPr id="20556" name="Rectangle 12"/>
            <p:cNvSpPr>
              <a:spLocks noChangeArrowheads="1"/>
            </p:cNvSpPr>
            <p:nvPr/>
          </p:nvSpPr>
          <p:spPr bwMode="auto">
            <a:xfrm>
              <a:off x="3733800" y="4267200"/>
              <a:ext cx="533400" cy="4572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en-US" sz="1800"/>
            </a:p>
          </p:txBody>
        </p:sp>
        <p:sp>
          <p:nvSpPr>
            <p:cNvPr id="20557" name="Rectangle 13"/>
            <p:cNvSpPr>
              <a:spLocks noChangeArrowheads="1"/>
            </p:cNvSpPr>
            <p:nvPr/>
          </p:nvSpPr>
          <p:spPr bwMode="auto">
            <a:xfrm>
              <a:off x="4267200" y="4267200"/>
              <a:ext cx="533400" cy="4572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en-US" sz="1800"/>
            </a:p>
          </p:txBody>
        </p:sp>
        <p:sp>
          <p:nvSpPr>
            <p:cNvPr id="20558" name="Rectangle 14"/>
            <p:cNvSpPr>
              <a:spLocks noChangeArrowheads="1"/>
            </p:cNvSpPr>
            <p:nvPr/>
          </p:nvSpPr>
          <p:spPr bwMode="auto">
            <a:xfrm>
              <a:off x="4800600" y="4267200"/>
              <a:ext cx="533400" cy="4572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en-US" sz="1800"/>
            </a:p>
          </p:txBody>
        </p:sp>
      </p:grp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6781800" y="2209800"/>
            <a:ext cx="1377950" cy="369888"/>
            <a:chOff x="3810000" y="2895600"/>
            <a:chExt cx="1378104" cy="369332"/>
          </a:xfrm>
        </p:grpSpPr>
        <p:sp>
          <p:nvSpPr>
            <p:cNvPr id="20547" name="TextBox 16"/>
            <p:cNvSpPr txBox="1">
              <a:spLocks noChangeArrowheads="1"/>
            </p:cNvSpPr>
            <p:nvPr/>
          </p:nvSpPr>
          <p:spPr bwMode="auto">
            <a:xfrm>
              <a:off x="3810000" y="2895600"/>
              <a:ext cx="31130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/>
                <a:t>0</a:t>
              </a:r>
              <a:endParaRPr lang="ar-SA" altLang="en-US" sz="1800"/>
            </a:p>
          </p:txBody>
        </p:sp>
        <p:sp>
          <p:nvSpPr>
            <p:cNvPr id="20548" name="TextBox 17"/>
            <p:cNvSpPr txBox="1">
              <a:spLocks noChangeArrowheads="1"/>
            </p:cNvSpPr>
            <p:nvPr/>
          </p:nvSpPr>
          <p:spPr bwMode="auto">
            <a:xfrm>
              <a:off x="4336896" y="2895600"/>
              <a:ext cx="31130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/>
                <a:t>1</a:t>
              </a:r>
              <a:endParaRPr lang="ar-SA" altLang="en-US" sz="1800"/>
            </a:p>
          </p:txBody>
        </p:sp>
        <p:sp>
          <p:nvSpPr>
            <p:cNvPr id="20549" name="TextBox 18"/>
            <p:cNvSpPr txBox="1">
              <a:spLocks noChangeArrowheads="1"/>
            </p:cNvSpPr>
            <p:nvPr/>
          </p:nvSpPr>
          <p:spPr bwMode="auto">
            <a:xfrm>
              <a:off x="4876800" y="2895600"/>
              <a:ext cx="31130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/>
                <a:t>2</a:t>
              </a:r>
              <a:endParaRPr lang="ar-SA" altLang="en-US" sz="1800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6318250" y="2678113"/>
            <a:ext cx="317500" cy="1284287"/>
            <a:chOff x="3346296" y="3364468"/>
            <a:chExt cx="317808" cy="1283732"/>
          </a:xfrm>
        </p:grpSpPr>
        <p:sp>
          <p:nvSpPr>
            <p:cNvPr id="20544" name="TextBox 20"/>
            <p:cNvSpPr txBox="1">
              <a:spLocks noChangeArrowheads="1"/>
            </p:cNvSpPr>
            <p:nvPr/>
          </p:nvSpPr>
          <p:spPr bwMode="auto">
            <a:xfrm>
              <a:off x="3352800" y="3364468"/>
              <a:ext cx="31130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/>
                <a:t>0</a:t>
              </a:r>
              <a:endParaRPr lang="ar-SA" altLang="en-US" sz="1800"/>
            </a:p>
          </p:txBody>
        </p:sp>
        <p:sp>
          <p:nvSpPr>
            <p:cNvPr id="20545" name="TextBox 21"/>
            <p:cNvSpPr txBox="1">
              <a:spLocks noChangeArrowheads="1"/>
            </p:cNvSpPr>
            <p:nvPr/>
          </p:nvSpPr>
          <p:spPr bwMode="auto">
            <a:xfrm>
              <a:off x="3352800" y="3821668"/>
              <a:ext cx="31130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/>
                <a:t>1</a:t>
              </a:r>
              <a:endParaRPr lang="ar-SA" altLang="en-US" sz="1800"/>
            </a:p>
          </p:txBody>
        </p:sp>
        <p:sp>
          <p:nvSpPr>
            <p:cNvPr id="20546" name="TextBox 22"/>
            <p:cNvSpPr txBox="1">
              <a:spLocks noChangeArrowheads="1"/>
            </p:cNvSpPr>
            <p:nvPr/>
          </p:nvSpPr>
          <p:spPr bwMode="auto">
            <a:xfrm>
              <a:off x="3346296" y="4278868"/>
              <a:ext cx="31130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/>
                <a:t>2</a:t>
              </a:r>
              <a:endParaRPr lang="ar-SA" altLang="en-US" sz="1800"/>
            </a:p>
          </p:txBody>
        </p:sp>
      </p:grp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6781800" y="2647950"/>
            <a:ext cx="304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endParaRPr lang="ar-SA" altLang="en-US" sz="2000">
              <a:solidFill>
                <a:srgbClr val="0000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7315200" y="2647950"/>
            <a:ext cx="304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endParaRPr lang="ar-SA" altLang="en-US" sz="2000">
              <a:solidFill>
                <a:srgbClr val="0000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7848600" y="2647950"/>
            <a:ext cx="304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endParaRPr lang="ar-SA" altLang="en-US" sz="2000">
              <a:solidFill>
                <a:srgbClr val="0000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6781800" y="3105150"/>
            <a:ext cx="304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endParaRPr lang="ar-SA" altLang="en-US" sz="2000">
              <a:solidFill>
                <a:srgbClr val="0000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7315200" y="3105150"/>
            <a:ext cx="304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endParaRPr lang="ar-SA" altLang="en-US" sz="2000">
              <a:solidFill>
                <a:srgbClr val="0000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7848600" y="3105150"/>
            <a:ext cx="304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6</a:t>
            </a:r>
            <a:endParaRPr lang="ar-SA" altLang="en-US" sz="2000">
              <a:solidFill>
                <a:srgbClr val="0000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6781800" y="3562350"/>
            <a:ext cx="304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7</a:t>
            </a:r>
            <a:endParaRPr lang="ar-SA" altLang="en-US" sz="2000">
              <a:solidFill>
                <a:srgbClr val="0000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7315200" y="3562350"/>
            <a:ext cx="304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8</a:t>
            </a:r>
            <a:endParaRPr lang="ar-SA" altLang="en-US" sz="2000">
              <a:solidFill>
                <a:srgbClr val="0000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7848600" y="3562350"/>
            <a:ext cx="304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9</a:t>
            </a:r>
            <a:endParaRPr lang="ar-SA" altLang="en-US" sz="2000">
              <a:solidFill>
                <a:srgbClr val="0000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914400" y="4800600"/>
            <a:ext cx="54102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for(</a:t>
            </a:r>
            <a:r>
              <a:rPr lang="en-US" altLang="en-US" sz="180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 c = 0; c &lt; a[0].length; c++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for(int r = 0; r &lt; a.length; r++)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a[r][</a:t>
            </a:r>
            <a:r>
              <a:rPr lang="en-US" altLang="en-US" sz="180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 = scanner.nextInt();</a:t>
            </a:r>
            <a:endParaRPr lang="ar-SA" altLang="en-US" sz="1800">
              <a:solidFill>
                <a:srgbClr val="0000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pSp>
        <p:nvGrpSpPr>
          <p:cNvPr id="7" name="Group 40"/>
          <p:cNvGrpSpPr>
            <a:grpSpLocks/>
          </p:cNvGrpSpPr>
          <p:nvPr/>
        </p:nvGrpSpPr>
        <p:grpSpPr bwMode="auto">
          <a:xfrm>
            <a:off x="6711950" y="4724400"/>
            <a:ext cx="1600200" cy="1371600"/>
            <a:chOff x="3733800" y="3352800"/>
            <a:chExt cx="1600200" cy="1371600"/>
          </a:xfrm>
        </p:grpSpPr>
        <p:sp>
          <p:nvSpPr>
            <p:cNvPr id="20535" name="Rectangle 41"/>
            <p:cNvSpPr>
              <a:spLocks noChangeArrowheads="1"/>
            </p:cNvSpPr>
            <p:nvPr/>
          </p:nvSpPr>
          <p:spPr bwMode="auto">
            <a:xfrm>
              <a:off x="3733800" y="3352800"/>
              <a:ext cx="533400" cy="4572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en-US" sz="1800"/>
            </a:p>
          </p:txBody>
        </p:sp>
        <p:sp>
          <p:nvSpPr>
            <p:cNvPr id="20536" name="Rectangle 42"/>
            <p:cNvSpPr>
              <a:spLocks noChangeArrowheads="1"/>
            </p:cNvSpPr>
            <p:nvPr/>
          </p:nvSpPr>
          <p:spPr bwMode="auto">
            <a:xfrm>
              <a:off x="4267200" y="3352800"/>
              <a:ext cx="533400" cy="4572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en-US" sz="1800"/>
            </a:p>
          </p:txBody>
        </p:sp>
        <p:sp>
          <p:nvSpPr>
            <p:cNvPr id="20537" name="Rectangle 43"/>
            <p:cNvSpPr>
              <a:spLocks noChangeArrowheads="1"/>
            </p:cNvSpPr>
            <p:nvPr/>
          </p:nvSpPr>
          <p:spPr bwMode="auto">
            <a:xfrm>
              <a:off x="4800600" y="3352800"/>
              <a:ext cx="533400" cy="4572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en-US" sz="1800"/>
            </a:p>
          </p:txBody>
        </p:sp>
        <p:sp>
          <p:nvSpPr>
            <p:cNvPr id="20538" name="Rectangle 44"/>
            <p:cNvSpPr>
              <a:spLocks noChangeArrowheads="1"/>
            </p:cNvSpPr>
            <p:nvPr/>
          </p:nvSpPr>
          <p:spPr bwMode="auto">
            <a:xfrm>
              <a:off x="3733800" y="3810000"/>
              <a:ext cx="533400" cy="4572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en-US" sz="1800"/>
            </a:p>
          </p:txBody>
        </p:sp>
        <p:sp>
          <p:nvSpPr>
            <p:cNvPr id="20539" name="Rectangle 45"/>
            <p:cNvSpPr>
              <a:spLocks noChangeArrowheads="1"/>
            </p:cNvSpPr>
            <p:nvPr/>
          </p:nvSpPr>
          <p:spPr bwMode="auto">
            <a:xfrm>
              <a:off x="4267200" y="3810000"/>
              <a:ext cx="533400" cy="4572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en-US" sz="1800"/>
            </a:p>
          </p:txBody>
        </p:sp>
        <p:sp>
          <p:nvSpPr>
            <p:cNvPr id="20540" name="Rectangle 46"/>
            <p:cNvSpPr>
              <a:spLocks noChangeArrowheads="1"/>
            </p:cNvSpPr>
            <p:nvPr/>
          </p:nvSpPr>
          <p:spPr bwMode="auto">
            <a:xfrm>
              <a:off x="4800600" y="3810000"/>
              <a:ext cx="533400" cy="4572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en-US" sz="1800"/>
            </a:p>
          </p:txBody>
        </p:sp>
        <p:sp>
          <p:nvSpPr>
            <p:cNvPr id="20541" name="Rectangle 47"/>
            <p:cNvSpPr>
              <a:spLocks noChangeArrowheads="1"/>
            </p:cNvSpPr>
            <p:nvPr/>
          </p:nvSpPr>
          <p:spPr bwMode="auto">
            <a:xfrm>
              <a:off x="3733800" y="4267200"/>
              <a:ext cx="533400" cy="4572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en-US" sz="1800"/>
            </a:p>
          </p:txBody>
        </p:sp>
        <p:sp>
          <p:nvSpPr>
            <p:cNvPr id="20542" name="Rectangle 48"/>
            <p:cNvSpPr>
              <a:spLocks noChangeArrowheads="1"/>
            </p:cNvSpPr>
            <p:nvPr/>
          </p:nvSpPr>
          <p:spPr bwMode="auto">
            <a:xfrm>
              <a:off x="4267200" y="4267200"/>
              <a:ext cx="533400" cy="4572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en-US" sz="1800"/>
            </a:p>
          </p:txBody>
        </p:sp>
        <p:sp>
          <p:nvSpPr>
            <p:cNvPr id="20543" name="Rectangle 49"/>
            <p:cNvSpPr>
              <a:spLocks noChangeArrowheads="1"/>
            </p:cNvSpPr>
            <p:nvPr/>
          </p:nvSpPr>
          <p:spPr bwMode="auto">
            <a:xfrm>
              <a:off x="4800600" y="4267200"/>
              <a:ext cx="533400" cy="4572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en-US" sz="1800"/>
            </a:p>
          </p:txBody>
        </p:sp>
      </p:grpSp>
      <p:grpSp>
        <p:nvGrpSpPr>
          <p:cNvPr id="8" name="Group 50"/>
          <p:cNvGrpSpPr>
            <a:grpSpLocks/>
          </p:cNvGrpSpPr>
          <p:nvPr/>
        </p:nvGrpSpPr>
        <p:grpSpPr bwMode="auto">
          <a:xfrm>
            <a:off x="6788150" y="4343400"/>
            <a:ext cx="1377950" cy="369888"/>
            <a:chOff x="3810000" y="2895600"/>
            <a:chExt cx="1378104" cy="369332"/>
          </a:xfrm>
        </p:grpSpPr>
        <p:sp>
          <p:nvSpPr>
            <p:cNvPr id="20532" name="TextBox 51"/>
            <p:cNvSpPr txBox="1">
              <a:spLocks noChangeArrowheads="1"/>
            </p:cNvSpPr>
            <p:nvPr/>
          </p:nvSpPr>
          <p:spPr bwMode="auto">
            <a:xfrm>
              <a:off x="3810000" y="2895600"/>
              <a:ext cx="31130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/>
                <a:t>0</a:t>
              </a:r>
              <a:endParaRPr lang="ar-SA" altLang="en-US" sz="1800"/>
            </a:p>
          </p:txBody>
        </p:sp>
        <p:sp>
          <p:nvSpPr>
            <p:cNvPr id="20533" name="TextBox 52"/>
            <p:cNvSpPr txBox="1">
              <a:spLocks noChangeArrowheads="1"/>
            </p:cNvSpPr>
            <p:nvPr/>
          </p:nvSpPr>
          <p:spPr bwMode="auto">
            <a:xfrm>
              <a:off x="4336896" y="2895600"/>
              <a:ext cx="31130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/>
                <a:t>1</a:t>
              </a:r>
              <a:endParaRPr lang="ar-SA" altLang="en-US" sz="1800"/>
            </a:p>
          </p:txBody>
        </p:sp>
        <p:sp>
          <p:nvSpPr>
            <p:cNvPr id="20534" name="TextBox 53"/>
            <p:cNvSpPr txBox="1">
              <a:spLocks noChangeArrowheads="1"/>
            </p:cNvSpPr>
            <p:nvPr/>
          </p:nvSpPr>
          <p:spPr bwMode="auto">
            <a:xfrm>
              <a:off x="4876800" y="2895600"/>
              <a:ext cx="31130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/>
                <a:t>2</a:t>
              </a:r>
              <a:endParaRPr lang="ar-SA" altLang="en-US" sz="1800"/>
            </a:p>
          </p:txBody>
        </p:sp>
      </p:grpSp>
      <p:grpSp>
        <p:nvGrpSpPr>
          <p:cNvPr id="9" name="Group 54"/>
          <p:cNvGrpSpPr>
            <a:grpSpLocks/>
          </p:cNvGrpSpPr>
          <p:nvPr/>
        </p:nvGrpSpPr>
        <p:grpSpPr bwMode="auto">
          <a:xfrm>
            <a:off x="6324600" y="4811713"/>
            <a:ext cx="317500" cy="1284287"/>
            <a:chOff x="3346296" y="3364468"/>
            <a:chExt cx="317808" cy="1283732"/>
          </a:xfrm>
        </p:grpSpPr>
        <p:sp>
          <p:nvSpPr>
            <p:cNvPr id="20529" name="TextBox 55"/>
            <p:cNvSpPr txBox="1">
              <a:spLocks noChangeArrowheads="1"/>
            </p:cNvSpPr>
            <p:nvPr/>
          </p:nvSpPr>
          <p:spPr bwMode="auto">
            <a:xfrm>
              <a:off x="3352800" y="3364468"/>
              <a:ext cx="31130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/>
                <a:t>0</a:t>
              </a:r>
              <a:endParaRPr lang="ar-SA" altLang="en-US" sz="1800"/>
            </a:p>
          </p:txBody>
        </p:sp>
        <p:sp>
          <p:nvSpPr>
            <p:cNvPr id="20530" name="TextBox 56"/>
            <p:cNvSpPr txBox="1">
              <a:spLocks noChangeArrowheads="1"/>
            </p:cNvSpPr>
            <p:nvPr/>
          </p:nvSpPr>
          <p:spPr bwMode="auto">
            <a:xfrm>
              <a:off x="3352800" y="3821668"/>
              <a:ext cx="31130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/>
                <a:t>1</a:t>
              </a:r>
              <a:endParaRPr lang="ar-SA" altLang="en-US" sz="1800"/>
            </a:p>
          </p:txBody>
        </p:sp>
        <p:sp>
          <p:nvSpPr>
            <p:cNvPr id="20531" name="TextBox 57"/>
            <p:cNvSpPr txBox="1">
              <a:spLocks noChangeArrowheads="1"/>
            </p:cNvSpPr>
            <p:nvPr/>
          </p:nvSpPr>
          <p:spPr bwMode="auto">
            <a:xfrm>
              <a:off x="3346296" y="4278868"/>
              <a:ext cx="31130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/>
                <a:t>2</a:t>
              </a:r>
              <a:endParaRPr lang="ar-SA" altLang="en-US" sz="1800"/>
            </a:p>
          </p:txBody>
        </p:sp>
      </p:grpSp>
      <p:sp>
        <p:nvSpPr>
          <p:cNvPr id="59" name="TextBox 58"/>
          <p:cNvSpPr txBox="1">
            <a:spLocks noChangeArrowheads="1"/>
          </p:cNvSpPr>
          <p:nvPr/>
        </p:nvSpPr>
        <p:spPr bwMode="auto">
          <a:xfrm>
            <a:off x="6807200" y="4781550"/>
            <a:ext cx="304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endParaRPr lang="ar-SA" altLang="en-US" sz="2000">
              <a:solidFill>
                <a:srgbClr val="0000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1" name="TextBox 60"/>
          <p:cNvSpPr txBox="1">
            <a:spLocks noChangeArrowheads="1"/>
          </p:cNvSpPr>
          <p:nvPr/>
        </p:nvSpPr>
        <p:spPr bwMode="auto">
          <a:xfrm>
            <a:off x="6819900" y="5238750"/>
            <a:ext cx="304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endParaRPr lang="ar-SA" altLang="en-US" sz="2000">
              <a:solidFill>
                <a:srgbClr val="0000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2" name="TextBox 61"/>
          <p:cNvSpPr txBox="1">
            <a:spLocks noChangeArrowheads="1"/>
          </p:cNvSpPr>
          <p:nvPr/>
        </p:nvSpPr>
        <p:spPr bwMode="auto">
          <a:xfrm>
            <a:off x="6819900" y="5695950"/>
            <a:ext cx="304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endParaRPr lang="ar-SA" altLang="en-US" sz="2000">
              <a:solidFill>
                <a:srgbClr val="0000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3" name="TextBox 62"/>
          <p:cNvSpPr txBox="1">
            <a:spLocks noChangeArrowheads="1"/>
          </p:cNvSpPr>
          <p:nvPr/>
        </p:nvSpPr>
        <p:spPr bwMode="auto">
          <a:xfrm>
            <a:off x="7315200" y="4781550"/>
            <a:ext cx="304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endParaRPr lang="ar-SA" altLang="en-US" sz="2000">
              <a:solidFill>
                <a:srgbClr val="0000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4" name="TextBox 63"/>
          <p:cNvSpPr txBox="1">
            <a:spLocks noChangeArrowheads="1"/>
          </p:cNvSpPr>
          <p:nvPr/>
        </p:nvSpPr>
        <p:spPr bwMode="auto">
          <a:xfrm>
            <a:off x="7340600" y="5238750"/>
            <a:ext cx="304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endParaRPr lang="ar-SA" altLang="en-US" sz="2000">
              <a:solidFill>
                <a:srgbClr val="0000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5" name="TextBox 64"/>
          <p:cNvSpPr txBox="1">
            <a:spLocks noChangeArrowheads="1"/>
          </p:cNvSpPr>
          <p:nvPr/>
        </p:nvSpPr>
        <p:spPr bwMode="auto">
          <a:xfrm>
            <a:off x="7353300" y="5695950"/>
            <a:ext cx="304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6</a:t>
            </a:r>
            <a:endParaRPr lang="ar-SA" altLang="en-US" sz="2000">
              <a:solidFill>
                <a:srgbClr val="0000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6" name="TextBox 65"/>
          <p:cNvSpPr txBox="1">
            <a:spLocks noChangeArrowheads="1"/>
          </p:cNvSpPr>
          <p:nvPr/>
        </p:nvSpPr>
        <p:spPr bwMode="auto">
          <a:xfrm>
            <a:off x="7874000" y="4781550"/>
            <a:ext cx="304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7</a:t>
            </a:r>
            <a:endParaRPr lang="ar-SA" altLang="en-US" sz="2000">
              <a:solidFill>
                <a:srgbClr val="0000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7" name="TextBox 66"/>
          <p:cNvSpPr txBox="1">
            <a:spLocks noChangeArrowheads="1"/>
          </p:cNvSpPr>
          <p:nvPr/>
        </p:nvSpPr>
        <p:spPr bwMode="auto">
          <a:xfrm>
            <a:off x="7886700" y="5238750"/>
            <a:ext cx="304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8</a:t>
            </a:r>
            <a:endParaRPr lang="ar-SA" altLang="en-US" sz="2000">
              <a:solidFill>
                <a:srgbClr val="0000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8" name="TextBox 67"/>
          <p:cNvSpPr txBox="1">
            <a:spLocks noChangeArrowheads="1"/>
          </p:cNvSpPr>
          <p:nvPr/>
        </p:nvSpPr>
        <p:spPr bwMode="auto">
          <a:xfrm>
            <a:off x="7886700" y="5695950"/>
            <a:ext cx="304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9</a:t>
            </a:r>
            <a:endParaRPr lang="ar-SA" altLang="en-US" sz="2000">
              <a:solidFill>
                <a:srgbClr val="0000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9" name="TextBox 68"/>
          <p:cNvSpPr txBox="1">
            <a:spLocks noChangeArrowheads="1"/>
          </p:cNvSpPr>
          <p:nvPr/>
        </p:nvSpPr>
        <p:spPr bwMode="auto">
          <a:xfrm>
            <a:off x="7848600" y="2667000"/>
            <a:ext cx="304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endParaRPr lang="ar-SA" altLang="en-US" sz="2000">
              <a:solidFill>
                <a:srgbClr val="C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0" name="TextBox 69"/>
          <p:cNvSpPr txBox="1">
            <a:spLocks noChangeArrowheads="1"/>
          </p:cNvSpPr>
          <p:nvPr/>
        </p:nvSpPr>
        <p:spPr bwMode="auto">
          <a:xfrm>
            <a:off x="6781800" y="2667000"/>
            <a:ext cx="304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endParaRPr lang="ar-SA" altLang="en-US" sz="2000">
              <a:solidFill>
                <a:srgbClr val="C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1" name="TextBox 70"/>
          <p:cNvSpPr txBox="1">
            <a:spLocks noChangeArrowheads="1"/>
          </p:cNvSpPr>
          <p:nvPr/>
        </p:nvSpPr>
        <p:spPr bwMode="auto">
          <a:xfrm>
            <a:off x="7315200" y="2667000"/>
            <a:ext cx="304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endParaRPr lang="ar-SA" altLang="en-US" sz="2000">
              <a:solidFill>
                <a:srgbClr val="C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2" name="TextBox 71"/>
          <p:cNvSpPr txBox="1">
            <a:spLocks noChangeArrowheads="1"/>
          </p:cNvSpPr>
          <p:nvPr/>
        </p:nvSpPr>
        <p:spPr bwMode="auto">
          <a:xfrm>
            <a:off x="6781800" y="3105150"/>
            <a:ext cx="304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endParaRPr lang="ar-SA" altLang="en-US" sz="2000">
              <a:solidFill>
                <a:srgbClr val="C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3" name="TextBox 72"/>
          <p:cNvSpPr txBox="1">
            <a:spLocks noChangeArrowheads="1"/>
          </p:cNvSpPr>
          <p:nvPr/>
        </p:nvSpPr>
        <p:spPr bwMode="auto">
          <a:xfrm>
            <a:off x="7315200" y="3124200"/>
            <a:ext cx="304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endParaRPr lang="ar-SA" altLang="en-US" sz="2000">
              <a:solidFill>
                <a:srgbClr val="C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4" name="TextBox 73"/>
          <p:cNvSpPr txBox="1">
            <a:spLocks noChangeArrowheads="1"/>
          </p:cNvSpPr>
          <p:nvPr/>
        </p:nvSpPr>
        <p:spPr bwMode="auto">
          <a:xfrm>
            <a:off x="7848600" y="3124200"/>
            <a:ext cx="304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endParaRPr lang="ar-SA" altLang="en-US" sz="2000">
              <a:solidFill>
                <a:srgbClr val="C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5" name="TextBox 74"/>
          <p:cNvSpPr txBox="1">
            <a:spLocks noChangeArrowheads="1"/>
          </p:cNvSpPr>
          <p:nvPr/>
        </p:nvSpPr>
        <p:spPr bwMode="auto">
          <a:xfrm>
            <a:off x="6781800" y="3562350"/>
            <a:ext cx="304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endParaRPr lang="ar-SA" altLang="en-US" sz="2000">
              <a:solidFill>
                <a:srgbClr val="C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6" name="TextBox 75"/>
          <p:cNvSpPr txBox="1">
            <a:spLocks noChangeArrowheads="1"/>
          </p:cNvSpPr>
          <p:nvPr/>
        </p:nvSpPr>
        <p:spPr bwMode="auto">
          <a:xfrm>
            <a:off x="7315200" y="3581400"/>
            <a:ext cx="304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endParaRPr lang="ar-SA" altLang="en-US" sz="2000">
              <a:solidFill>
                <a:srgbClr val="C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7" name="TextBox 76"/>
          <p:cNvSpPr txBox="1">
            <a:spLocks noChangeArrowheads="1"/>
          </p:cNvSpPr>
          <p:nvPr/>
        </p:nvSpPr>
        <p:spPr bwMode="auto">
          <a:xfrm>
            <a:off x="7848600" y="3562350"/>
            <a:ext cx="304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endParaRPr lang="ar-SA" altLang="en-US" sz="2000">
              <a:solidFill>
                <a:srgbClr val="C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8" name="TextBox 77"/>
          <p:cNvSpPr txBox="1">
            <a:spLocks noChangeArrowheads="1"/>
          </p:cNvSpPr>
          <p:nvPr/>
        </p:nvSpPr>
        <p:spPr bwMode="auto">
          <a:xfrm>
            <a:off x="6781800" y="4800600"/>
            <a:ext cx="304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endParaRPr lang="ar-SA" altLang="en-US" sz="2000">
              <a:solidFill>
                <a:srgbClr val="C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9" name="TextBox 78"/>
          <p:cNvSpPr txBox="1">
            <a:spLocks noChangeArrowheads="1"/>
          </p:cNvSpPr>
          <p:nvPr/>
        </p:nvSpPr>
        <p:spPr bwMode="auto">
          <a:xfrm>
            <a:off x="6781800" y="5238750"/>
            <a:ext cx="304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endParaRPr lang="ar-SA" altLang="en-US" sz="2000">
              <a:solidFill>
                <a:srgbClr val="C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0" name="TextBox 79"/>
          <p:cNvSpPr txBox="1">
            <a:spLocks noChangeArrowheads="1"/>
          </p:cNvSpPr>
          <p:nvPr/>
        </p:nvSpPr>
        <p:spPr bwMode="auto">
          <a:xfrm>
            <a:off x="6781800" y="5695950"/>
            <a:ext cx="304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endParaRPr lang="ar-SA" altLang="en-US" sz="2000">
              <a:solidFill>
                <a:srgbClr val="C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1" name="TextBox 80"/>
          <p:cNvSpPr txBox="1">
            <a:spLocks noChangeArrowheads="1"/>
          </p:cNvSpPr>
          <p:nvPr/>
        </p:nvSpPr>
        <p:spPr bwMode="auto">
          <a:xfrm>
            <a:off x="7391400" y="4781550"/>
            <a:ext cx="304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endParaRPr lang="ar-SA" altLang="en-US" sz="2000">
              <a:solidFill>
                <a:srgbClr val="C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2" name="TextBox 81"/>
          <p:cNvSpPr txBox="1">
            <a:spLocks noChangeArrowheads="1"/>
          </p:cNvSpPr>
          <p:nvPr/>
        </p:nvSpPr>
        <p:spPr bwMode="auto">
          <a:xfrm>
            <a:off x="7391400" y="5257800"/>
            <a:ext cx="304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endParaRPr lang="ar-SA" altLang="en-US" sz="2000">
              <a:solidFill>
                <a:srgbClr val="C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3" name="TextBox 82"/>
          <p:cNvSpPr txBox="1">
            <a:spLocks noChangeArrowheads="1"/>
          </p:cNvSpPr>
          <p:nvPr/>
        </p:nvSpPr>
        <p:spPr bwMode="auto">
          <a:xfrm>
            <a:off x="7391400" y="5715000"/>
            <a:ext cx="304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endParaRPr lang="ar-SA" altLang="en-US" sz="2000">
              <a:solidFill>
                <a:srgbClr val="C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5" name="TextBox 84"/>
          <p:cNvSpPr txBox="1">
            <a:spLocks noChangeArrowheads="1"/>
          </p:cNvSpPr>
          <p:nvPr/>
        </p:nvSpPr>
        <p:spPr bwMode="auto">
          <a:xfrm>
            <a:off x="7924800" y="4800600"/>
            <a:ext cx="304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endParaRPr lang="ar-SA" altLang="en-US" sz="2000">
              <a:solidFill>
                <a:srgbClr val="C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6" name="TextBox 85"/>
          <p:cNvSpPr txBox="1">
            <a:spLocks noChangeArrowheads="1"/>
          </p:cNvSpPr>
          <p:nvPr/>
        </p:nvSpPr>
        <p:spPr bwMode="auto">
          <a:xfrm>
            <a:off x="7924800" y="5257800"/>
            <a:ext cx="304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endParaRPr lang="ar-SA" altLang="en-US" sz="2000">
              <a:solidFill>
                <a:srgbClr val="C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7" name="TextBox 86"/>
          <p:cNvSpPr txBox="1">
            <a:spLocks noChangeArrowheads="1"/>
          </p:cNvSpPr>
          <p:nvPr/>
        </p:nvSpPr>
        <p:spPr bwMode="auto">
          <a:xfrm>
            <a:off x="7924800" y="5695950"/>
            <a:ext cx="304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endParaRPr lang="ar-SA" altLang="en-US" sz="2000">
              <a:solidFill>
                <a:srgbClr val="C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0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4" dur="5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 nodeType="clickPar">
                      <p:stCondLst>
                        <p:cond delay="indefinite"/>
                      </p:stCondLst>
                      <p:childTnLst>
                        <p:par>
                          <p:cTn id="1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1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 nodeType="clickPar">
                      <p:stCondLst>
                        <p:cond delay="indefinite"/>
                      </p:stCondLst>
                      <p:childTnLst>
                        <p:par>
                          <p:cTn id="1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7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 nodeType="clickPar">
                      <p:stCondLst>
                        <p:cond delay="indefinite"/>
                      </p:stCondLst>
                      <p:childTnLst>
                        <p:par>
                          <p:cTn id="1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7" dur="1000"/>
                                        <p:tgtEl>
                                          <p:spTgt spid="10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 nodeType="clickPar">
                      <p:stCondLst>
                        <p:cond delay="indefinite"/>
                      </p:stCondLst>
                      <p:childTnLst>
                        <p:par>
                          <p:cTn id="1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 nodeType="clickPar">
                      <p:stCondLst>
                        <p:cond delay="indefinite"/>
                      </p:stCondLst>
                      <p:childTnLst>
                        <p:par>
                          <p:cTn id="1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6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9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2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5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8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1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4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7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0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 nodeType="clickPar">
                      <p:stCondLst>
                        <p:cond delay="indefinite"/>
                      </p:stCondLst>
                      <p:childTnLst>
                        <p:par>
                          <p:cTn id="1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8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 nodeType="clickPar">
                      <p:stCondLst>
                        <p:cond delay="indefinite"/>
                      </p:stCondLst>
                      <p:childTnLst>
                        <p:par>
                          <p:cTn id="1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1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6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 nodeType="clickPar">
                      <p:stCondLst>
                        <p:cond delay="indefinite"/>
                      </p:stCondLst>
                      <p:childTnLst>
                        <p:par>
                          <p:cTn id="1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 nodeType="clickPar">
                      <p:stCondLst>
                        <p:cond delay="indefinite"/>
                      </p:stCondLst>
                      <p:childTnLst>
                        <p:par>
                          <p:cTn id="2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7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 nodeType="clickPar">
                      <p:stCondLst>
                        <p:cond delay="indefinite"/>
                      </p:stCondLst>
                      <p:childTnLst>
                        <p:par>
                          <p:cTn id="2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 nodeType="clickPar">
                      <p:stCondLst>
                        <p:cond delay="indefinite"/>
                      </p:stCondLst>
                      <p:childTnLst>
                        <p:par>
                          <p:cTn id="2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8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 nodeType="clickPar">
                      <p:stCondLst>
                        <p:cond delay="indefinite"/>
                      </p:stCondLst>
                      <p:childTnLst>
                        <p:par>
                          <p:cTn id="2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1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6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 nodeType="clickPar">
                      <p:stCondLst>
                        <p:cond delay="indefinite"/>
                      </p:stCondLst>
                      <p:childTnLst>
                        <p:par>
                          <p:cTn id="2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4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5" fill="hold" nodeType="clickPar">
                      <p:stCondLst>
                        <p:cond delay="indefinite"/>
                      </p:stCondLst>
                      <p:childTnLst>
                        <p:par>
                          <p:cTn id="2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7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  <p:bldP spid="4" grpId="0"/>
      <p:bldP spid="5" grpId="0"/>
      <p:bldP spid="28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59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69" grpId="1"/>
      <p:bldP spid="70" grpId="0" build="allAtOnce"/>
      <p:bldP spid="71" grpId="0"/>
      <p:bldP spid="71" grpId="1"/>
      <p:bldP spid="72" grpId="0"/>
      <p:bldP spid="72" grpId="1"/>
      <p:bldP spid="73" grpId="0"/>
      <p:bldP spid="73" grpId="1"/>
      <p:bldP spid="74" grpId="0"/>
      <p:bldP spid="74" grpId="1"/>
      <p:bldP spid="75" grpId="0"/>
      <p:bldP spid="75" grpId="1"/>
      <p:bldP spid="76" grpId="0"/>
      <p:bldP spid="76" grpId="1"/>
      <p:bldP spid="77" grpId="0"/>
      <p:bldP spid="77" grpId="1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3" grpId="1"/>
      <p:bldP spid="85" grpId="0"/>
      <p:bldP spid="85" grpId="1"/>
      <p:bldP spid="86" grpId="0"/>
      <p:bldP spid="86" grpId="1"/>
      <p:bldP spid="87" grpId="0"/>
      <p:bldP spid="87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2D-Array Printing</a:t>
            </a:r>
            <a:endParaRPr lang="ar-SA" alt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7659688" cy="3097213"/>
          </a:xfrm>
        </p:spPr>
        <p:txBody>
          <a:bodyPr/>
          <a:lstStyle/>
          <a:p>
            <a:r>
              <a:rPr lang="en-US" altLang="en-US" sz="2000" smtClean="0"/>
              <a:t>To print a 2-D array row-wise with each row in a separate line:</a:t>
            </a:r>
            <a:endParaRPr lang="ar-SA" altLang="en-US" sz="2000" smtClean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914400" y="1654175"/>
            <a:ext cx="7696200" cy="258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 [][] nums = {{92, 88, 75},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   {85, 94, 97},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   {77, 80, 89}};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for(</a:t>
            </a:r>
            <a:r>
              <a:rPr lang="en-US" altLang="en-US" sz="180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80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 = 0; i &lt; nums.length; i++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for(int j = 0; j &lt; nums[</a:t>
            </a:r>
            <a:r>
              <a:rPr lang="en-US" altLang="en-US" sz="180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].length; j++)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System.out.print(nums[</a:t>
            </a:r>
            <a:r>
              <a:rPr lang="en-US" altLang="en-US" sz="180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][j] + </a:t>
            </a:r>
            <a:r>
              <a:rPr lang="en-GB" altLang="en-US" sz="1800" b="1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altLang="en-US" sz="1800" b="1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System.out.println();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85750" indent="-285750"/>
            <a:r>
              <a:rPr lang="en-US" altLang="en-US" smtClean="0"/>
              <a:t>Passing 2-D arrays to methods</a:t>
            </a:r>
            <a:endParaRPr lang="ar-SA" alt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6163" y="990600"/>
            <a:ext cx="7661275" cy="533400"/>
          </a:xfrm>
        </p:spPr>
        <p:txBody>
          <a:bodyPr/>
          <a:lstStyle/>
          <a:p>
            <a:r>
              <a:rPr lang="en-US" altLang="en-US" sz="1400" smtClean="0"/>
              <a:t>A 2-D array reference is passed or returned from a method in a similar way to  a 1-D array reference.</a:t>
            </a:r>
          </a:p>
          <a:p>
            <a:endParaRPr lang="ar-SA" altLang="en-US" sz="2000" smtClean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471613" y="3214688"/>
            <a:ext cx="7235825" cy="253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private static int[][] addMatrix(int[][] x, int[][] y){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en-US" sz="12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GB" altLang="en-US" sz="1200" b="1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if(x.length != y.length || x[0].length != y[0].length)</a:t>
            </a:r>
            <a:endParaRPr lang="en-US" altLang="en-US" sz="1200">
              <a:solidFill>
                <a:srgbClr val="0000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en-GB" altLang="en-US" sz="1200" b="1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throw new IllegalArgumentException("Array dimensions are not equal");</a:t>
            </a:r>
            <a:r>
              <a:rPr lang="en-US" altLang="en-US" sz="12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int[][] m = new int[x.length][x[0].length];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for(int r = 0; r &lt; x.length; r++){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for(int c = 0; c &lt; y[r].length; c++){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	     m[r][c] = x[r][c] + y[r][c];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	  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return m;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}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82625" y="6126163"/>
            <a:ext cx="5535613" cy="58420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en-US" altLang="en-US" sz="1400" dirty="0"/>
              <a:t>Note: The file sum2Darrays2.java contains a complete example.</a:t>
            </a:r>
            <a:endParaRPr lang="ar-SA" altLang="en-US" sz="1400" dirty="0"/>
          </a:p>
          <a:p>
            <a:pPr>
              <a:defRPr/>
            </a:pPr>
            <a:endParaRPr lang="ar-SA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1046163" y="1524000"/>
            <a:ext cx="76612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SzPct val="6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5000"/>
              <a:buFont typeface="Wingdings" pitchFamily="2" charset="2"/>
              <a:buChar char="n"/>
              <a:defRPr sz="12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itchFamily="2" charset="2"/>
              <a:buChar char="n"/>
              <a:defRPr sz="12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itchFamily="2" charset="2"/>
              <a:buChar char="n"/>
              <a:defRPr sz="12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itchFamily="2" charset="2"/>
              <a:buChar char="n"/>
              <a:defRPr sz="12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itchFamily="2" charset="2"/>
              <a:buChar char="n"/>
              <a:defRPr sz="12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itchFamily="2" charset="2"/>
              <a:buChar char="n"/>
              <a:defRPr sz="12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defRPr/>
            </a:pPr>
            <a:r>
              <a:rPr lang="en-US" altLang="en-US" sz="1400" kern="0" dirty="0" smtClean="0"/>
              <a:t>Example: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600200" y="1714500"/>
            <a:ext cx="4495800" cy="123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       </a:t>
            </a:r>
            <a:r>
              <a:rPr lang="fr-FR" altLang="en-US" sz="1400">
                <a:solidFill>
                  <a:srgbClr val="0000CC"/>
                </a:solidFill>
              </a:rPr>
              <a:t>int[][] matrix1, matrix2, matrix3;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en-US" sz="1400">
                <a:solidFill>
                  <a:srgbClr val="0000CC"/>
                </a:solidFill>
              </a:rPr>
              <a:t>        matrix1 = readArray( );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en-US" sz="1400">
                <a:solidFill>
                  <a:srgbClr val="0000CC"/>
                </a:solidFill>
              </a:rPr>
              <a:t>        matrix2 = readArray( );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fr-FR" altLang="en-US" sz="1400">
              <a:solidFill>
                <a:srgbClr val="0000CC"/>
              </a:solidFill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en-US" sz="1400">
                <a:solidFill>
                  <a:srgbClr val="0000CC"/>
                </a:solidFill>
              </a:rPr>
              <a:t>        matrix3 = addMatrix(matrix1, matrix2);</a:t>
            </a:r>
            <a:endParaRPr lang="ar-SA" altLang="en-US" sz="1400">
              <a:solidFill>
                <a:srgbClr val="0000CC"/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715963" y="6227763"/>
            <a:ext cx="7659687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SzPct val="6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5000"/>
              <a:buFont typeface="Wingdings" pitchFamily="2" charset="2"/>
              <a:buChar char="n"/>
              <a:defRPr sz="12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itchFamily="2" charset="2"/>
              <a:buChar char="n"/>
              <a:defRPr sz="12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itchFamily="2" charset="2"/>
              <a:buChar char="n"/>
              <a:defRPr sz="12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itchFamily="2" charset="2"/>
              <a:buChar char="n"/>
              <a:defRPr sz="12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itchFamily="2" charset="2"/>
              <a:buChar char="n"/>
              <a:defRPr sz="12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itchFamily="2" charset="2"/>
              <a:buChar char="n"/>
              <a:defRPr sz="12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  <a:defRPr/>
            </a:pPr>
            <a:endParaRPr lang="en-US" altLang="en-US" sz="1400" kern="0" dirty="0" smtClean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835025" y="2944813"/>
            <a:ext cx="7659688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SzPct val="6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5000"/>
              <a:buFont typeface="Wingdings" pitchFamily="2" charset="2"/>
              <a:buChar char="n"/>
              <a:defRPr sz="12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itchFamily="2" charset="2"/>
              <a:buChar char="n"/>
              <a:defRPr sz="12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itchFamily="2" charset="2"/>
              <a:buChar char="n"/>
              <a:defRPr sz="12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itchFamily="2" charset="2"/>
              <a:buChar char="n"/>
              <a:defRPr sz="12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itchFamily="2" charset="2"/>
              <a:buChar char="n"/>
              <a:defRPr sz="12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itchFamily="2" charset="2"/>
              <a:buChar char="n"/>
              <a:defRPr sz="12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  <a:defRPr/>
            </a:pPr>
            <a:r>
              <a:rPr lang="en-US" altLang="en-US" sz="1400" kern="0" dirty="0" smtClean="0"/>
              <a:t>         where: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2" grpId="0"/>
      <p:bldP spid="6" grpId="0" build="p"/>
      <p:bldP spid="5" grpId="0"/>
      <p:bldP spid="10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4"/>
          <p:cNvSpPr txBox="1">
            <a:spLocks noChangeArrowheads="1"/>
          </p:cNvSpPr>
          <p:nvPr/>
        </p:nvSpPr>
        <p:spPr bwMode="auto">
          <a:xfrm>
            <a:off x="3619500" y="2667000"/>
            <a:ext cx="20193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4000"/>
              <a:t>The end</a:t>
            </a:r>
          </a:p>
        </p:txBody>
      </p:sp>
      <p:graphicFrame>
        <p:nvGraphicFramePr>
          <p:cNvPr id="23555" name="Object 4"/>
          <p:cNvGraphicFramePr>
            <a:graphicFrameLocks noChangeAspect="1"/>
          </p:cNvGraphicFramePr>
          <p:nvPr/>
        </p:nvGraphicFramePr>
        <p:xfrm>
          <a:off x="7239000" y="4419600"/>
          <a:ext cx="1905000" cy="1487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9" name="Image" r:id="rId4" imgW="2897282" imgH="2261913" progId="Photoshop.Image.5">
                  <p:embed/>
                </p:oleObj>
              </mc:Choice>
              <mc:Fallback>
                <p:oleObj name="Image" r:id="rId4" imgW="2897282" imgH="2261913" progId="Photoshop.Image.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9000" y="4419600"/>
                        <a:ext cx="1905000" cy="1487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6" name="Text Box 5"/>
          <p:cNvSpPr txBox="1">
            <a:spLocks noChangeArrowheads="1"/>
          </p:cNvSpPr>
          <p:nvPr/>
        </p:nvSpPr>
        <p:spPr bwMode="auto">
          <a:xfrm>
            <a:off x="228600" y="4249738"/>
            <a:ext cx="7086600" cy="116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800"/>
              <a:t>Important to do at home : 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800"/>
              <a:t>         - read section 6.4 (pages 399 - 403)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Two-Dimensional Arrays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altLang="en-US" sz="2000" smtClean="0">
                <a:cs typeface="Times New Roman" panose="02020603050405020304" pitchFamily="18" charset="0"/>
              </a:rPr>
              <a:t>Why 2D-Arrays?</a:t>
            </a:r>
          </a:p>
          <a:p>
            <a:pPr eaLnBrk="1" hangingPunct="1">
              <a:lnSpc>
                <a:spcPct val="150000"/>
              </a:lnSpc>
            </a:pPr>
            <a:endParaRPr lang="en-US" altLang="en-US" sz="2000" smtClean="0">
              <a:cs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en-US" sz="2000" smtClean="0">
                <a:cs typeface="Times New Roman" panose="02020603050405020304" pitchFamily="18" charset="0"/>
              </a:rPr>
              <a:t>2D-Array Declarations</a:t>
            </a:r>
          </a:p>
          <a:p>
            <a:pPr eaLnBrk="1" hangingPunct="1">
              <a:lnSpc>
                <a:spcPct val="150000"/>
              </a:lnSpc>
            </a:pPr>
            <a:endParaRPr lang="en-US" altLang="en-US" sz="2000" smtClean="0">
              <a:cs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en-US" sz="2000" smtClean="0">
                <a:cs typeface="Times New Roman" panose="02020603050405020304" pitchFamily="18" charset="0"/>
              </a:rPr>
              <a:t>2D-Array Initializer Lists</a:t>
            </a:r>
          </a:p>
          <a:p>
            <a:pPr eaLnBrk="1" hangingPunct="1">
              <a:lnSpc>
                <a:spcPct val="150000"/>
              </a:lnSpc>
            </a:pPr>
            <a:endParaRPr lang="en-US" altLang="en-US" sz="2000" smtClean="0">
              <a:cs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en-US" sz="2000" smtClean="0">
                <a:cs typeface="Times New Roman" panose="02020603050405020304" pitchFamily="18" charset="0"/>
              </a:rPr>
              <a:t>2D-Array Processing </a:t>
            </a:r>
          </a:p>
          <a:p>
            <a:pPr eaLnBrk="1" hangingPunct="1">
              <a:lnSpc>
                <a:spcPct val="150000"/>
              </a:lnSpc>
            </a:pPr>
            <a:endParaRPr lang="en-US" altLang="en-US" sz="2000" smtClean="0">
              <a:cs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en-US" sz="2000" smtClean="0">
                <a:cs typeface="Times New Roman" panose="02020603050405020304" pitchFamily="18" charset="0"/>
              </a:rPr>
              <a:t>Passing and returning 2D-Array references to methods</a:t>
            </a:r>
          </a:p>
          <a:p>
            <a:pPr eaLnBrk="1" hangingPunct="1">
              <a:lnSpc>
                <a:spcPct val="150000"/>
              </a:lnSpc>
            </a:pPr>
            <a:endParaRPr lang="en-US" altLang="en-US" sz="2000" smtClean="0">
              <a:cs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</a:pPr>
            <a:endParaRPr lang="en-US" altLang="en-US" sz="2000" smtClean="0"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Exercises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 eaLnBrk="1" hangingPunct="1"/>
            <a:r>
              <a:rPr lang="en-US" altLang="en-US" smtClean="0"/>
              <a:t>Write a program that creates a two dimensional array, fills it using Scanner, and then prints the sum of every column.</a:t>
            </a:r>
          </a:p>
          <a:p>
            <a:pPr marL="457200" indent="-457200" eaLnBrk="1" hangingPunct="1"/>
            <a:endParaRPr lang="en-US" altLang="en-US" smtClean="0"/>
          </a:p>
          <a:p>
            <a:pPr marL="457200" indent="-457200" eaLnBrk="1" hangingPunct="1"/>
            <a:r>
              <a:rPr lang="en-US" altLang="en-US" smtClean="0"/>
              <a:t>Given a two-dimensional array, </a:t>
            </a:r>
            <a:r>
              <a:rPr lang="en-US" altLang="en-US" b="1" smtClean="0"/>
              <a:t>dataTable</a:t>
            </a:r>
            <a:r>
              <a:rPr lang="en-US" altLang="en-US" smtClean="0"/>
              <a:t>, of type double such that the rows can have different lengths. Write a code fragment that computes the average of each row and saves it in a single-dimension array of size corresponding to the rows of </a:t>
            </a:r>
            <a:r>
              <a:rPr lang="en-US" altLang="en-US" b="1" smtClean="0"/>
              <a:t>dataTable</a:t>
            </a:r>
            <a:r>
              <a:rPr lang="en-US" altLang="en-US" smtClean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Exercises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 eaLnBrk="1" hangingPunct="1"/>
            <a:r>
              <a:rPr lang="en-US" altLang="en-US" smtClean="0"/>
              <a:t>Write a method that returns the maximum value in a 2D array given as a parameter.</a:t>
            </a:r>
          </a:p>
          <a:p>
            <a:pPr marL="457200" indent="-457200" eaLnBrk="1" hangingPunct="1"/>
            <a:endParaRPr lang="en-US" altLang="en-US" smtClean="0"/>
          </a:p>
          <a:p>
            <a:pPr marL="457200" indent="-457200" eaLnBrk="1" hangingPunct="1"/>
            <a:r>
              <a:rPr lang="en-US" altLang="en-US" smtClean="0"/>
              <a:t>Write a method that returns the sum of the elements in Column x of a 2D array (careful with rows of different lengths!).</a:t>
            </a:r>
          </a:p>
          <a:p>
            <a:pPr marL="457200" indent="-457200" eaLnBrk="1" hangingPunct="1"/>
            <a:endParaRPr lang="en-US" altLang="en-US" smtClean="0"/>
          </a:p>
          <a:p>
            <a:pPr marL="457200" indent="-457200" eaLnBrk="1" hangingPunct="1"/>
            <a:r>
              <a:rPr lang="en-US" altLang="en-US" smtClean="0"/>
              <a:t>Write a method that checks to see if a given array is a </a:t>
            </a:r>
            <a:r>
              <a:rPr lang="en-US" altLang="en-US" i="1" smtClean="0"/>
              <a:t>Latin square</a:t>
            </a:r>
            <a:r>
              <a:rPr lang="en-US" altLang="en-US" smtClean="0"/>
              <a:t>. This means that it must be square (suppose it is n x n), and that each row and each column must contain the values 1, 2, ..., n with no repeats.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Why 2-D Arrays?</a:t>
            </a:r>
          </a:p>
        </p:txBody>
      </p:sp>
      <p:sp>
        <p:nvSpPr>
          <p:cNvPr id="372" name="Oval 371"/>
          <p:cNvSpPr>
            <a:spLocks noChangeArrowheads="1"/>
          </p:cNvSpPr>
          <p:nvPr/>
        </p:nvSpPr>
        <p:spPr bwMode="auto">
          <a:xfrm>
            <a:off x="5334000" y="3276600"/>
            <a:ext cx="457200" cy="381000"/>
          </a:xfrm>
          <a:prstGeom prst="ellipse">
            <a:avLst/>
          </a:prstGeom>
          <a:noFill/>
          <a:ln w="28575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en-US" sz="1800"/>
          </a:p>
        </p:txBody>
      </p:sp>
      <p:sp>
        <p:nvSpPr>
          <p:cNvPr id="373" name="Oval 372"/>
          <p:cNvSpPr>
            <a:spLocks noChangeArrowheads="1"/>
          </p:cNvSpPr>
          <p:nvPr/>
        </p:nvSpPr>
        <p:spPr bwMode="auto">
          <a:xfrm>
            <a:off x="3048000" y="4191000"/>
            <a:ext cx="533400" cy="304800"/>
          </a:xfrm>
          <a:prstGeom prst="ellipse">
            <a:avLst/>
          </a:prstGeom>
          <a:noFill/>
          <a:ln w="28575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en-US" sz="1800"/>
          </a:p>
        </p:txBody>
      </p:sp>
      <p:sp>
        <p:nvSpPr>
          <p:cNvPr id="374" name="Oval 373"/>
          <p:cNvSpPr>
            <a:spLocks noChangeArrowheads="1"/>
          </p:cNvSpPr>
          <p:nvPr/>
        </p:nvSpPr>
        <p:spPr bwMode="auto">
          <a:xfrm>
            <a:off x="6019800" y="3581400"/>
            <a:ext cx="533400" cy="381000"/>
          </a:xfrm>
          <a:prstGeom prst="ellipse">
            <a:avLst/>
          </a:prstGeom>
          <a:noFill/>
          <a:ln w="28575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en-US" sz="1800"/>
          </a:p>
        </p:txBody>
      </p:sp>
      <p:graphicFrame>
        <p:nvGraphicFramePr>
          <p:cNvPr id="187" name="Table 186"/>
          <p:cNvGraphicFramePr>
            <a:graphicFrameLocks noGrp="1"/>
          </p:cNvGraphicFramePr>
          <p:nvPr/>
        </p:nvGraphicFramePr>
        <p:xfrm>
          <a:off x="1143000" y="2362200"/>
          <a:ext cx="5410200" cy="2133600"/>
        </p:xfrm>
        <a:graphic>
          <a:graphicData uri="http://schemas.openxmlformats.org/drawingml/2006/table">
            <a:tbl>
              <a:tblPr/>
              <a:tblGrid>
                <a:gridCol w="9937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60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60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608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608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608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608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8295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latin typeface="Times New Roman"/>
                          <a:ea typeface="Times New Roman"/>
                          <a:cs typeface="Arial"/>
                        </a:rPr>
                        <a:t>ID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latin typeface="Times New Roman"/>
                          <a:ea typeface="Times New Roman"/>
                          <a:cs typeface="Arial"/>
                        </a:rPr>
                        <a:t>quiz1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latin typeface="Times New Roman"/>
                          <a:ea typeface="Times New Roman"/>
                          <a:cs typeface="Arial"/>
                        </a:rPr>
                        <a:t>quiz2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latin typeface="Times New Roman"/>
                          <a:ea typeface="Times New Roman"/>
                          <a:cs typeface="Arial"/>
                        </a:rPr>
                        <a:t>quiz3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latin typeface="Times New Roman"/>
                          <a:ea typeface="Times New Roman"/>
                          <a:cs typeface="Arial"/>
                        </a:rPr>
                        <a:t>quiz4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latin typeface="Times New Roman"/>
                          <a:ea typeface="Times New Roman"/>
                          <a:cs typeface="Arial"/>
                        </a:rPr>
                        <a:t>quiz5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774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  <a:cs typeface="Arial"/>
                        </a:rPr>
                        <a:t>900000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  <a:cs typeface="Arial"/>
                        </a:rPr>
                        <a:t>50.5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  <a:cs typeface="Arial"/>
                        </a:rPr>
                        <a:t>40.0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  <a:cs typeface="Arial"/>
                        </a:rPr>
                        <a:t>60.0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  <a:cs typeface="Arial"/>
                        </a:rPr>
                        <a:t>0.0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  <a:cs typeface="Arial"/>
                        </a:rPr>
                        <a:t>55.0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1774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  <a:cs typeface="Arial"/>
                        </a:rPr>
                        <a:t>920000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  <a:cs typeface="Arial"/>
                        </a:rPr>
                        <a:t>70.0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  <a:cs typeface="Arial"/>
                        </a:rPr>
                        <a:t>60.0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  <a:cs typeface="Arial"/>
                        </a:rPr>
                        <a:t>75.0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  <a:cs typeface="Arial"/>
                        </a:rPr>
                        <a:t>90.0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  <a:cs typeface="Arial"/>
                        </a:rPr>
                        <a:t>66.5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1774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  <a:cs typeface="Arial"/>
                        </a:rPr>
                        <a:t>930520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  <a:cs typeface="Arial"/>
                        </a:rPr>
                        <a:t>65.0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  <a:cs typeface="Arial"/>
                        </a:rPr>
                        <a:t>70.0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  <a:cs typeface="Arial"/>
                        </a:rPr>
                        <a:t>65.0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  <a:cs typeface="Arial"/>
                        </a:rPr>
                        <a:t>80.0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  <a:cs typeface="Arial"/>
                        </a:rPr>
                        <a:t>78.0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1774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  <a:cs typeface="Arial"/>
                        </a:rPr>
                        <a:t>940000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  <a:cs typeface="Arial"/>
                        </a:rPr>
                        <a:t>80.0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  <a:cs typeface="Arial"/>
                        </a:rPr>
                        <a:t>90.0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  <a:cs typeface="Arial"/>
                        </a:rPr>
                        <a:t>95.0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  <a:cs typeface="Arial"/>
                        </a:rPr>
                        <a:t>85.0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  <a:cs typeface="Arial"/>
                        </a:rPr>
                        <a:t>100.0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1774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  <a:cs typeface="Arial"/>
                        </a:rPr>
                        <a:t>953478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  <a:cs typeface="Arial"/>
                        </a:rPr>
                        <a:t>40.0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  <a:cs typeface="Arial"/>
                        </a:rPr>
                        <a:t>30.0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  <a:cs typeface="Arial"/>
                        </a:rPr>
                        <a:t>50.0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  <a:cs typeface="Arial"/>
                        </a:rPr>
                        <a:t>55.0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  <a:cs typeface="Arial"/>
                        </a:rPr>
                        <a:t>45.0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1774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  <a:cs typeface="Arial"/>
                        </a:rPr>
                        <a:t>972893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  <a:cs typeface="Arial"/>
                        </a:rPr>
                        <a:t>60.0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  <a:cs typeface="Arial"/>
                        </a:rPr>
                        <a:t>50.0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  <a:cs typeface="Arial"/>
                        </a:rPr>
                        <a:t>39.0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  <a:cs typeface="Arial"/>
                        </a:rPr>
                        <a:t>70.0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  <a:cs typeface="Arial"/>
                        </a:rPr>
                        <a:t>55.9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329" name="Rectangle 185"/>
          <p:cNvSpPr>
            <a:spLocks noChangeArrowheads="1"/>
          </p:cNvSpPr>
          <p:nvPr/>
        </p:nvSpPr>
        <p:spPr bwMode="auto">
          <a:xfrm>
            <a:off x="2895600" y="2743200"/>
            <a:ext cx="3657600" cy="17526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7247" name="Rectangle 187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191" name="TextBox 190"/>
          <p:cNvSpPr txBox="1">
            <a:spLocks noChangeArrowheads="1"/>
          </p:cNvSpPr>
          <p:nvPr/>
        </p:nvSpPr>
        <p:spPr bwMode="auto">
          <a:xfrm>
            <a:off x="914400" y="914400"/>
            <a:ext cx="8229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Pct val="110000"/>
              <a:buFont typeface="Wingdings" panose="05000000000000000000" pitchFamily="2" charset="2"/>
              <a:buChar char="§"/>
            </a:pPr>
            <a:r>
              <a:rPr lang="en-US" altLang="en-US" sz="1600"/>
              <a:t> A 2D-array is used to store information that would otherwise require several 1D-arrays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Pct val="110000"/>
              <a:buFontTx/>
              <a:buNone/>
            </a:pPr>
            <a:r>
              <a:rPr lang="en-US" altLang="en-US" sz="1600"/>
              <a:t>  to store.</a:t>
            </a:r>
          </a:p>
        </p:txBody>
      </p:sp>
      <p:sp>
        <p:nvSpPr>
          <p:cNvPr id="192" name="TextBox 191"/>
          <p:cNvSpPr txBox="1">
            <a:spLocks noChangeArrowheads="1"/>
          </p:cNvSpPr>
          <p:nvPr/>
        </p:nvSpPr>
        <p:spPr bwMode="auto">
          <a:xfrm>
            <a:off x="914400" y="1524000"/>
            <a:ext cx="8001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Pct val="110000"/>
              <a:buFont typeface="Wingdings" panose="05000000000000000000" pitchFamily="2" charset="2"/>
              <a:buChar char="§"/>
            </a:pPr>
            <a:r>
              <a:rPr lang="en-US" altLang="en-US" sz="1600"/>
              <a:t> For example, the grades of 6 students  in 5 quizzes can be stored in a 2D-array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Pct val="110000"/>
              <a:buFontTx/>
              <a:buNone/>
            </a:pPr>
            <a:r>
              <a:rPr lang="en-US" altLang="en-US" sz="1600"/>
              <a:t>   </a:t>
            </a:r>
            <a:r>
              <a:rPr lang="en-US" altLang="en-US" sz="1600" b="1"/>
              <a:t>quizGrades</a:t>
            </a:r>
            <a:r>
              <a:rPr lang="en-US" altLang="en-US" sz="1600"/>
              <a:t> as follows:</a:t>
            </a:r>
          </a:p>
        </p:txBody>
      </p:sp>
      <p:sp>
        <p:nvSpPr>
          <p:cNvPr id="193" name="TextBox 192"/>
          <p:cNvSpPr txBox="1">
            <a:spLocks noChangeArrowheads="1"/>
          </p:cNvSpPr>
          <p:nvPr/>
        </p:nvSpPr>
        <p:spPr bwMode="auto">
          <a:xfrm>
            <a:off x="4114800" y="4572000"/>
            <a:ext cx="12192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Pct val="110000"/>
              <a:buFontTx/>
              <a:buNone/>
            </a:pPr>
            <a:r>
              <a:rPr lang="en-US" altLang="en-US" sz="1600"/>
              <a:t>quizGrades</a:t>
            </a:r>
          </a:p>
        </p:txBody>
      </p:sp>
      <p:sp>
        <p:nvSpPr>
          <p:cNvPr id="194" name="TextBox 193"/>
          <p:cNvSpPr txBox="1">
            <a:spLocks noChangeArrowheads="1"/>
          </p:cNvSpPr>
          <p:nvPr/>
        </p:nvSpPr>
        <p:spPr bwMode="auto">
          <a:xfrm>
            <a:off x="990600" y="4953000"/>
            <a:ext cx="7848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Pct val="110000"/>
              <a:buFont typeface="Wingdings" panose="05000000000000000000" pitchFamily="2" charset="2"/>
              <a:buChar char="§"/>
            </a:pPr>
            <a:r>
              <a:rPr lang="en-US" altLang="en-US" sz="1600"/>
              <a:t> </a:t>
            </a:r>
            <a:r>
              <a:rPr lang="en-GB" altLang="en-US" sz="1600"/>
              <a:t>Each slot of the array is a variable. As with one-dimensional arrays, every slot in a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Pct val="110000"/>
              <a:buFontTx/>
              <a:buNone/>
            </a:pPr>
            <a:r>
              <a:rPr lang="en-GB" altLang="en-US" sz="1600"/>
              <a:t>   2D array is of the same type. </a:t>
            </a:r>
            <a:endParaRPr lang="en-US" altLang="en-US" sz="1600"/>
          </a:p>
        </p:txBody>
      </p:sp>
      <p:sp>
        <p:nvSpPr>
          <p:cNvPr id="195" name="TextBox 194"/>
          <p:cNvSpPr txBox="1">
            <a:spLocks noChangeArrowheads="1"/>
          </p:cNvSpPr>
          <p:nvPr/>
        </p:nvSpPr>
        <p:spPr bwMode="auto">
          <a:xfrm>
            <a:off x="990600" y="5562600"/>
            <a:ext cx="6858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Pct val="110000"/>
              <a:buFont typeface="Wingdings" panose="05000000000000000000" pitchFamily="2" charset="2"/>
              <a:buChar char="§"/>
            </a:pPr>
            <a:r>
              <a:rPr lang="en-US" altLang="en-US" sz="1600"/>
              <a:t> </a:t>
            </a:r>
            <a:r>
              <a:rPr lang="en-GB" altLang="en-US" sz="1600"/>
              <a:t>Rows are indexed from 0 to N-1, where N is the number of rows. </a:t>
            </a:r>
            <a:endParaRPr lang="en-US" altLang="en-US" sz="1600"/>
          </a:p>
        </p:txBody>
      </p:sp>
      <p:sp>
        <p:nvSpPr>
          <p:cNvPr id="196" name="TextBox 195"/>
          <p:cNvSpPr txBox="1">
            <a:spLocks noChangeArrowheads="1"/>
          </p:cNvSpPr>
          <p:nvPr/>
        </p:nvSpPr>
        <p:spPr bwMode="auto">
          <a:xfrm>
            <a:off x="914400" y="6019800"/>
            <a:ext cx="71628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Pct val="110000"/>
              <a:buFont typeface="Wingdings" panose="05000000000000000000" pitchFamily="2" charset="2"/>
              <a:buChar char="§"/>
            </a:pPr>
            <a:r>
              <a:rPr lang="en-US" altLang="en-US" sz="1600"/>
              <a:t> </a:t>
            </a:r>
            <a:r>
              <a:rPr lang="en-GB" altLang="en-US" sz="1600"/>
              <a:t>Columns are indexed from 0 to M-1, where M is the number of columns. </a:t>
            </a:r>
            <a:endParaRPr lang="en-US" altLang="en-US" sz="1600"/>
          </a:p>
        </p:txBody>
      </p:sp>
      <p:sp>
        <p:nvSpPr>
          <p:cNvPr id="197" name="TextBox 196"/>
          <p:cNvSpPr txBox="1">
            <a:spLocks noChangeArrowheads="1"/>
          </p:cNvSpPr>
          <p:nvPr/>
        </p:nvSpPr>
        <p:spPr bwMode="auto">
          <a:xfrm>
            <a:off x="3048000" y="2057400"/>
            <a:ext cx="36576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Pct val="110000"/>
              <a:buFontTx/>
              <a:buNone/>
            </a:pPr>
            <a:r>
              <a:rPr lang="en-US" altLang="en-US" sz="1600">
                <a:solidFill>
                  <a:srgbClr val="0033CC"/>
                </a:solidFill>
              </a:rPr>
              <a:t>0           1          2        3            4</a:t>
            </a:r>
          </a:p>
        </p:txBody>
      </p:sp>
      <p:sp>
        <p:nvSpPr>
          <p:cNvPr id="198" name="TextBox 197"/>
          <p:cNvSpPr txBox="1">
            <a:spLocks noChangeArrowheads="1"/>
          </p:cNvSpPr>
          <p:nvPr/>
        </p:nvSpPr>
        <p:spPr bwMode="auto">
          <a:xfrm>
            <a:off x="2514600" y="2743200"/>
            <a:ext cx="3048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Pct val="110000"/>
              <a:buFontTx/>
              <a:buNone/>
            </a:pPr>
            <a:r>
              <a:rPr lang="en-US" altLang="en-US" sz="1600">
                <a:solidFill>
                  <a:srgbClr val="0033CC"/>
                </a:solidFill>
              </a:rPr>
              <a:t>0           </a:t>
            </a:r>
          </a:p>
        </p:txBody>
      </p:sp>
      <p:sp>
        <p:nvSpPr>
          <p:cNvPr id="199" name="TextBox 198"/>
          <p:cNvSpPr txBox="1">
            <a:spLocks noChangeArrowheads="1"/>
          </p:cNvSpPr>
          <p:nvPr/>
        </p:nvSpPr>
        <p:spPr bwMode="auto">
          <a:xfrm>
            <a:off x="2514600" y="3048000"/>
            <a:ext cx="3048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Pct val="110000"/>
              <a:buFontTx/>
              <a:buNone/>
            </a:pPr>
            <a:r>
              <a:rPr lang="en-US" altLang="en-US" sz="1600">
                <a:solidFill>
                  <a:srgbClr val="0033CC"/>
                </a:solidFill>
              </a:rPr>
              <a:t>1           </a:t>
            </a:r>
          </a:p>
        </p:txBody>
      </p:sp>
      <p:sp>
        <p:nvSpPr>
          <p:cNvPr id="200" name="TextBox 199"/>
          <p:cNvSpPr txBox="1">
            <a:spLocks noChangeArrowheads="1"/>
          </p:cNvSpPr>
          <p:nvPr/>
        </p:nvSpPr>
        <p:spPr bwMode="auto">
          <a:xfrm>
            <a:off x="2514600" y="3581400"/>
            <a:ext cx="381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Pct val="110000"/>
              <a:buFontTx/>
              <a:buNone/>
            </a:pPr>
            <a:r>
              <a:rPr lang="en-US" altLang="en-US" sz="1600">
                <a:solidFill>
                  <a:srgbClr val="0033CC"/>
                </a:solidFill>
              </a:rPr>
              <a:t>3           </a:t>
            </a:r>
          </a:p>
        </p:txBody>
      </p:sp>
      <p:sp>
        <p:nvSpPr>
          <p:cNvPr id="201" name="TextBox 200"/>
          <p:cNvSpPr txBox="1">
            <a:spLocks noChangeArrowheads="1"/>
          </p:cNvSpPr>
          <p:nvPr/>
        </p:nvSpPr>
        <p:spPr bwMode="auto">
          <a:xfrm>
            <a:off x="2514600" y="3886200"/>
            <a:ext cx="381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Pct val="110000"/>
              <a:buFontTx/>
              <a:buNone/>
            </a:pPr>
            <a:r>
              <a:rPr lang="en-US" altLang="en-US" sz="1600">
                <a:solidFill>
                  <a:srgbClr val="0033CC"/>
                </a:solidFill>
              </a:rPr>
              <a:t>4           </a:t>
            </a:r>
          </a:p>
        </p:txBody>
      </p:sp>
      <p:sp>
        <p:nvSpPr>
          <p:cNvPr id="202" name="TextBox 201"/>
          <p:cNvSpPr txBox="1">
            <a:spLocks noChangeArrowheads="1"/>
          </p:cNvSpPr>
          <p:nvPr/>
        </p:nvSpPr>
        <p:spPr bwMode="auto">
          <a:xfrm>
            <a:off x="2514600" y="4191000"/>
            <a:ext cx="381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Pct val="110000"/>
              <a:buFontTx/>
              <a:buNone/>
            </a:pPr>
            <a:r>
              <a:rPr lang="en-US" altLang="en-US" sz="1600">
                <a:solidFill>
                  <a:srgbClr val="0033CC"/>
                </a:solidFill>
              </a:rPr>
              <a:t>5           </a:t>
            </a:r>
          </a:p>
        </p:txBody>
      </p:sp>
      <p:sp>
        <p:nvSpPr>
          <p:cNvPr id="203" name="TextBox 202"/>
          <p:cNvSpPr txBox="1">
            <a:spLocks noChangeArrowheads="1"/>
          </p:cNvSpPr>
          <p:nvPr/>
        </p:nvSpPr>
        <p:spPr bwMode="auto">
          <a:xfrm>
            <a:off x="2514600" y="3276600"/>
            <a:ext cx="381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Pct val="110000"/>
              <a:buFontTx/>
              <a:buNone/>
            </a:pPr>
            <a:r>
              <a:rPr lang="en-US" altLang="en-US" sz="1600">
                <a:solidFill>
                  <a:srgbClr val="0033CC"/>
                </a:solidFill>
              </a:rPr>
              <a:t>2           </a:t>
            </a:r>
          </a:p>
        </p:txBody>
      </p:sp>
      <p:sp>
        <p:nvSpPr>
          <p:cNvPr id="204" name="TextBox 203"/>
          <p:cNvSpPr txBox="1">
            <a:spLocks noChangeArrowheads="1"/>
          </p:cNvSpPr>
          <p:nvPr/>
        </p:nvSpPr>
        <p:spPr bwMode="auto">
          <a:xfrm>
            <a:off x="990600" y="6324600"/>
            <a:ext cx="56356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Pct val="110000"/>
              <a:buFont typeface="Wingdings" panose="05000000000000000000" pitchFamily="2" charset="2"/>
              <a:buChar char="§"/>
            </a:pPr>
            <a:r>
              <a:rPr lang="en-US" altLang="en-US" sz="1600"/>
              <a:t> </a:t>
            </a:r>
            <a:r>
              <a:rPr lang="en-US" altLang="en-US" sz="1600" b="1"/>
              <a:t>quizGrades[2][3] </a:t>
            </a:r>
            <a:r>
              <a:rPr lang="en-US" altLang="en-US" sz="1600"/>
              <a:t>is quiz4 grade for student 930520</a:t>
            </a:r>
          </a:p>
        </p:txBody>
      </p:sp>
      <p:sp>
        <p:nvSpPr>
          <p:cNvPr id="205" name="TextBox 204"/>
          <p:cNvSpPr txBox="1">
            <a:spLocks noChangeArrowheads="1"/>
          </p:cNvSpPr>
          <p:nvPr/>
        </p:nvSpPr>
        <p:spPr bwMode="auto">
          <a:xfrm>
            <a:off x="990600" y="6324600"/>
            <a:ext cx="56356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Pct val="110000"/>
              <a:buFont typeface="Wingdings" panose="05000000000000000000" pitchFamily="2" charset="2"/>
              <a:buChar char="§"/>
            </a:pPr>
            <a:r>
              <a:rPr lang="en-US" altLang="en-US" sz="1600"/>
              <a:t> </a:t>
            </a:r>
            <a:r>
              <a:rPr lang="en-US" altLang="en-US" sz="1600" b="1"/>
              <a:t>quizGrades[3][4] </a:t>
            </a:r>
            <a:r>
              <a:rPr lang="en-US" altLang="en-US" sz="1600"/>
              <a:t>is quiz5 grade for student 940000</a:t>
            </a:r>
          </a:p>
        </p:txBody>
      </p:sp>
      <p:sp>
        <p:nvSpPr>
          <p:cNvPr id="206" name="TextBox 205"/>
          <p:cNvSpPr txBox="1">
            <a:spLocks noChangeArrowheads="1"/>
          </p:cNvSpPr>
          <p:nvPr/>
        </p:nvSpPr>
        <p:spPr bwMode="auto">
          <a:xfrm>
            <a:off x="990600" y="6324600"/>
            <a:ext cx="56356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Pct val="110000"/>
              <a:buFont typeface="Wingdings" panose="05000000000000000000" pitchFamily="2" charset="2"/>
              <a:buChar char="§"/>
            </a:pPr>
            <a:r>
              <a:rPr lang="en-US" altLang="en-US" sz="1600"/>
              <a:t> </a:t>
            </a:r>
            <a:r>
              <a:rPr lang="en-US" altLang="en-US" sz="1600" b="1"/>
              <a:t>quizGrades[5][0] </a:t>
            </a:r>
            <a:r>
              <a:rPr lang="en-US" altLang="en-US" sz="1600"/>
              <a:t>is quiz1 grade for student 972893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1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1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10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5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0" dur="1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5" dur="1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0" dur="10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9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2" dur="50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8" dur="10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7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0" dur="5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6" dur="10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9" dur="50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 nodeType="clickPar">
                      <p:stCondLst>
                        <p:cond delay="indefinite"/>
                      </p:stCondLst>
                      <p:childTnLst>
                        <p:par>
                          <p:cTn id="1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2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3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6" dur="50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2" grpId="0" animBg="1" autoUpdateAnimBg="0"/>
      <p:bldP spid="372" grpId="1" animBg="1"/>
      <p:bldP spid="373" grpId="0" animBg="1" autoUpdateAnimBg="0"/>
      <p:bldP spid="373" grpId="1" animBg="1"/>
      <p:bldP spid="374" grpId="0" animBg="1" autoUpdateAnimBg="0"/>
      <p:bldP spid="374" grpId="1" animBg="1"/>
      <p:bldP spid="6329" grpId="0" animBg="1"/>
      <p:bldP spid="191" grpId="0"/>
      <p:bldP spid="192" grpId="0"/>
      <p:bldP spid="193" grpId="0"/>
      <p:bldP spid="194" grpId="0"/>
      <p:bldP spid="195" grpId="0"/>
      <p:bldP spid="196" grpId="0"/>
      <p:bldP spid="197" grpId="0"/>
      <p:bldP spid="198" grpId="0"/>
      <p:bldP spid="199" grpId="0"/>
      <p:bldP spid="200" grpId="0"/>
      <p:bldP spid="201" grpId="0"/>
      <p:bldP spid="202" grpId="0"/>
      <p:bldP spid="203" grpId="0"/>
      <p:bldP spid="204" grpId="0"/>
      <p:bldP spid="204" grpId="1"/>
      <p:bldP spid="205" grpId="0"/>
      <p:bldP spid="205" grpId="1"/>
      <p:bldP spid="206" grpId="0"/>
      <p:bldP spid="206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 2D-Array Declarations</a:t>
            </a:r>
          </a:p>
        </p:txBody>
      </p:sp>
      <p:sp>
        <p:nvSpPr>
          <p:cNvPr id="11212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990600"/>
            <a:ext cx="7848600" cy="46482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1600" smtClean="0"/>
              <a:t>   In Java, creating a 2D-array object is a three-stage process:</a:t>
            </a:r>
          </a:p>
          <a:p>
            <a:pPr eaLnBrk="1" hangingPunct="1">
              <a:buSzPct val="100000"/>
              <a:buFont typeface="Tahoma" panose="020B0604030504040204" pitchFamily="34" charset="0"/>
              <a:buAutoNum type="arabicPeriod"/>
            </a:pPr>
            <a:r>
              <a:rPr lang="en-US" altLang="en-US" sz="1600" smtClean="0"/>
              <a:t>Declare an array reference variable: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000" smtClean="0"/>
          </a:p>
          <a:p>
            <a:pPr lvl="1" eaLnBrk="1" hangingPunct="1"/>
            <a:r>
              <a:rPr lang="en-US" altLang="en-US" sz="1600" smtClean="0"/>
              <a:t>If </a:t>
            </a:r>
            <a:r>
              <a:rPr lang="en-US" altLang="en-US" sz="1600" b="1" smtClean="0"/>
              <a:t>array_name</a:t>
            </a:r>
            <a:r>
              <a:rPr lang="en-US" altLang="en-US" sz="1600" smtClean="0"/>
              <a:t> is a local variable, it is not initialized and it is created in the stack memory.</a:t>
            </a:r>
          </a:p>
          <a:p>
            <a:pPr eaLnBrk="1" hangingPunct="1">
              <a:buSzPct val="100000"/>
              <a:buFont typeface="Tahoma" panose="020B0604030504040204" pitchFamily="34" charset="0"/>
              <a:buAutoNum type="arabicPeriod" startAt="2"/>
            </a:pPr>
            <a:r>
              <a:rPr lang="en-US" altLang="en-US" sz="1600" smtClean="0"/>
              <a:t>To create the array object and allocate heap memory, use the </a:t>
            </a:r>
            <a:r>
              <a:rPr lang="en-US" altLang="en-US" sz="1600" b="1" smtClean="0"/>
              <a:t>new</a:t>
            </a:r>
            <a:r>
              <a:rPr lang="en-US" altLang="en-US" sz="1600" smtClean="0"/>
              <a:t> operator. Assign the starting address of the object to the array reference variable by an assignment operator: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000" smtClean="0"/>
              <a:t>                </a:t>
            </a:r>
            <a:r>
              <a:rPr lang="en-US" altLang="en-US" sz="2000" i="1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array_name  </a:t>
            </a:r>
            <a:r>
              <a:rPr lang="en-US" altLang="en-US" sz="2000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new type[</a:t>
            </a:r>
            <a:r>
              <a:rPr lang="en-US" altLang="en-US" sz="2000" i="1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size</a:t>
            </a:r>
            <a:r>
              <a:rPr lang="en-US" altLang="en-US" sz="2000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][];</a:t>
            </a:r>
          </a:p>
          <a:p>
            <a:pPr eaLnBrk="1" hangingPunct="1">
              <a:buClr>
                <a:srgbClr val="0080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altLang="en-US" sz="1600" smtClean="0">
                <a:cs typeface="Courier New" panose="02070309020205020404" pitchFamily="49" charset="0"/>
              </a:rPr>
              <a:t>Where:</a:t>
            </a:r>
            <a:endParaRPr lang="en-US" altLang="en-US" sz="1600" smtClean="0"/>
          </a:p>
          <a:p>
            <a:pPr lvl="1" eaLnBrk="1" hangingPunct="1"/>
            <a:r>
              <a:rPr lang="en-US" altLang="en-US" sz="1600" b="1" smtClean="0"/>
              <a:t>type</a:t>
            </a:r>
            <a:r>
              <a:rPr lang="en-US" altLang="en-US" sz="1600" smtClean="0"/>
              <a:t> is any primitive or class type in Java.</a:t>
            </a:r>
          </a:p>
          <a:p>
            <a:pPr lvl="1" eaLnBrk="1" hangingPunct="1"/>
            <a:r>
              <a:rPr lang="en-US" altLang="en-US" sz="1600" b="1" smtClean="0"/>
              <a:t>size</a:t>
            </a:r>
            <a:r>
              <a:rPr lang="en-US" altLang="en-US" sz="1600" smtClean="0"/>
              <a:t> is the number of rows this array will have.</a:t>
            </a:r>
          </a:p>
          <a:p>
            <a:pPr eaLnBrk="1" hangingPunct="1"/>
            <a:r>
              <a:rPr lang="en-US" altLang="en-US" sz="1600" smtClean="0"/>
              <a:t>Example:</a:t>
            </a:r>
          </a:p>
        </p:txBody>
      </p:sp>
      <p:sp>
        <p:nvSpPr>
          <p:cNvPr id="1121320" name="Text Box 40"/>
          <p:cNvSpPr txBox="1">
            <a:spLocks noChangeArrowheads="1"/>
          </p:cNvSpPr>
          <p:nvPr/>
        </p:nvSpPr>
        <p:spPr bwMode="auto">
          <a:xfrm>
            <a:off x="1905000" y="1676400"/>
            <a:ext cx="5181600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type[][] </a:t>
            </a:r>
            <a:r>
              <a:rPr lang="en-US" altLang="en-US" sz="1800" i="1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array_name;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</p:txBody>
      </p:sp>
      <p:sp>
        <p:nvSpPr>
          <p:cNvPr id="1121321" name="Text Box 41"/>
          <p:cNvSpPr txBox="1">
            <a:spLocks noChangeArrowheads="1"/>
          </p:cNvSpPr>
          <p:nvPr/>
        </p:nvSpPr>
        <p:spPr bwMode="auto">
          <a:xfrm>
            <a:off x="1447800" y="4876800"/>
            <a:ext cx="5181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double[][] quizGrades;</a:t>
            </a:r>
          </a:p>
        </p:txBody>
      </p:sp>
      <p:sp>
        <p:nvSpPr>
          <p:cNvPr id="24" name="Text Box 41"/>
          <p:cNvSpPr txBox="1">
            <a:spLocks noChangeArrowheads="1"/>
          </p:cNvSpPr>
          <p:nvPr/>
        </p:nvSpPr>
        <p:spPr bwMode="auto">
          <a:xfrm>
            <a:off x="1447800" y="5181600"/>
            <a:ext cx="5181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quizGrades = new double[5][];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09600" y="5562600"/>
            <a:ext cx="830580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/>
              <a:t> </a:t>
            </a:r>
            <a:r>
              <a:rPr lang="en-US" altLang="en-US" sz="1600"/>
              <a:t>This creates a 1D-array of 5 references, quizGrades[0], quizGrades[1], quizGrades[2],</a:t>
            </a:r>
          </a:p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Tx/>
              <a:buNone/>
            </a:pPr>
            <a:r>
              <a:rPr lang="en-US" altLang="en-US" sz="1600"/>
              <a:t>   quizGrades[3] and quizGrades[4], each of which is initialized to </a:t>
            </a:r>
            <a:r>
              <a:rPr lang="en-US" altLang="en-US" sz="1600" b="1"/>
              <a:t>null</a:t>
            </a:r>
            <a:r>
              <a:rPr lang="en-US" altLang="en-US" sz="1600"/>
              <a:t>.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7543800" y="3810000"/>
            <a:ext cx="974725" cy="1677988"/>
            <a:chOff x="2225476" y="1144489"/>
            <a:chExt cx="974924" cy="1677888"/>
          </a:xfrm>
        </p:grpSpPr>
        <p:cxnSp>
          <p:nvCxnSpPr>
            <p:cNvPr id="8202" name="Straight Arrow Connector 8"/>
            <p:cNvCxnSpPr>
              <a:cxnSpLocks noChangeShapeType="1"/>
            </p:cNvCxnSpPr>
            <p:nvPr/>
          </p:nvCxnSpPr>
          <p:spPr bwMode="auto">
            <a:xfrm>
              <a:off x="2225476" y="1144489"/>
              <a:ext cx="441524" cy="227112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" name="Rectangle 9"/>
            <p:cNvSpPr/>
            <p:nvPr/>
          </p:nvSpPr>
          <p:spPr bwMode="auto">
            <a:xfrm>
              <a:off x="2666891" y="1295293"/>
              <a:ext cx="533509" cy="304782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/>
            <a:lstStyle/>
            <a:p>
              <a:pPr algn="r" rtl="1" eaLnBrk="1" hangingPunct="1">
                <a:defRPr/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8204" name="TextBox 10"/>
            <p:cNvSpPr txBox="1">
              <a:spLocks noChangeArrowheads="1"/>
            </p:cNvSpPr>
            <p:nvPr/>
          </p:nvSpPr>
          <p:spPr bwMode="auto">
            <a:xfrm>
              <a:off x="2667000" y="1292423"/>
              <a:ext cx="467307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/>
                <a:t>null</a:t>
              </a:r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2666891" y="1603250"/>
              <a:ext cx="533509" cy="304782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/>
            <a:lstStyle/>
            <a:p>
              <a:pPr algn="r" rtl="1" eaLnBrk="1" hangingPunct="1">
                <a:defRPr/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8206" name="TextBox 12"/>
            <p:cNvSpPr txBox="1">
              <a:spLocks noChangeArrowheads="1"/>
            </p:cNvSpPr>
            <p:nvPr/>
          </p:nvSpPr>
          <p:spPr bwMode="auto">
            <a:xfrm>
              <a:off x="2667000" y="1600200"/>
              <a:ext cx="467307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/>
                <a:t>null</a:t>
              </a: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2666891" y="1908031"/>
              <a:ext cx="533509" cy="304782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/>
            <a:lstStyle/>
            <a:p>
              <a:pPr algn="r" rtl="1" eaLnBrk="1" hangingPunct="1">
                <a:defRPr/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8208" name="TextBox 14"/>
            <p:cNvSpPr txBox="1">
              <a:spLocks noChangeArrowheads="1"/>
            </p:cNvSpPr>
            <p:nvPr/>
          </p:nvSpPr>
          <p:spPr bwMode="auto">
            <a:xfrm>
              <a:off x="2667000" y="1905000"/>
              <a:ext cx="467307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/>
                <a:t>null</a:t>
              </a:r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2666891" y="2212813"/>
              <a:ext cx="533509" cy="304782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/>
            <a:lstStyle/>
            <a:p>
              <a:pPr algn="r" rtl="1" eaLnBrk="1" hangingPunct="1">
                <a:defRPr/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8210" name="TextBox 16"/>
            <p:cNvSpPr txBox="1">
              <a:spLocks noChangeArrowheads="1"/>
            </p:cNvSpPr>
            <p:nvPr/>
          </p:nvSpPr>
          <p:spPr bwMode="auto">
            <a:xfrm>
              <a:off x="2667000" y="2209800"/>
              <a:ext cx="467307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/>
                <a:t>null</a:t>
              </a:r>
            </a:p>
          </p:txBody>
        </p:sp>
        <p:sp>
          <p:nvSpPr>
            <p:cNvPr id="18" name="Rectangle 17"/>
            <p:cNvSpPr/>
            <p:nvPr/>
          </p:nvSpPr>
          <p:spPr bwMode="auto">
            <a:xfrm>
              <a:off x="2666891" y="2517595"/>
              <a:ext cx="533509" cy="304782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/>
            <a:lstStyle/>
            <a:p>
              <a:pPr algn="r" rtl="1" eaLnBrk="1" hangingPunct="1">
                <a:defRPr/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8212" name="TextBox 18"/>
            <p:cNvSpPr txBox="1">
              <a:spLocks noChangeArrowheads="1"/>
            </p:cNvSpPr>
            <p:nvPr/>
          </p:nvSpPr>
          <p:spPr bwMode="auto">
            <a:xfrm>
              <a:off x="2667000" y="2514600"/>
              <a:ext cx="467307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/>
                <a:t>null</a:t>
              </a:r>
            </a:p>
          </p:txBody>
        </p:sp>
        <p:sp>
          <p:nvSpPr>
            <p:cNvPr id="8213" name="TextBox 19"/>
            <p:cNvSpPr txBox="1">
              <a:spLocks noChangeArrowheads="1"/>
            </p:cNvSpPr>
            <p:nvPr/>
          </p:nvSpPr>
          <p:spPr bwMode="auto">
            <a:xfrm>
              <a:off x="2384551" y="1295400"/>
              <a:ext cx="28244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rgbClr val="0033CC"/>
                  </a:solidFill>
                </a:rPr>
                <a:t>0</a:t>
              </a:r>
            </a:p>
          </p:txBody>
        </p:sp>
        <p:sp>
          <p:nvSpPr>
            <p:cNvPr id="8214" name="TextBox 20"/>
            <p:cNvSpPr txBox="1">
              <a:spLocks noChangeArrowheads="1"/>
            </p:cNvSpPr>
            <p:nvPr/>
          </p:nvSpPr>
          <p:spPr bwMode="auto">
            <a:xfrm>
              <a:off x="2514600" y="1600200"/>
              <a:ext cx="1524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rgbClr val="0033CC"/>
                  </a:solidFill>
                </a:rPr>
                <a:t>1</a:t>
              </a:r>
            </a:p>
          </p:txBody>
        </p:sp>
        <p:sp>
          <p:nvSpPr>
            <p:cNvPr id="8215" name="TextBox 21"/>
            <p:cNvSpPr txBox="1">
              <a:spLocks noChangeArrowheads="1"/>
            </p:cNvSpPr>
            <p:nvPr/>
          </p:nvSpPr>
          <p:spPr bwMode="auto">
            <a:xfrm>
              <a:off x="2514600" y="1905000"/>
              <a:ext cx="1524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rgbClr val="0033CC"/>
                  </a:solidFill>
                </a:rPr>
                <a:t>2</a:t>
              </a:r>
            </a:p>
          </p:txBody>
        </p:sp>
        <p:sp>
          <p:nvSpPr>
            <p:cNvPr id="8216" name="TextBox 22"/>
            <p:cNvSpPr txBox="1">
              <a:spLocks noChangeArrowheads="1"/>
            </p:cNvSpPr>
            <p:nvPr/>
          </p:nvSpPr>
          <p:spPr bwMode="auto">
            <a:xfrm>
              <a:off x="2514600" y="2209800"/>
              <a:ext cx="1524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rgbClr val="0033CC"/>
                  </a:solidFill>
                </a:rPr>
                <a:t>3</a:t>
              </a:r>
            </a:p>
          </p:txBody>
        </p:sp>
        <p:sp>
          <p:nvSpPr>
            <p:cNvPr id="8217" name="TextBox 24"/>
            <p:cNvSpPr txBox="1">
              <a:spLocks noChangeArrowheads="1"/>
            </p:cNvSpPr>
            <p:nvPr/>
          </p:nvSpPr>
          <p:spPr bwMode="auto">
            <a:xfrm>
              <a:off x="2514600" y="2514600"/>
              <a:ext cx="1524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rgbClr val="0033CC"/>
                  </a:solidFill>
                </a:rPr>
                <a:t>4</a:t>
              </a:r>
            </a:p>
          </p:txBody>
        </p:sp>
      </p:grpSp>
      <p:sp>
        <p:nvSpPr>
          <p:cNvPr id="26" name="Text Box 41"/>
          <p:cNvSpPr txBox="1">
            <a:spLocks noChangeArrowheads="1"/>
          </p:cNvSpPr>
          <p:nvPr/>
        </p:nvSpPr>
        <p:spPr bwMode="auto">
          <a:xfrm>
            <a:off x="6324600" y="3657600"/>
            <a:ext cx="1295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12132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quizGrades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1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121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1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1121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1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121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1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1121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1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1000"/>
                                        <p:tgtEl>
                                          <p:spTgt spid="1121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1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1000"/>
                                        <p:tgtEl>
                                          <p:spTgt spid="1121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12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1000"/>
                                        <p:tgtEl>
                                          <p:spTgt spid="11212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12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1000"/>
                                        <p:tgtEl>
                                          <p:spTgt spid="11212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12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1000"/>
                                        <p:tgtEl>
                                          <p:spTgt spid="11212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12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1000"/>
                                        <p:tgtEl>
                                          <p:spTgt spid="11212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1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1000"/>
                                        <p:tgtEl>
                                          <p:spTgt spid="1121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1283" grpId="0" build="p"/>
      <p:bldP spid="1121320" grpId="0"/>
      <p:bldP spid="1121321" grpId="0"/>
      <p:bldP spid="24" grpId="0"/>
      <p:bldP spid="7" grpId="0"/>
      <p:bldP spid="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 2D-Array Declarations</a:t>
            </a:r>
          </a:p>
        </p:txBody>
      </p:sp>
      <p:grpSp>
        <p:nvGrpSpPr>
          <p:cNvPr id="2" name="Group 95"/>
          <p:cNvGrpSpPr>
            <a:grpSpLocks/>
          </p:cNvGrpSpPr>
          <p:nvPr/>
        </p:nvGrpSpPr>
        <p:grpSpPr bwMode="auto">
          <a:xfrm>
            <a:off x="838200" y="2057400"/>
            <a:ext cx="2057400" cy="1911350"/>
            <a:chOff x="838200" y="2057400"/>
            <a:chExt cx="2057400" cy="1910954"/>
          </a:xfrm>
        </p:grpSpPr>
        <p:sp>
          <p:nvSpPr>
            <p:cNvPr id="9271" name="TextBox 8"/>
            <p:cNvSpPr txBox="1">
              <a:spLocks noChangeArrowheads="1"/>
            </p:cNvSpPr>
            <p:nvPr/>
          </p:nvSpPr>
          <p:spPr bwMode="auto">
            <a:xfrm>
              <a:off x="838200" y="2057400"/>
              <a:ext cx="105522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/>
                <a:t>quizGrades</a:t>
              </a:r>
            </a:p>
          </p:txBody>
        </p:sp>
        <p:cxnSp>
          <p:nvCxnSpPr>
            <p:cNvPr id="9272" name="Straight Arrow Connector 10"/>
            <p:cNvCxnSpPr>
              <a:cxnSpLocks noChangeShapeType="1"/>
            </p:cNvCxnSpPr>
            <p:nvPr/>
          </p:nvCxnSpPr>
          <p:spPr bwMode="auto">
            <a:xfrm>
              <a:off x="1905000" y="2209800"/>
              <a:ext cx="441524" cy="227112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" name="Rectangle 11"/>
            <p:cNvSpPr/>
            <p:nvPr/>
          </p:nvSpPr>
          <p:spPr bwMode="auto">
            <a:xfrm>
              <a:off x="2362200" y="2441495"/>
              <a:ext cx="533400" cy="304737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/>
            <a:lstStyle/>
            <a:p>
              <a:pPr algn="r" rtl="1" eaLnBrk="1" hangingPunct="1">
                <a:defRPr/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2362200" y="2749407"/>
              <a:ext cx="533400" cy="304737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/>
            <a:lstStyle/>
            <a:p>
              <a:pPr algn="r" rtl="1" eaLnBrk="1" hangingPunct="1">
                <a:defRPr/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 bwMode="auto">
            <a:xfrm>
              <a:off x="2362200" y="3054143"/>
              <a:ext cx="533400" cy="304737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/>
            <a:lstStyle/>
            <a:p>
              <a:pPr algn="r" rtl="1" eaLnBrk="1" hangingPunct="1">
                <a:defRPr/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2362200" y="3358880"/>
              <a:ext cx="533400" cy="304737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/>
            <a:lstStyle/>
            <a:p>
              <a:pPr algn="r" rtl="1" eaLnBrk="1" hangingPunct="1">
                <a:defRPr/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6" name="Rectangle 25"/>
            <p:cNvSpPr/>
            <p:nvPr/>
          </p:nvSpPr>
          <p:spPr bwMode="auto">
            <a:xfrm>
              <a:off x="2362200" y="3663617"/>
              <a:ext cx="533400" cy="304737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/>
            <a:lstStyle/>
            <a:p>
              <a:pPr algn="r" rtl="1" eaLnBrk="1" hangingPunct="1">
                <a:defRPr/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9278" name="TextBox 28"/>
            <p:cNvSpPr txBox="1">
              <a:spLocks noChangeArrowheads="1"/>
            </p:cNvSpPr>
            <p:nvPr/>
          </p:nvSpPr>
          <p:spPr bwMode="auto">
            <a:xfrm>
              <a:off x="2079751" y="2441377"/>
              <a:ext cx="28244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rgbClr val="0033CC"/>
                  </a:solidFill>
                </a:rPr>
                <a:t>0</a:t>
              </a:r>
            </a:p>
          </p:txBody>
        </p:sp>
        <p:sp>
          <p:nvSpPr>
            <p:cNvPr id="9279" name="TextBox 29"/>
            <p:cNvSpPr txBox="1">
              <a:spLocks noChangeArrowheads="1"/>
            </p:cNvSpPr>
            <p:nvPr/>
          </p:nvSpPr>
          <p:spPr bwMode="auto">
            <a:xfrm>
              <a:off x="2209800" y="2746177"/>
              <a:ext cx="1524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rgbClr val="0033CC"/>
                  </a:solidFill>
                </a:rPr>
                <a:t>1</a:t>
              </a:r>
            </a:p>
          </p:txBody>
        </p:sp>
        <p:sp>
          <p:nvSpPr>
            <p:cNvPr id="9280" name="TextBox 30"/>
            <p:cNvSpPr txBox="1">
              <a:spLocks noChangeArrowheads="1"/>
            </p:cNvSpPr>
            <p:nvPr/>
          </p:nvSpPr>
          <p:spPr bwMode="auto">
            <a:xfrm>
              <a:off x="2209800" y="3050977"/>
              <a:ext cx="1524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rgbClr val="0033CC"/>
                  </a:solidFill>
                </a:rPr>
                <a:t>2</a:t>
              </a:r>
            </a:p>
          </p:txBody>
        </p:sp>
        <p:sp>
          <p:nvSpPr>
            <p:cNvPr id="9281" name="TextBox 34"/>
            <p:cNvSpPr txBox="1">
              <a:spLocks noChangeArrowheads="1"/>
            </p:cNvSpPr>
            <p:nvPr/>
          </p:nvSpPr>
          <p:spPr bwMode="auto">
            <a:xfrm>
              <a:off x="2209800" y="3355777"/>
              <a:ext cx="1524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rgbClr val="0033CC"/>
                  </a:solidFill>
                </a:rPr>
                <a:t>3</a:t>
              </a:r>
            </a:p>
          </p:txBody>
        </p:sp>
        <p:sp>
          <p:nvSpPr>
            <p:cNvPr id="9282" name="TextBox 35"/>
            <p:cNvSpPr txBox="1">
              <a:spLocks noChangeArrowheads="1"/>
            </p:cNvSpPr>
            <p:nvPr/>
          </p:nvSpPr>
          <p:spPr bwMode="auto">
            <a:xfrm>
              <a:off x="2209800" y="3660577"/>
              <a:ext cx="1524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rgbClr val="0033CC"/>
                  </a:solidFill>
                </a:rPr>
                <a:t>4</a:t>
              </a:r>
            </a:p>
          </p:txBody>
        </p:sp>
      </p:grp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381000" y="1219200"/>
            <a:ext cx="85391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3. Create 1D-arrays and assign their starting addresses to the reference variables.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    The arrays may have equal lengths or they may be of different lengths:</a:t>
            </a:r>
          </a:p>
        </p:txBody>
      </p:sp>
      <p:grpSp>
        <p:nvGrpSpPr>
          <p:cNvPr id="3" name="Group 81"/>
          <p:cNvGrpSpPr>
            <a:grpSpLocks/>
          </p:cNvGrpSpPr>
          <p:nvPr/>
        </p:nvGrpSpPr>
        <p:grpSpPr bwMode="auto">
          <a:xfrm>
            <a:off x="3429000" y="2438400"/>
            <a:ext cx="1600200" cy="307975"/>
            <a:chOff x="3429000" y="2438400"/>
            <a:chExt cx="1600200" cy="307777"/>
          </a:xfrm>
        </p:grpSpPr>
        <p:grpSp>
          <p:nvGrpSpPr>
            <p:cNvPr id="9262" name="Group 43"/>
            <p:cNvGrpSpPr>
              <a:grpSpLocks/>
            </p:cNvGrpSpPr>
            <p:nvPr/>
          </p:nvGrpSpPr>
          <p:grpSpPr bwMode="auto">
            <a:xfrm>
              <a:off x="4495800" y="2438400"/>
              <a:ext cx="533400" cy="307777"/>
              <a:chOff x="4876800" y="3349823"/>
              <a:chExt cx="533400" cy="307777"/>
            </a:xfrm>
          </p:grpSpPr>
          <p:sp>
            <p:nvSpPr>
              <p:cNvPr id="43" name="Rectangle 42"/>
              <p:cNvSpPr/>
              <p:nvPr/>
            </p:nvSpPr>
            <p:spPr bwMode="auto">
              <a:xfrm>
                <a:off x="4876800" y="3352996"/>
                <a:ext cx="533400" cy="304604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/>
              <a:lstStyle/>
              <a:p>
                <a:pPr algn="r" rtl="1" eaLnBrk="1" hangingPunct="1">
                  <a:defRPr/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270" name="TextBox 41"/>
              <p:cNvSpPr txBox="1">
                <a:spLocks noChangeArrowheads="1"/>
              </p:cNvSpPr>
              <p:nvPr/>
            </p:nvSpPr>
            <p:spPr bwMode="auto">
              <a:xfrm>
                <a:off x="4975466" y="3349823"/>
                <a:ext cx="43473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009900"/>
                  </a:buClr>
                  <a:buSzPct val="6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55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400"/>
                  <a:t>0.0</a:t>
                </a:r>
              </a:p>
            </p:txBody>
          </p:sp>
        </p:grpSp>
        <p:grpSp>
          <p:nvGrpSpPr>
            <p:cNvPr id="9263" name="Group 44"/>
            <p:cNvGrpSpPr>
              <a:grpSpLocks/>
            </p:cNvGrpSpPr>
            <p:nvPr/>
          </p:nvGrpSpPr>
          <p:grpSpPr bwMode="auto">
            <a:xfrm>
              <a:off x="3962400" y="2438400"/>
              <a:ext cx="533400" cy="307777"/>
              <a:chOff x="4876800" y="3349823"/>
              <a:chExt cx="533400" cy="307777"/>
            </a:xfrm>
          </p:grpSpPr>
          <p:sp>
            <p:nvSpPr>
              <p:cNvPr id="46" name="Rectangle 45"/>
              <p:cNvSpPr/>
              <p:nvPr/>
            </p:nvSpPr>
            <p:spPr bwMode="auto">
              <a:xfrm>
                <a:off x="4876800" y="3352996"/>
                <a:ext cx="533400" cy="304604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/>
              <a:lstStyle/>
              <a:p>
                <a:pPr algn="r" rtl="1" eaLnBrk="1" hangingPunct="1">
                  <a:defRPr/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268" name="TextBox 46"/>
              <p:cNvSpPr txBox="1">
                <a:spLocks noChangeArrowheads="1"/>
              </p:cNvSpPr>
              <p:nvPr/>
            </p:nvSpPr>
            <p:spPr bwMode="auto">
              <a:xfrm>
                <a:off x="4975466" y="3349823"/>
                <a:ext cx="43473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009900"/>
                  </a:buClr>
                  <a:buSzPct val="6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55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400"/>
                  <a:t>0.0</a:t>
                </a:r>
              </a:p>
            </p:txBody>
          </p:sp>
        </p:grpSp>
        <p:grpSp>
          <p:nvGrpSpPr>
            <p:cNvPr id="9264" name="Group 63"/>
            <p:cNvGrpSpPr>
              <a:grpSpLocks/>
            </p:cNvGrpSpPr>
            <p:nvPr/>
          </p:nvGrpSpPr>
          <p:grpSpPr bwMode="auto">
            <a:xfrm>
              <a:off x="3429000" y="2438400"/>
              <a:ext cx="533400" cy="307777"/>
              <a:chOff x="4876800" y="3349823"/>
              <a:chExt cx="533400" cy="307777"/>
            </a:xfrm>
          </p:grpSpPr>
          <p:sp>
            <p:nvSpPr>
              <p:cNvPr id="65" name="Rectangle 64"/>
              <p:cNvSpPr/>
              <p:nvPr/>
            </p:nvSpPr>
            <p:spPr bwMode="auto">
              <a:xfrm>
                <a:off x="4876800" y="3352996"/>
                <a:ext cx="533400" cy="304604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/>
              <a:lstStyle/>
              <a:p>
                <a:pPr algn="r" rtl="1" eaLnBrk="1" hangingPunct="1">
                  <a:defRPr/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266" name="TextBox 65"/>
              <p:cNvSpPr txBox="1">
                <a:spLocks noChangeArrowheads="1"/>
              </p:cNvSpPr>
              <p:nvPr/>
            </p:nvSpPr>
            <p:spPr bwMode="auto">
              <a:xfrm>
                <a:off x="4975466" y="3349823"/>
                <a:ext cx="43473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009900"/>
                  </a:buClr>
                  <a:buSzPct val="6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55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400"/>
                  <a:t>0.0</a:t>
                </a:r>
              </a:p>
            </p:txBody>
          </p:sp>
        </p:grpSp>
      </p:grpSp>
      <p:grpSp>
        <p:nvGrpSpPr>
          <p:cNvPr id="7" name="Group 96"/>
          <p:cNvGrpSpPr>
            <a:grpSpLocks/>
          </p:cNvGrpSpPr>
          <p:nvPr/>
        </p:nvGrpSpPr>
        <p:grpSpPr bwMode="auto">
          <a:xfrm>
            <a:off x="3429000" y="3657600"/>
            <a:ext cx="2133600" cy="307975"/>
            <a:chOff x="3429000" y="3657600"/>
            <a:chExt cx="2133600" cy="307777"/>
          </a:xfrm>
        </p:grpSpPr>
        <p:grpSp>
          <p:nvGrpSpPr>
            <p:cNvPr id="9250" name="Group 54"/>
            <p:cNvGrpSpPr>
              <a:grpSpLocks/>
            </p:cNvGrpSpPr>
            <p:nvPr/>
          </p:nvGrpSpPr>
          <p:grpSpPr bwMode="auto">
            <a:xfrm>
              <a:off x="3429000" y="3657600"/>
              <a:ext cx="533400" cy="307777"/>
              <a:chOff x="4876800" y="3349823"/>
              <a:chExt cx="533400" cy="307777"/>
            </a:xfrm>
          </p:grpSpPr>
          <p:sp>
            <p:nvSpPr>
              <p:cNvPr id="56" name="Rectangle 55"/>
              <p:cNvSpPr/>
              <p:nvPr/>
            </p:nvSpPr>
            <p:spPr bwMode="auto">
              <a:xfrm>
                <a:off x="4876800" y="3352996"/>
                <a:ext cx="533400" cy="304604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/>
              <a:lstStyle/>
              <a:p>
                <a:pPr algn="r" rtl="1" eaLnBrk="1" hangingPunct="1">
                  <a:defRPr/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261" name="TextBox 56"/>
              <p:cNvSpPr txBox="1">
                <a:spLocks noChangeArrowheads="1"/>
              </p:cNvSpPr>
              <p:nvPr/>
            </p:nvSpPr>
            <p:spPr bwMode="auto">
              <a:xfrm>
                <a:off x="4876800" y="3349823"/>
                <a:ext cx="532518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009900"/>
                  </a:buClr>
                  <a:buSzPct val="6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55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400"/>
                  <a:t>50.0</a:t>
                </a:r>
              </a:p>
            </p:txBody>
          </p:sp>
        </p:grpSp>
        <p:grpSp>
          <p:nvGrpSpPr>
            <p:cNvPr id="9251" name="Group 66"/>
            <p:cNvGrpSpPr>
              <a:grpSpLocks/>
            </p:cNvGrpSpPr>
            <p:nvPr/>
          </p:nvGrpSpPr>
          <p:grpSpPr bwMode="auto">
            <a:xfrm>
              <a:off x="4495800" y="3657600"/>
              <a:ext cx="533400" cy="307777"/>
              <a:chOff x="4876800" y="3349823"/>
              <a:chExt cx="533400" cy="307777"/>
            </a:xfrm>
          </p:grpSpPr>
          <p:sp>
            <p:nvSpPr>
              <p:cNvPr id="68" name="Rectangle 67"/>
              <p:cNvSpPr/>
              <p:nvPr/>
            </p:nvSpPr>
            <p:spPr bwMode="auto">
              <a:xfrm>
                <a:off x="4876800" y="3352996"/>
                <a:ext cx="533400" cy="304604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/>
              <a:lstStyle/>
              <a:p>
                <a:pPr algn="r" rtl="1" eaLnBrk="1" hangingPunct="1">
                  <a:defRPr/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259" name="TextBox 68"/>
              <p:cNvSpPr txBox="1">
                <a:spLocks noChangeArrowheads="1"/>
              </p:cNvSpPr>
              <p:nvPr/>
            </p:nvSpPr>
            <p:spPr bwMode="auto">
              <a:xfrm>
                <a:off x="4876800" y="3349823"/>
                <a:ext cx="532518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009900"/>
                  </a:buClr>
                  <a:buSzPct val="6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55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400"/>
                  <a:t>65.0</a:t>
                </a:r>
              </a:p>
            </p:txBody>
          </p:sp>
        </p:grpSp>
        <p:grpSp>
          <p:nvGrpSpPr>
            <p:cNvPr id="9252" name="Group 69"/>
            <p:cNvGrpSpPr>
              <a:grpSpLocks/>
            </p:cNvGrpSpPr>
            <p:nvPr/>
          </p:nvGrpSpPr>
          <p:grpSpPr bwMode="auto">
            <a:xfrm>
              <a:off x="3962400" y="3657600"/>
              <a:ext cx="533400" cy="307777"/>
              <a:chOff x="4876800" y="3349823"/>
              <a:chExt cx="533400" cy="307777"/>
            </a:xfrm>
          </p:grpSpPr>
          <p:sp>
            <p:nvSpPr>
              <p:cNvPr id="71" name="Rectangle 70"/>
              <p:cNvSpPr/>
              <p:nvPr/>
            </p:nvSpPr>
            <p:spPr bwMode="auto">
              <a:xfrm>
                <a:off x="4876800" y="3352996"/>
                <a:ext cx="533400" cy="304604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/>
              <a:lstStyle/>
              <a:p>
                <a:pPr algn="r" rtl="1" eaLnBrk="1" hangingPunct="1">
                  <a:defRPr/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257" name="TextBox 71"/>
              <p:cNvSpPr txBox="1">
                <a:spLocks noChangeArrowheads="1"/>
              </p:cNvSpPr>
              <p:nvPr/>
            </p:nvSpPr>
            <p:spPr bwMode="auto">
              <a:xfrm>
                <a:off x="4876800" y="3349823"/>
                <a:ext cx="532518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009900"/>
                  </a:buClr>
                  <a:buSzPct val="6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55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400"/>
                  <a:t>80.0</a:t>
                </a:r>
              </a:p>
            </p:txBody>
          </p:sp>
        </p:grpSp>
        <p:grpSp>
          <p:nvGrpSpPr>
            <p:cNvPr id="9253" name="Group 72"/>
            <p:cNvGrpSpPr>
              <a:grpSpLocks/>
            </p:cNvGrpSpPr>
            <p:nvPr/>
          </p:nvGrpSpPr>
          <p:grpSpPr bwMode="auto">
            <a:xfrm>
              <a:off x="5029200" y="3657600"/>
              <a:ext cx="533400" cy="307777"/>
              <a:chOff x="4876800" y="3349823"/>
              <a:chExt cx="533400" cy="307777"/>
            </a:xfrm>
          </p:grpSpPr>
          <p:sp>
            <p:nvSpPr>
              <p:cNvPr id="74" name="Rectangle 73"/>
              <p:cNvSpPr/>
              <p:nvPr/>
            </p:nvSpPr>
            <p:spPr bwMode="auto">
              <a:xfrm>
                <a:off x="4876800" y="3352996"/>
                <a:ext cx="533400" cy="304604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/>
              <a:lstStyle/>
              <a:p>
                <a:pPr algn="r" rtl="1" eaLnBrk="1" hangingPunct="1">
                  <a:defRPr/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255" name="TextBox 74"/>
              <p:cNvSpPr txBox="1">
                <a:spLocks noChangeArrowheads="1"/>
              </p:cNvSpPr>
              <p:nvPr/>
            </p:nvSpPr>
            <p:spPr bwMode="auto">
              <a:xfrm>
                <a:off x="4876800" y="3349823"/>
                <a:ext cx="532518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009900"/>
                  </a:buClr>
                  <a:buSzPct val="6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55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400"/>
                  <a:t>70.0</a:t>
                </a:r>
              </a:p>
            </p:txBody>
          </p:sp>
        </p:grpSp>
      </p:grpSp>
      <p:grpSp>
        <p:nvGrpSpPr>
          <p:cNvPr id="13" name="Group 82"/>
          <p:cNvGrpSpPr>
            <a:grpSpLocks/>
          </p:cNvGrpSpPr>
          <p:nvPr/>
        </p:nvGrpSpPr>
        <p:grpSpPr bwMode="auto">
          <a:xfrm>
            <a:off x="3429000" y="3048000"/>
            <a:ext cx="2667000" cy="307975"/>
            <a:chOff x="3429000" y="3048000"/>
            <a:chExt cx="2667000" cy="307777"/>
          </a:xfrm>
        </p:grpSpPr>
        <p:grpSp>
          <p:nvGrpSpPr>
            <p:cNvPr id="9235" name="Group 48"/>
            <p:cNvGrpSpPr>
              <a:grpSpLocks/>
            </p:cNvGrpSpPr>
            <p:nvPr/>
          </p:nvGrpSpPr>
          <p:grpSpPr bwMode="auto">
            <a:xfrm>
              <a:off x="3429000" y="3048000"/>
              <a:ext cx="533400" cy="307777"/>
              <a:chOff x="4876800" y="3349823"/>
              <a:chExt cx="533400" cy="307777"/>
            </a:xfrm>
          </p:grpSpPr>
          <p:sp>
            <p:nvSpPr>
              <p:cNvPr id="50" name="Rectangle 49"/>
              <p:cNvSpPr/>
              <p:nvPr/>
            </p:nvSpPr>
            <p:spPr bwMode="auto">
              <a:xfrm>
                <a:off x="4876800" y="3352996"/>
                <a:ext cx="533400" cy="304604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/>
              <a:lstStyle/>
              <a:p>
                <a:pPr algn="r" rtl="1" eaLnBrk="1" hangingPunct="1">
                  <a:defRPr/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249" name="TextBox 50"/>
              <p:cNvSpPr txBox="1">
                <a:spLocks noChangeArrowheads="1"/>
              </p:cNvSpPr>
              <p:nvPr/>
            </p:nvSpPr>
            <p:spPr bwMode="auto">
              <a:xfrm>
                <a:off x="4975466" y="3349823"/>
                <a:ext cx="43473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009900"/>
                  </a:buClr>
                  <a:buSzPct val="6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55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400"/>
                  <a:t>0.0</a:t>
                </a:r>
              </a:p>
            </p:txBody>
          </p:sp>
        </p:grpSp>
        <p:grpSp>
          <p:nvGrpSpPr>
            <p:cNvPr id="9236" name="Group 51"/>
            <p:cNvGrpSpPr>
              <a:grpSpLocks/>
            </p:cNvGrpSpPr>
            <p:nvPr/>
          </p:nvGrpSpPr>
          <p:grpSpPr bwMode="auto">
            <a:xfrm>
              <a:off x="3962400" y="3048000"/>
              <a:ext cx="533400" cy="307777"/>
              <a:chOff x="4876800" y="3349823"/>
              <a:chExt cx="533400" cy="307777"/>
            </a:xfrm>
          </p:grpSpPr>
          <p:sp>
            <p:nvSpPr>
              <p:cNvPr id="53" name="Rectangle 52"/>
              <p:cNvSpPr/>
              <p:nvPr/>
            </p:nvSpPr>
            <p:spPr bwMode="auto">
              <a:xfrm>
                <a:off x="4876800" y="3352996"/>
                <a:ext cx="533400" cy="304604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/>
              <a:lstStyle/>
              <a:p>
                <a:pPr algn="r" rtl="1" eaLnBrk="1" hangingPunct="1">
                  <a:defRPr/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247" name="TextBox 53"/>
              <p:cNvSpPr txBox="1">
                <a:spLocks noChangeArrowheads="1"/>
              </p:cNvSpPr>
              <p:nvPr/>
            </p:nvSpPr>
            <p:spPr bwMode="auto">
              <a:xfrm>
                <a:off x="4975466" y="3349823"/>
                <a:ext cx="43473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009900"/>
                  </a:buClr>
                  <a:buSzPct val="6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55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400"/>
                  <a:t>0.0</a:t>
                </a:r>
              </a:p>
            </p:txBody>
          </p:sp>
        </p:grpSp>
        <p:grpSp>
          <p:nvGrpSpPr>
            <p:cNvPr id="9237" name="Group 57"/>
            <p:cNvGrpSpPr>
              <a:grpSpLocks/>
            </p:cNvGrpSpPr>
            <p:nvPr/>
          </p:nvGrpSpPr>
          <p:grpSpPr bwMode="auto">
            <a:xfrm>
              <a:off x="5562600" y="3048000"/>
              <a:ext cx="533400" cy="307777"/>
              <a:chOff x="4876800" y="3349823"/>
              <a:chExt cx="533400" cy="307777"/>
            </a:xfrm>
          </p:grpSpPr>
          <p:sp>
            <p:nvSpPr>
              <p:cNvPr id="59" name="Rectangle 58"/>
              <p:cNvSpPr/>
              <p:nvPr/>
            </p:nvSpPr>
            <p:spPr bwMode="auto">
              <a:xfrm>
                <a:off x="4876800" y="3352996"/>
                <a:ext cx="533400" cy="304604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/>
              <a:lstStyle/>
              <a:p>
                <a:pPr algn="r" rtl="1" eaLnBrk="1" hangingPunct="1">
                  <a:defRPr/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245" name="TextBox 59"/>
              <p:cNvSpPr txBox="1">
                <a:spLocks noChangeArrowheads="1"/>
              </p:cNvSpPr>
              <p:nvPr/>
            </p:nvSpPr>
            <p:spPr bwMode="auto">
              <a:xfrm>
                <a:off x="4975466" y="3349823"/>
                <a:ext cx="43473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009900"/>
                  </a:buClr>
                  <a:buSzPct val="6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55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400"/>
                  <a:t>0.0</a:t>
                </a:r>
              </a:p>
            </p:txBody>
          </p:sp>
        </p:grpSp>
        <p:grpSp>
          <p:nvGrpSpPr>
            <p:cNvPr id="9238" name="Group 60"/>
            <p:cNvGrpSpPr>
              <a:grpSpLocks/>
            </p:cNvGrpSpPr>
            <p:nvPr/>
          </p:nvGrpSpPr>
          <p:grpSpPr bwMode="auto">
            <a:xfrm>
              <a:off x="4495800" y="3048000"/>
              <a:ext cx="533400" cy="307777"/>
              <a:chOff x="4876800" y="3349823"/>
              <a:chExt cx="533400" cy="307777"/>
            </a:xfrm>
          </p:grpSpPr>
          <p:sp>
            <p:nvSpPr>
              <p:cNvPr id="62" name="Rectangle 61"/>
              <p:cNvSpPr/>
              <p:nvPr/>
            </p:nvSpPr>
            <p:spPr bwMode="auto">
              <a:xfrm>
                <a:off x="4876800" y="3352996"/>
                <a:ext cx="533400" cy="304604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/>
              <a:lstStyle/>
              <a:p>
                <a:pPr algn="r" rtl="1" eaLnBrk="1" hangingPunct="1">
                  <a:defRPr/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243" name="TextBox 62"/>
              <p:cNvSpPr txBox="1">
                <a:spLocks noChangeArrowheads="1"/>
              </p:cNvSpPr>
              <p:nvPr/>
            </p:nvSpPr>
            <p:spPr bwMode="auto">
              <a:xfrm>
                <a:off x="4975466" y="3349823"/>
                <a:ext cx="43473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009900"/>
                  </a:buClr>
                  <a:buSzPct val="6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55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400"/>
                  <a:t>0.0</a:t>
                </a:r>
              </a:p>
            </p:txBody>
          </p:sp>
        </p:grpSp>
        <p:grpSp>
          <p:nvGrpSpPr>
            <p:cNvPr id="9239" name="Group 78"/>
            <p:cNvGrpSpPr>
              <a:grpSpLocks/>
            </p:cNvGrpSpPr>
            <p:nvPr/>
          </p:nvGrpSpPr>
          <p:grpSpPr bwMode="auto">
            <a:xfrm>
              <a:off x="5029200" y="3048000"/>
              <a:ext cx="533400" cy="307777"/>
              <a:chOff x="4876800" y="3349823"/>
              <a:chExt cx="533400" cy="307777"/>
            </a:xfrm>
          </p:grpSpPr>
          <p:sp>
            <p:nvSpPr>
              <p:cNvPr id="80" name="Rectangle 79"/>
              <p:cNvSpPr/>
              <p:nvPr/>
            </p:nvSpPr>
            <p:spPr bwMode="auto">
              <a:xfrm>
                <a:off x="4876800" y="3352996"/>
                <a:ext cx="533400" cy="304604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/>
              <a:lstStyle/>
              <a:p>
                <a:pPr algn="r" rtl="1" eaLnBrk="1" hangingPunct="1">
                  <a:defRPr/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241" name="TextBox 80"/>
              <p:cNvSpPr txBox="1">
                <a:spLocks noChangeArrowheads="1"/>
              </p:cNvSpPr>
              <p:nvPr/>
            </p:nvSpPr>
            <p:spPr bwMode="auto">
              <a:xfrm>
                <a:off x="4975466" y="3349823"/>
                <a:ext cx="43473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009900"/>
                  </a:buClr>
                  <a:buSzPct val="6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55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400"/>
                  <a:t>0.0</a:t>
                </a:r>
              </a:p>
            </p:txBody>
          </p:sp>
        </p:grpSp>
      </p:grpSp>
      <p:sp>
        <p:nvSpPr>
          <p:cNvPr id="98" name="TextBox 97"/>
          <p:cNvSpPr txBox="1">
            <a:spLocks noChangeArrowheads="1"/>
          </p:cNvSpPr>
          <p:nvPr/>
        </p:nvSpPr>
        <p:spPr bwMode="auto">
          <a:xfrm>
            <a:off x="914400" y="4267200"/>
            <a:ext cx="38877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quizGrades[0] = new double[3];</a:t>
            </a:r>
          </a:p>
        </p:txBody>
      </p:sp>
      <p:sp>
        <p:nvSpPr>
          <p:cNvPr id="99" name="TextBox 98"/>
          <p:cNvSpPr txBox="1">
            <a:spLocks noChangeArrowheads="1"/>
          </p:cNvSpPr>
          <p:nvPr/>
        </p:nvSpPr>
        <p:spPr bwMode="auto">
          <a:xfrm>
            <a:off x="914400" y="4572000"/>
            <a:ext cx="38877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quizGrades[2] = new double[5];</a:t>
            </a:r>
          </a:p>
        </p:txBody>
      </p:sp>
      <p:sp>
        <p:nvSpPr>
          <p:cNvPr id="100" name="TextBox 99"/>
          <p:cNvSpPr txBox="1">
            <a:spLocks noChangeArrowheads="1"/>
          </p:cNvSpPr>
          <p:nvPr/>
        </p:nvSpPr>
        <p:spPr bwMode="auto">
          <a:xfrm>
            <a:off x="838200" y="4876800"/>
            <a:ext cx="672623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quizGrades[3] = new double[]{50.0, 80.0, 65.0, 70.0};</a:t>
            </a:r>
          </a:p>
        </p:txBody>
      </p:sp>
      <p:cxnSp>
        <p:nvCxnSpPr>
          <p:cNvPr id="102" name="Straight Arrow Connector 101"/>
          <p:cNvCxnSpPr>
            <a:cxnSpLocks noChangeShapeType="1"/>
          </p:cNvCxnSpPr>
          <p:nvPr/>
        </p:nvCxnSpPr>
        <p:spPr bwMode="auto">
          <a:xfrm>
            <a:off x="2743200" y="2590800"/>
            <a:ext cx="685800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" name="Straight Arrow Connector 102"/>
          <p:cNvCxnSpPr>
            <a:cxnSpLocks noChangeShapeType="1"/>
          </p:cNvCxnSpPr>
          <p:nvPr/>
        </p:nvCxnSpPr>
        <p:spPr bwMode="auto">
          <a:xfrm>
            <a:off x="2743200" y="3200400"/>
            <a:ext cx="685800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4" name="Straight Arrow Connector 103"/>
          <p:cNvCxnSpPr>
            <a:cxnSpLocks noChangeShapeType="1"/>
          </p:cNvCxnSpPr>
          <p:nvPr/>
        </p:nvCxnSpPr>
        <p:spPr bwMode="auto">
          <a:xfrm>
            <a:off x="2743200" y="3505200"/>
            <a:ext cx="685800" cy="3048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362200" y="2743200"/>
            <a:ext cx="4667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/>
              <a:t>null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2362200" y="3657600"/>
            <a:ext cx="4667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/>
              <a:t>null</a:t>
            </a:r>
          </a:p>
        </p:txBody>
      </p:sp>
      <p:sp>
        <p:nvSpPr>
          <p:cNvPr id="106" name="TextBox 105"/>
          <p:cNvSpPr txBox="1">
            <a:spLocks noChangeArrowheads="1"/>
          </p:cNvSpPr>
          <p:nvPr/>
        </p:nvSpPr>
        <p:spPr bwMode="auto">
          <a:xfrm>
            <a:off x="304800" y="5257800"/>
            <a:ext cx="8610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/>
              <a:t> Note: quizGrades.length == 5, is the number of rows. The number of columns is different: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/>
              <a:t>   quizGrades[0].length == 3, quizGrades[2].length == 5, and quizGrades[3].length == 4</a:t>
            </a:r>
          </a:p>
        </p:txBody>
      </p:sp>
      <p:sp>
        <p:nvSpPr>
          <p:cNvPr id="107" name="TextBox 106"/>
          <p:cNvSpPr txBox="1">
            <a:spLocks noChangeArrowheads="1"/>
          </p:cNvSpPr>
          <p:nvPr/>
        </p:nvSpPr>
        <p:spPr bwMode="auto">
          <a:xfrm>
            <a:off x="304800" y="6019800"/>
            <a:ext cx="86106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/>
              <a:t> A 2D-array with different number of columns is called a rugged-array.</a:t>
            </a:r>
          </a:p>
        </p:txBody>
      </p:sp>
      <p:sp>
        <p:nvSpPr>
          <p:cNvPr id="108" name="TextBox 107"/>
          <p:cNvSpPr txBox="1">
            <a:spLocks noChangeArrowheads="1"/>
          </p:cNvSpPr>
          <p:nvPr/>
        </p:nvSpPr>
        <p:spPr bwMode="auto">
          <a:xfrm>
            <a:off x="304800" y="6477000"/>
            <a:ext cx="48006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/>
              <a:t> In Java, a 2D-array is a 1D-array of 1D-arrays.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5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9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8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3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2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5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0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5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98" grpId="0"/>
      <p:bldP spid="99" grpId="0"/>
      <p:bldP spid="100" grpId="0"/>
      <p:bldP spid="17" grpId="0"/>
      <p:bldP spid="20" grpId="0"/>
      <p:bldP spid="106" grpId="0"/>
      <p:bldP spid="106" grpId="1"/>
      <p:bldP spid="107" grpId="0"/>
      <p:bldP spid="10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2D-Array Declarations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382000" cy="5181600"/>
          </a:xfrm>
        </p:spPr>
        <p:txBody>
          <a:bodyPr/>
          <a:lstStyle/>
          <a:p>
            <a:pPr algn="just" eaLnBrk="1" hangingPunct="1">
              <a:spcAft>
                <a:spcPct val="30000"/>
              </a:spcAft>
            </a:pPr>
            <a:r>
              <a:rPr lang="en-US" altLang="en-US" sz="1600" smtClean="0"/>
              <a:t>Note: For a 2D-array with equal number of columns in each row, the process of array declaration and creation can be combined in one step: </a:t>
            </a:r>
          </a:p>
          <a:p>
            <a:pPr algn="just" eaLnBrk="1" hangingPunct="1">
              <a:spcAft>
                <a:spcPct val="30000"/>
              </a:spcAft>
            </a:pPr>
            <a:endParaRPr lang="en-US" altLang="en-US" sz="2000" smtClean="0"/>
          </a:p>
          <a:p>
            <a:pPr algn="just" eaLnBrk="1" hangingPunct="1">
              <a:spcAft>
                <a:spcPct val="30000"/>
              </a:spcAft>
            </a:pPr>
            <a:r>
              <a:rPr lang="en-US" altLang="en-US" sz="1600" smtClean="0"/>
              <a:t>Where:</a:t>
            </a:r>
          </a:p>
          <a:p>
            <a:pPr lvl="1" algn="just" eaLnBrk="1" hangingPunct="1">
              <a:spcAft>
                <a:spcPct val="30000"/>
              </a:spcAft>
            </a:pPr>
            <a:r>
              <a:rPr lang="en-US" altLang="en-US" sz="1600" smtClean="0"/>
              <a:t>type: is any primitive type or class type.</a:t>
            </a:r>
          </a:p>
          <a:p>
            <a:pPr lvl="1" algn="just" eaLnBrk="1" hangingPunct="1">
              <a:spcAft>
                <a:spcPct val="30000"/>
              </a:spcAft>
            </a:pPr>
            <a:r>
              <a:rPr lang="en-US" altLang="en-US" sz="1600" smtClean="0"/>
              <a:t>rows: indicates number of rows.</a:t>
            </a:r>
          </a:p>
          <a:p>
            <a:pPr lvl="1" algn="just" eaLnBrk="1" hangingPunct="1">
              <a:spcAft>
                <a:spcPct val="30000"/>
              </a:spcAft>
            </a:pPr>
            <a:r>
              <a:rPr lang="en-US" altLang="en-US" sz="1600" smtClean="0"/>
              <a:t>columns: indicates number of columns.</a:t>
            </a:r>
          </a:p>
          <a:p>
            <a:pPr algn="just" eaLnBrk="1" hangingPunct="1">
              <a:spcAft>
                <a:spcPct val="30000"/>
              </a:spcAft>
            </a:pPr>
            <a:r>
              <a:rPr lang="en-US" altLang="en-US" sz="1600" smtClean="0"/>
              <a:t>Example: </a:t>
            </a:r>
          </a:p>
          <a:p>
            <a:pPr algn="just" eaLnBrk="1" hangingPunct="1"/>
            <a:endParaRPr lang="en-US" altLang="en-US" sz="800" smtClean="0">
              <a:cs typeface="Times New Roman" panose="02020603050405020304" pitchFamily="18" charset="0"/>
            </a:endParaRPr>
          </a:p>
        </p:txBody>
      </p:sp>
      <p:sp>
        <p:nvSpPr>
          <p:cNvPr id="182" name="TextBox 181"/>
          <p:cNvSpPr txBox="1">
            <a:spLocks noChangeArrowheads="1"/>
          </p:cNvSpPr>
          <p:nvPr/>
        </p:nvSpPr>
        <p:spPr bwMode="auto">
          <a:xfrm>
            <a:off x="1295400" y="1752600"/>
            <a:ext cx="7010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type[][] </a:t>
            </a:r>
            <a:r>
              <a:rPr lang="en-US" altLang="en-US" sz="1800" i="1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array_name</a:t>
            </a:r>
            <a:r>
              <a:rPr lang="en-US" altLang="en-US" sz="180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new type[</a:t>
            </a:r>
            <a:r>
              <a:rPr lang="en-US" altLang="en-US" sz="1800" i="1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rows</a:t>
            </a:r>
            <a:r>
              <a:rPr lang="en-US" altLang="en-US" sz="180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][</a:t>
            </a:r>
            <a:r>
              <a:rPr lang="en-US" altLang="en-US" sz="1800" i="1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columns</a:t>
            </a:r>
            <a:r>
              <a:rPr lang="en-US" altLang="en-US" sz="180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];</a:t>
            </a:r>
            <a:endParaRPr lang="ar-SA" altLang="en-US" sz="1800">
              <a:solidFill>
                <a:srgbClr val="0033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94" name="TextBox 193"/>
          <p:cNvSpPr txBox="1">
            <a:spLocks noChangeArrowheads="1"/>
          </p:cNvSpPr>
          <p:nvPr/>
        </p:nvSpPr>
        <p:spPr bwMode="auto">
          <a:xfrm>
            <a:off x="1524000" y="4038600"/>
            <a:ext cx="5486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double[][] score = new double[4][5];</a:t>
            </a:r>
            <a:endParaRPr lang="ar-SA" altLang="en-US" sz="1800">
              <a:solidFill>
                <a:srgbClr val="0033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pSp>
        <p:nvGrpSpPr>
          <p:cNvPr id="2" name="Group 233"/>
          <p:cNvGrpSpPr>
            <a:grpSpLocks/>
          </p:cNvGrpSpPr>
          <p:nvPr/>
        </p:nvGrpSpPr>
        <p:grpSpPr bwMode="auto">
          <a:xfrm>
            <a:off x="1676400" y="4876800"/>
            <a:ext cx="323850" cy="1665288"/>
            <a:chOff x="5397192" y="5040868"/>
            <a:chExt cx="324312" cy="1664732"/>
          </a:xfrm>
        </p:grpSpPr>
        <p:sp>
          <p:nvSpPr>
            <p:cNvPr id="10295" name="TextBox 229"/>
            <p:cNvSpPr txBox="1">
              <a:spLocks noChangeArrowheads="1"/>
            </p:cNvSpPr>
            <p:nvPr/>
          </p:nvSpPr>
          <p:spPr bwMode="auto">
            <a:xfrm>
              <a:off x="5403696" y="5040868"/>
              <a:ext cx="31130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/>
                <a:t>0</a:t>
              </a:r>
              <a:endParaRPr lang="ar-SA" altLang="en-US" sz="1800"/>
            </a:p>
          </p:txBody>
        </p:sp>
        <p:sp>
          <p:nvSpPr>
            <p:cNvPr id="10296" name="TextBox 230"/>
            <p:cNvSpPr txBox="1">
              <a:spLocks noChangeArrowheads="1"/>
            </p:cNvSpPr>
            <p:nvPr/>
          </p:nvSpPr>
          <p:spPr bwMode="auto">
            <a:xfrm>
              <a:off x="5403696" y="5498068"/>
              <a:ext cx="31130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/>
                <a:t>1</a:t>
              </a:r>
              <a:endParaRPr lang="ar-SA" altLang="en-US" sz="1800"/>
            </a:p>
          </p:txBody>
        </p:sp>
        <p:sp>
          <p:nvSpPr>
            <p:cNvPr id="10297" name="TextBox 231"/>
            <p:cNvSpPr txBox="1">
              <a:spLocks noChangeArrowheads="1"/>
            </p:cNvSpPr>
            <p:nvPr/>
          </p:nvSpPr>
          <p:spPr bwMode="auto">
            <a:xfrm>
              <a:off x="5397192" y="5955268"/>
              <a:ext cx="31130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/>
                <a:t>2</a:t>
              </a:r>
              <a:endParaRPr lang="ar-SA" altLang="en-US" sz="1800"/>
            </a:p>
          </p:txBody>
        </p:sp>
        <p:sp>
          <p:nvSpPr>
            <p:cNvPr id="10298" name="TextBox 232"/>
            <p:cNvSpPr txBox="1">
              <a:spLocks noChangeArrowheads="1"/>
            </p:cNvSpPr>
            <p:nvPr/>
          </p:nvSpPr>
          <p:spPr bwMode="auto">
            <a:xfrm>
              <a:off x="5410200" y="6336268"/>
              <a:ext cx="31130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/>
                <a:t>3</a:t>
              </a:r>
              <a:endParaRPr lang="ar-SA" altLang="en-US" sz="1800"/>
            </a:p>
          </p:txBody>
        </p:sp>
      </p:grpSp>
      <p:grpSp>
        <p:nvGrpSpPr>
          <p:cNvPr id="3" name="Group 240"/>
          <p:cNvGrpSpPr>
            <a:grpSpLocks/>
          </p:cNvGrpSpPr>
          <p:nvPr/>
        </p:nvGrpSpPr>
        <p:grpSpPr bwMode="auto">
          <a:xfrm>
            <a:off x="2286000" y="4419600"/>
            <a:ext cx="2444750" cy="369888"/>
            <a:chOff x="5867400" y="4572000"/>
            <a:chExt cx="2444904" cy="369332"/>
          </a:xfrm>
        </p:grpSpPr>
        <p:sp>
          <p:nvSpPr>
            <p:cNvPr id="10290" name="TextBox 235"/>
            <p:cNvSpPr txBox="1">
              <a:spLocks noChangeArrowheads="1"/>
            </p:cNvSpPr>
            <p:nvPr/>
          </p:nvSpPr>
          <p:spPr bwMode="auto">
            <a:xfrm>
              <a:off x="5867400" y="4572000"/>
              <a:ext cx="31130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/>
                <a:t>0</a:t>
              </a:r>
              <a:endParaRPr lang="ar-SA" altLang="en-US" sz="1800"/>
            </a:p>
          </p:txBody>
        </p:sp>
        <p:sp>
          <p:nvSpPr>
            <p:cNvPr id="10291" name="TextBox 236"/>
            <p:cNvSpPr txBox="1">
              <a:spLocks noChangeArrowheads="1"/>
            </p:cNvSpPr>
            <p:nvPr/>
          </p:nvSpPr>
          <p:spPr bwMode="auto">
            <a:xfrm>
              <a:off x="6394296" y="4572000"/>
              <a:ext cx="31130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/>
                <a:t>1</a:t>
              </a:r>
              <a:endParaRPr lang="ar-SA" altLang="en-US" sz="1800"/>
            </a:p>
          </p:txBody>
        </p:sp>
        <p:sp>
          <p:nvSpPr>
            <p:cNvPr id="10292" name="TextBox 237"/>
            <p:cNvSpPr txBox="1">
              <a:spLocks noChangeArrowheads="1"/>
            </p:cNvSpPr>
            <p:nvPr/>
          </p:nvSpPr>
          <p:spPr bwMode="auto">
            <a:xfrm>
              <a:off x="6934200" y="4572000"/>
              <a:ext cx="31130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/>
                <a:t>2</a:t>
              </a:r>
              <a:endParaRPr lang="ar-SA" altLang="en-US" sz="1800"/>
            </a:p>
          </p:txBody>
        </p:sp>
        <p:sp>
          <p:nvSpPr>
            <p:cNvPr id="10293" name="TextBox 238"/>
            <p:cNvSpPr txBox="1">
              <a:spLocks noChangeArrowheads="1"/>
            </p:cNvSpPr>
            <p:nvPr/>
          </p:nvSpPr>
          <p:spPr bwMode="auto">
            <a:xfrm>
              <a:off x="7467600" y="4572000"/>
              <a:ext cx="31130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/>
                <a:t>3</a:t>
              </a:r>
              <a:endParaRPr lang="ar-SA" altLang="en-US" sz="1800"/>
            </a:p>
          </p:txBody>
        </p:sp>
        <p:sp>
          <p:nvSpPr>
            <p:cNvPr id="10294" name="TextBox 239"/>
            <p:cNvSpPr txBox="1">
              <a:spLocks noChangeArrowheads="1"/>
            </p:cNvSpPr>
            <p:nvPr/>
          </p:nvSpPr>
          <p:spPr bwMode="auto">
            <a:xfrm>
              <a:off x="8001000" y="4572000"/>
              <a:ext cx="31130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/>
                <a:t>4</a:t>
              </a:r>
              <a:endParaRPr lang="ar-SA" altLang="en-US" sz="1800"/>
            </a:p>
          </p:txBody>
        </p:sp>
      </p:grpSp>
      <p:grpSp>
        <p:nvGrpSpPr>
          <p:cNvPr id="4" name="Group 85"/>
          <p:cNvGrpSpPr>
            <a:grpSpLocks/>
          </p:cNvGrpSpPr>
          <p:nvPr/>
        </p:nvGrpSpPr>
        <p:grpSpPr bwMode="auto">
          <a:xfrm>
            <a:off x="2133600" y="4876800"/>
            <a:ext cx="2667000" cy="1828800"/>
            <a:chOff x="2133600" y="4724400"/>
            <a:chExt cx="2667000" cy="1828800"/>
          </a:xfrm>
        </p:grpSpPr>
        <p:grpSp>
          <p:nvGrpSpPr>
            <p:cNvPr id="10249" name="Group 241"/>
            <p:cNvGrpSpPr>
              <a:grpSpLocks/>
            </p:cNvGrpSpPr>
            <p:nvPr/>
          </p:nvGrpSpPr>
          <p:grpSpPr bwMode="auto">
            <a:xfrm>
              <a:off x="2133600" y="4724400"/>
              <a:ext cx="2667000" cy="1828800"/>
              <a:chOff x="5791200" y="4953000"/>
              <a:chExt cx="2667000" cy="1828800"/>
            </a:xfrm>
          </p:grpSpPr>
          <p:sp>
            <p:nvSpPr>
              <p:cNvPr id="10270" name="Rectangle 195"/>
              <p:cNvSpPr>
                <a:spLocks noChangeArrowheads="1"/>
              </p:cNvSpPr>
              <p:nvPr/>
            </p:nvSpPr>
            <p:spPr bwMode="auto">
              <a:xfrm>
                <a:off x="5791200" y="4953000"/>
                <a:ext cx="533400" cy="457200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lvl1pPr>
                  <a:spcBef>
                    <a:spcPct val="20000"/>
                  </a:spcBef>
                  <a:buClr>
                    <a:srgbClr val="009900"/>
                  </a:buClr>
                  <a:buSzPct val="6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55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rtl="1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ar-SA" altLang="en-US" sz="1800"/>
              </a:p>
            </p:txBody>
          </p:sp>
          <p:sp>
            <p:nvSpPr>
              <p:cNvPr id="10271" name="Rectangle 196"/>
              <p:cNvSpPr>
                <a:spLocks noChangeArrowheads="1"/>
              </p:cNvSpPr>
              <p:nvPr/>
            </p:nvSpPr>
            <p:spPr bwMode="auto">
              <a:xfrm>
                <a:off x="6324600" y="4953000"/>
                <a:ext cx="533400" cy="457200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lvl1pPr>
                  <a:spcBef>
                    <a:spcPct val="20000"/>
                  </a:spcBef>
                  <a:buClr>
                    <a:srgbClr val="009900"/>
                  </a:buClr>
                  <a:buSzPct val="6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55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rtl="1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ar-SA" altLang="en-US" sz="1800"/>
              </a:p>
            </p:txBody>
          </p:sp>
          <p:sp>
            <p:nvSpPr>
              <p:cNvPr id="10272" name="Rectangle 197"/>
              <p:cNvSpPr>
                <a:spLocks noChangeArrowheads="1"/>
              </p:cNvSpPr>
              <p:nvPr/>
            </p:nvSpPr>
            <p:spPr bwMode="auto">
              <a:xfrm>
                <a:off x="6858000" y="4953000"/>
                <a:ext cx="533400" cy="457200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lvl1pPr>
                  <a:spcBef>
                    <a:spcPct val="20000"/>
                  </a:spcBef>
                  <a:buClr>
                    <a:srgbClr val="009900"/>
                  </a:buClr>
                  <a:buSzPct val="6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55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rtl="1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ar-SA" altLang="en-US" sz="1800"/>
              </a:p>
            </p:txBody>
          </p:sp>
          <p:sp>
            <p:nvSpPr>
              <p:cNvPr id="10273" name="Rectangle 198"/>
              <p:cNvSpPr>
                <a:spLocks noChangeArrowheads="1"/>
              </p:cNvSpPr>
              <p:nvPr/>
            </p:nvSpPr>
            <p:spPr bwMode="auto">
              <a:xfrm>
                <a:off x="5791200" y="5410200"/>
                <a:ext cx="533400" cy="457200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lvl1pPr>
                  <a:spcBef>
                    <a:spcPct val="20000"/>
                  </a:spcBef>
                  <a:buClr>
                    <a:srgbClr val="009900"/>
                  </a:buClr>
                  <a:buSzPct val="6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55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rtl="1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ar-SA" altLang="en-US" sz="1800"/>
              </a:p>
            </p:txBody>
          </p:sp>
          <p:sp>
            <p:nvSpPr>
              <p:cNvPr id="10274" name="Rectangle 199"/>
              <p:cNvSpPr>
                <a:spLocks noChangeArrowheads="1"/>
              </p:cNvSpPr>
              <p:nvPr/>
            </p:nvSpPr>
            <p:spPr bwMode="auto">
              <a:xfrm>
                <a:off x="6324600" y="5410200"/>
                <a:ext cx="533400" cy="457200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lvl1pPr>
                  <a:spcBef>
                    <a:spcPct val="20000"/>
                  </a:spcBef>
                  <a:buClr>
                    <a:srgbClr val="009900"/>
                  </a:buClr>
                  <a:buSzPct val="6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55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rtl="1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ar-SA" altLang="en-US" sz="1800"/>
              </a:p>
            </p:txBody>
          </p:sp>
          <p:sp>
            <p:nvSpPr>
              <p:cNvPr id="10275" name="Rectangle 200"/>
              <p:cNvSpPr>
                <a:spLocks noChangeArrowheads="1"/>
              </p:cNvSpPr>
              <p:nvPr/>
            </p:nvSpPr>
            <p:spPr bwMode="auto">
              <a:xfrm>
                <a:off x="6858000" y="5410200"/>
                <a:ext cx="533400" cy="457200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lvl1pPr>
                  <a:spcBef>
                    <a:spcPct val="20000"/>
                  </a:spcBef>
                  <a:buClr>
                    <a:srgbClr val="009900"/>
                  </a:buClr>
                  <a:buSzPct val="6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55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rtl="1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ar-SA" altLang="en-US" sz="1800"/>
              </a:p>
            </p:txBody>
          </p:sp>
          <p:sp>
            <p:nvSpPr>
              <p:cNvPr id="10276" name="Rectangle 201"/>
              <p:cNvSpPr>
                <a:spLocks noChangeArrowheads="1"/>
              </p:cNvSpPr>
              <p:nvPr/>
            </p:nvSpPr>
            <p:spPr bwMode="auto">
              <a:xfrm>
                <a:off x="5791200" y="5867400"/>
                <a:ext cx="533400" cy="457200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lvl1pPr>
                  <a:spcBef>
                    <a:spcPct val="20000"/>
                  </a:spcBef>
                  <a:buClr>
                    <a:srgbClr val="009900"/>
                  </a:buClr>
                  <a:buSzPct val="6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55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rtl="1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ar-SA" altLang="en-US" sz="1800"/>
              </a:p>
            </p:txBody>
          </p:sp>
          <p:sp>
            <p:nvSpPr>
              <p:cNvPr id="10277" name="Rectangle 202"/>
              <p:cNvSpPr>
                <a:spLocks noChangeArrowheads="1"/>
              </p:cNvSpPr>
              <p:nvPr/>
            </p:nvSpPr>
            <p:spPr bwMode="auto">
              <a:xfrm>
                <a:off x="6324600" y="5867400"/>
                <a:ext cx="533400" cy="457200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lvl1pPr>
                  <a:spcBef>
                    <a:spcPct val="20000"/>
                  </a:spcBef>
                  <a:buClr>
                    <a:srgbClr val="009900"/>
                  </a:buClr>
                  <a:buSzPct val="6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55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rtl="1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ar-SA" altLang="en-US" sz="1800"/>
              </a:p>
            </p:txBody>
          </p:sp>
          <p:sp>
            <p:nvSpPr>
              <p:cNvPr id="10278" name="Rectangle 203"/>
              <p:cNvSpPr>
                <a:spLocks noChangeArrowheads="1"/>
              </p:cNvSpPr>
              <p:nvPr/>
            </p:nvSpPr>
            <p:spPr bwMode="auto">
              <a:xfrm>
                <a:off x="6858000" y="5867400"/>
                <a:ext cx="533400" cy="457200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lvl1pPr>
                  <a:spcBef>
                    <a:spcPct val="20000"/>
                  </a:spcBef>
                  <a:buClr>
                    <a:srgbClr val="009900"/>
                  </a:buClr>
                  <a:buSzPct val="6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55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rtl="1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ar-SA" altLang="en-US" sz="1800"/>
              </a:p>
            </p:txBody>
          </p:sp>
          <p:sp>
            <p:nvSpPr>
              <p:cNvPr id="10279" name="Rectangle 204"/>
              <p:cNvSpPr>
                <a:spLocks noChangeArrowheads="1"/>
              </p:cNvSpPr>
              <p:nvPr/>
            </p:nvSpPr>
            <p:spPr bwMode="auto">
              <a:xfrm>
                <a:off x="5791200" y="6324600"/>
                <a:ext cx="533400" cy="457200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lvl1pPr>
                  <a:spcBef>
                    <a:spcPct val="20000"/>
                  </a:spcBef>
                  <a:buClr>
                    <a:srgbClr val="009900"/>
                  </a:buClr>
                  <a:buSzPct val="6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55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rtl="1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ar-SA" altLang="en-US" sz="1800"/>
              </a:p>
            </p:txBody>
          </p:sp>
          <p:sp>
            <p:nvSpPr>
              <p:cNvPr id="10280" name="Rectangle 205"/>
              <p:cNvSpPr>
                <a:spLocks noChangeArrowheads="1"/>
              </p:cNvSpPr>
              <p:nvPr/>
            </p:nvSpPr>
            <p:spPr bwMode="auto">
              <a:xfrm>
                <a:off x="6324600" y="6324600"/>
                <a:ext cx="533400" cy="457200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lvl1pPr>
                  <a:spcBef>
                    <a:spcPct val="20000"/>
                  </a:spcBef>
                  <a:buClr>
                    <a:srgbClr val="009900"/>
                  </a:buClr>
                  <a:buSzPct val="6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55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rtl="1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ar-SA" altLang="en-US" sz="1800"/>
              </a:p>
            </p:txBody>
          </p:sp>
          <p:sp>
            <p:nvSpPr>
              <p:cNvPr id="10281" name="Rectangle 206"/>
              <p:cNvSpPr>
                <a:spLocks noChangeArrowheads="1"/>
              </p:cNvSpPr>
              <p:nvPr/>
            </p:nvSpPr>
            <p:spPr bwMode="auto">
              <a:xfrm>
                <a:off x="6858000" y="6324600"/>
                <a:ext cx="533400" cy="457200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lvl1pPr>
                  <a:spcBef>
                    <a:spcPct val="20000"/>
                  </a:spcBef>
                  <a:buClr>
                    <a:srgbClr val="009900"/>
                  </a:buClr>
                  <a:buSzPct val="6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55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rtl="1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ar-SA" altLang="en-US" sz="1800"/>
              </a:p>
            </p:txBody>
          </p:sp>
          <p:sp>
            <p:nvSpPr>
              <p:cNvPr id="10282" name="Rectangle 207"/>
              <p:cNvSpPr>
                <a:spLocks noChangeArrowheads="1"/>
              </p:cNvSpPr>
              <p:nvPr/>
            </p:nvSpPr>
            <p:spPr bwMode="auto">
              <a:xfrm>
                <a:off x="7391400" y="4953000"/>
                <a:ext cx="533400" cy="457200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lvl1pPr>
                  <a:spcBef>
                    <a:spcPct val="20000"/>
                  </a:spcBef>
                  <a:buClr>
                    <a:srgbClr val="009900"/>
                  </a:buClr>
                  <a:buSzPct val="6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55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rtl="1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ar-SA" altLang="en-US" sz="1800"/>
              </a:p>
            </p:txBody>
          </p:sp>
          <p:sp>
            <p:nvSpPr>
              <p:cNvPr id="10283" name="Rectangle 208"/>
              <p:cNvSpPr>
                <a:spLocks noChangeArrowheads="1"/>
              </p:cNvSpPr>
              <p:nvPr/>
            </p:nvSpPr>
            <p:spPr bwMode="auto">
              <a:xfrm>
                <a:off x="7391400" y="5410200"/>
                <a:ext cx="533400" cy="457200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lvl1pPr>
                  <a:spcBef>
                    <a:spcPct val="20000"/>
                  </a:spcBef>
                  <a:buClr>
                    <a:srgbClr val="009900"/>
                  </a:buClr>
                  <a:buSzPct val="6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55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rtl="1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ar-SA" altLang="en-US" sz="1800"/>
              </a:p>
            </p:txBody>
          </p:sp>
          <p:sp>
            <p:nvSpPr>
              <p:cNvPr id="10284" name="Rectangle 209"/>
              <p:cNvSpPr>
                <a:spLocks noChangeArrowheads="1"/>
              </p:cNvSpPr>
              <p:nvPr/>
            </p:nvSpPr>
            <p:spPr bwMode="auto">
              <a:xfrm>
                <a:off x="7391400" y="5867400"/>
                <a:ext cx="533400" cy="457200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lvl1pPr>
                  <a:spcBef>
                    <a:spcPct val="20000"/>
                  </a:spcBef>
                  <a:buClr>
                    <a:srgbClr val="009900"/>
                  </a:buClr>
                  <a:buSzPct val="6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55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rtl="1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ar-SA" altLang="en-US" sz="1800"/>
              </a:p>
            </p:txBody>
          </p:sp>
          <p:sp>
            <p:nvSpPr>
              <p:cNvPr id="10285" name="Rectangle 210"/>
              <p:cNvSpPr>
                <a:spLocks noChangeArrowheads="1"/>
              </p:cNvSpPr>
              <p:nvPr/>
            </p:nvSpPr>
            <p:spPr bwMode="auto">
              <a:xfrm>
                <a:off x="7391400" y="6324600"/>
                <a:ext cx="533400" cy="457200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lvl1pPr>
                  <a:spcBef>
                    <a:spcPct val="20000"/>
                  </a:spcBef>
                  <a:buClr>
                    <a:srgbClr val="009900"/>
                  </a:buClr>
                  <a:buSzPct val="6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55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rtl="1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ar-SA" altLang="en-US" sz="1800"/>
              </a:p>
            </p:txBody>
          </p:sp>
          <p:sp>
            <p:nvSpPr>
              <p:cNvPr id="10286" name="Rectangle 211"/>
              <p:cNvSpPr>
                <a:spLocks noChangeArrowheads="1"/>
              </p:cNvSpPr>
              <p:nvPr/>
            </p:nvSpPr>
            <p:spPr bwMode="auto">
              <a:xfrm>
                <a:off x="7924800" y="4953000"/>
                <a:ext cx="533400" cy="457200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lvl1pPr>
                  <a:spcBef>
                    <a:spcPct val="20000"/>
                  </a:spcBef>
                  <a:buClr>
                    <a:srgbClr val="009900"/>
                  </a:buClr>
                  <a:buSzPct val="6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55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rtl="1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ar-SA" altLang="en-US" sz="1800"/>
              </a:p>
            </p:txBody>
          </p:sp>
          <p:sp>
            <p:nvSpPr>
              <p:cNvPr id="10287" name="Rectangle 212"/>
              <p:cNvSpPr>
                <a:spLocks noChangeArrowheads="1"/>
              </p:cNvSpPr>
              <p:nvPr/>
            </p:nvSpPr>
            <p:spPr bwMode="auto">
              <a:xfrm>
                <a:off x="7924800" y="5410200"/>
                <a:ext cx="533400" cy="457200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lvl1pPr>
                  <a:spcBef>
                    <a:spcPct val="20000"/>
                  </a:spcBef>
                  <a:buClr>
                    <a:srgbClr val="009900"/>
                  </a:buClr>
                  <a:buSzPct val="6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55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rtl="1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ar-SA" altLang="en-US" sz="1800"/>
              </a:p>
            </p:txBody>
          </p:sp>
          <p:sp>
            <p:nvSpPr>
              <p:cNvPr id="10288" name="Rectangle 213"/>
              <p:cNvSpPr>
                <a:spLocks noChangeArrowheads="1"/>
              </p:cNvSpPr>
              <p:nvPr/>
            </p:nvSpPr>
            <p:spPr bwMode="auto">
              <a:xfrm>
                <a:off x="7924800" y="5867400"/>
                <a:ext cx="533400" cy="457200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lvl1pPr>
                  <a:spcBef>
                    <a:spcPct val="20000"/>
                  </a:spcBef>
                  <a:buClr>
                    <a:srgbClr val="009900"/>
                  </a:buClr>
                  <a:buSzPct val="6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55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rtl="1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ar-SA" altLang="en-US" sz="1800"/>
              </a:p>
            </p:txBody>
          </p:sp>
          <p:sp>
            <p:nvSpPr>
              <p:cNvPr id="10289" name="Rectangle 214"/>
              <p:cNvSpPr>
                <a:spLocks noChangeArrowheads="1"/>
              </p:cNvSpPr>
              <p:nvPr/>
            </p:nvSpPr>
            <p:spPr bwMode="auto">
              <a:xfrm>
                <a:off x="7924800" y="6324600"/>
                <a:ext cx="533400" cy="457200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lvl1pPr>
                  <a:spcBef>
                    <a:spcPct val="20000"/>
                  </a:spcBef>
                  <a:buClr>
                    <a:srgbClr val="009900"/>
                  </a:buClr>
                  <a:buSzPct val="6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55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rtl="1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ar-SA" altLang="en-US" sz="1800"/>
              </a:p>
            </p:txBody>
          </p:sp>
        </p:grpSp>
        <p:sp>
          <p:nvSpPr>
            <p:cNvPr id="10250" name="TextBox 64"/>
            <p:cNvSpPr txBox="1">
              <a:spLocks noChangeArrowheads="1"/>
            </p:cNvSpPr>
            <p:nvPr/>
          </p:nvSpPr>
          <p:spPr bwMode="auto">
            <a:xfrm>
              <a:off x="4267200" y="6096000"/>
              <a:ext cx="51547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/>
                <a:t>0.0</a:t>
              </a:r>
            </a:p>
          </p:txBody>
        </p:sp>
        <p:sp>
          <p:nvSpPr>
            <p:cNvPr id="10251" name="TextBox 65"/>
            <p:cNvSpPr txBox="1">
              <a:spLocks noChangeArrowheads="1"/>
            </p:cNvSpPr>
            <p:nvPr/>
          </p:nvSpPr>
          <p:spPr bwMode="auto">
            <a:xfrm>
              <a:off x="2209800" y="4800600"/>
              <a:ext cx="47160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/>
                <a:t>0.0</a:t>
              </a:r>
            </a:p>
          </p:txBody>
        </p:sp>
        <p:sp>
          <p:nvSpPr>
            <p:cNvPr id="10252" name="TextBox 66"/>
            <p:cNvSpPr txBox="1">
              <a:spLocks noChangeArrowheads="1"/>
            </p:cNvSpPr>
            <p:nvPr/>
          </p:nvSpPr>
          <p:spPr bwMode="auto">
            <a:xfrm>
              <a:off x="2667000" y="4800600"/>
              <a:ext cx="51547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/>
                <a:t>0.0</a:t>
              </a:r>
            </a:p>
          </p:txBody>
        </p:sp>
        <p:sp>
          <p:nvSpPr>
            <p:cNvPr id="10253" name="TextBox 67"/>
            <p:cNvSpPr txBox="1">
              <a:spLocks noChangeArrowheads="1"/>
            </p:cNvSpPr>
            <p:nvPr/>
          </p:nvSpPr>
          <p:spPr bwMode="auto">
            <a:xfrm>
              <a:off x="3200400" y="4800600"/>
              <a:ext cx="51547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/>
                <a:t>0.0</a:t>
              </a:r>
            </a:p>
          </p:txBody>
        </p:sp>
        <p:sp>
          <p:nvSpPr>
            <p:cNvPr id="10254" name="TextBox 68"/>
            <p:cNvSpPr txBox="1">
              <a:spLocks noChangeArrowheads="1"/>
            </p:cNvSpPr>
            <p:nvPr/>
          </p:nvSpPr>
          <p:spPr bwMode="auto">
            <a:xfrm>
              <a:off x="3733800" y="4800600"/>
              <a:ext cx="51547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/>
                <a:t>0.0</a:t>
              </a:r>
            </a:p>
          </p:txBody>
        </p:sp>
        <p:sp>
          <p:nvSpPr>
            <p:cNvPr id="10255" name="TextBox 70"/>
            <p:cNvSpPr txBox="1">
              <a:spLocks noChangeArrowheads="1"/>
            </p:cNvSpPr>
            <p:nvPr/>
          </p:nvSpPr>
          <p:spPr bwMode="auto">
            <a:xfrm>
              <a:off x="4267200" y="4800600"/>
              <a:ext cx="51547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/>
                <a:t>0.0</a:t>
              </a:r>
            </a:p>
          </p:txBody>
        </p:sp>
        <p:sp>
          <p:nvSpPr>
            <p:cNvPr id="10256" name="TextBox 71"/>
            <p:cNvSpPr txBox="1">
              <a:spLocks noChangeArrowheads="1"/>
            </p:cNvSpPr>
            <p:nvPr/>
          </p:nvSpPr>
          <p:spPr bwMode="auto">
            <a:xfrm>
              <a:off x="2133600" y="5181600"/>
              <a:ext cx="51547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/>
                <a:t>0.0</a:t>
              </a:r>
            </a:p>
          </p:txBody>
        </p:sp>
        <p:sp>
          <p:nvSpPr>
            <p:cNvPr id="10257" name="TextBox 72"/>
            <p:cNvSpPr txBox="1">
              <a:spLocks noChangeArrowheads="1"/>
            </p:cNvSpPr>
            <p:nvPr/>
          </p:nvSpPr>
          <p:spPr bwMode="auto">
            <a:xfrm>
              <a:off x="2667000" y="5181600"/>
              <a:ext cx="51547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/>
                <a:t>0.0</a:t>
              </a:r>
            </a:p>
          </p:txBody>
        </p:sp>
        <p:sp>
          <p:nvSpPr>
            <p:cNvPr id="10258" name="TextBox 73"/>
            <p:cNvSpPr txBox="1">
              <a:spLocks noChangeArrowheads="1"/>
            </p:cNvSpPr>
            <p:nvPr/>
          </p:nvSpPr>
          <p:spPr bwMode="auto">
            <a:xfrm>
              <a:off x="3200400" y="5181600"/>
              <a:ext cx="51547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/>
                <a:t>0.0</a:t>
              </a:r>
            </a:p>
          </p:txBody>
        </p:sp>
        <p:sp>
          <p:nvSpPr>
            <p:cNvPr id="10259" name="TextBox 74"/>
            <p:cNvSpPr txBox="1">
              <a:spLocks noChangeArrowheads="1"/>
            </p:cNvSpPr>
            <p:nvPr/>
          </p:nvSpPr>
          <p:spPr bwMode="auto">
            <a:xfrm>
              <a:off x="3733800" y="5181600"/>
              <a:ext cx="51547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/>
                <a:t>0.0</a:t>
              </a:r>
            </a:p>
          </p:txBody>
        </p:sp>
        <p:sp>
          <p:nvSpPr>
            <p:cNvPr id="10260" name="TextBox 75"/>
            <p:cNvSpPr txBox="1">
              <a:spLocks noChangeArrowheads="1"/>
            </p:cNvSpPr>
            <p:nvPr/>
          </p:nvSpPr>
          <p:spPr bwMode="auto">
            <a:xfrm>
              <a:off x="4208928" y="5181600"/>
              <a:ext cx="51547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/>
                <a:t>0.0</a:t>
              </a:r>
            </a:p>
          </p:txBody>
        </p:sp>
        <p:sp>
          <p:nvSpPr>
            <p:cNvPr id="10261" name="TextBox 76"/>
            <p:cNvSpPr txBox="1">
              <a:spLocks noChangeArrowheads="1"/>
            </p:cNvSpPr>
            <p:nvPr/>
          </p:nvSpPr>
          <p:spPr bwMode="auto">
            <a:xfrm>
              <a:off x="2133600" y="5638800"/>
              <a:ext cx="51547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/>
                <a:t>0.0</a:t>
              </a:r>
            </a:p>
          </p:txBody>
        </p:sp>
        <p:sp>
          <p:nvSpPr>
            <p:cNvPr id="10262" name="TextBox 77"/>
            <p:cNvSpPr txBox="1">
              <a:spLocks noChangeArrowheads="1"/>
            </p:cNvSpPr>
            <p:nvPr/>
          </p:nvSpPr>
          <p:spPr bwMode="auto">
            <a:xfrm>
              <a:off x="2667000" y="5638800"/>
              <a:ext cx="51547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/>
                <a:t>0.0</a:t>
              </a:r>
            </a:p>
          </p:txBody>
        </p:sp>
        <p:sp>
          <p:nvSpPr>
            <p:cNvPr id="10263" name="TextBox 78"/>
            <p:cNvSpPr txBox="1">
              <a:spLocks noChangeArrowheads="1"/>
            </p:cNvSpPr>
            <p:nvPr/>
          </p:nvSpPr>
          <p:spPr bwMode="auto">
            <a:xfrm>
              <a:off x="3200400" y="5638800"/>
              <a:ext cx="51547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/>
                <a:t>0.0</a:t>
              </a:r>
            </a:p>
          </p:txBody>
        </p:sp>
        <p:sp>
          <p:nvSpPr>
            <p:cNvPr id="10264" name="TextBox 79"/>
            <p:cNvSpPr txBox="1">
              <a:spLocks noChangeArrowheads="1"/>
            </p:cNvSpPr>
            <p:nvPr/>
          </p:nvSpPr>
          <p:spPr bwMode="auto">
            <a:xfrm>
              <a:off x="3733800" y="5638800"/>
              <a:ext cx="51547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/>
                <a:t>0.0</a:t>
              </a:r>
            </a:p>
          </p:txBody>
        </p:sp>
        <p:sp>
          <p:nvSpPr>
            <p:cNvPr id="10265" name="TextBox 80"/>
            <p:cNvSpPr txBox="1">
              <a:spLocks noChangeArrowheads="1"/>
            </p:cNvSpPr>
            <p:nvPr/>
          </p:nvSpPr>
          <p:spPr bwMode="auto">
            <a:xfrm>
              <a:off x="4267200" y="5638800"/>
              <a:ext cx="51547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/>
                <a:t>0.0</a:t>
              </a:r>
            </a:p>
          </p:txBody>
        </p:sp>
        <p:sp>
          <p:nvSpPr>
            <p:cNvPr id="10266" name="TextBox 81"/>
            <p:cNvSpPr txBox="1">
              <a:spLocks noChangeArrowheads="1"/>
            </p:cNvSpPr>
            <p:nvPr/>
          </p:nvSpPr>
          <p:spPr bwMode="auto">
            <a:xfrm>
              <a:off x="2133600" y="6096000"/>
              <a:ext cx="51547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/>
                <a:t>0.0</a:t>
              </a:r>
            </a:p>
          </p:txBody>
        </p:sp>
        <p:sp>
          <p:nvSpPr>
            <p:cNvPr id="10267" name="TextBox 82"/>
            <p:cNvSpPr txBox="1">
              <a:spLocks noChangeArrowheads="1"/>
            </p:cNvSpPr>
            <p:nvPr/>
          </p:nvSpPr>
          <p:spPr bwMode="auto">
            <a:xfrm>
              <a:off x="2667000" y="6096000"/>
              <a:ext cx="51547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/>
                <a:t>0.0</a:t>
              </a:r>
            </a:p>
          </p:txBody>
        </p:sp>
        <p:sp>
          <p:nvSpPr>
            <p:cNvPr id="10268" name="TextBox 83"/>
            <p:cNvSpPr txBox="1">
              <a:spLocks noChangeArrowheads="1"/>
            </p:cNvSpPr>
            <p:nvPr/>
          </p:nvSpPr>
          <p:spPr bwMode="auto">
            <a:xfrm>
              <a:off x="3200400" y="6096000"/>
              <a:ext cx="51547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/>
                <a:t>0.0</a:t>
              </a:r>
            </a:p>
          </p:txBody>
        </p:sp>
        <p:sp>
          <p:nvSpPr>
            <p:cNvPr id="10269" name="TextBox 84"/>
            <p:cNvSpPr txBox="1">
              <a:spLocks noChangeArrowheads="1"/>
            </p:cNvSpPr>
            <p:nvPr/>
          </p:nvSpPr>
          <p:spPr bwMode="auto">
            <a:xfrm>
              <a:off x="3733800" y="6096000"/>
              <a:ext cx="51547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/>
                <a:t>0.0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10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1000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1000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  <p:bldP spid="182" grpId="0"/>
      <p:bldP spid="19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2D-Array Elements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382000" cy="4779963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spcAft>
                <a:spcPct val="40000"/>
              </a:spcAft>
            </a:pPr>
            <a:r>
              <a:rPr lang="en-US" altLang="en-US" sz="2000" smtClean="0"/>
              <a:t>2D-array elements can be used like any other variable in Java: </a:t>
            </a:r>
          </a:p>
          <a:p>
            <a:pPr algn="just" eaLnBrk="1" hangingPunct="1">
              <a:lnSpc>
                <a:spcPct val="90000"/>
              </a:lnSpc>
              <a:spcAft>
                <a:spcPct val="40000"/>
              </a:spcAft>
            </a:pPr>
            <a:endParaRPr lang="en-US" altLang="en-US" sz="2000" i="1" smtClean="0"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endParaRPr lang="en-US" altLang="en-US" sz="2000" smtClean="0"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endParaRPr lang="en-US" altLang="en-US" sz="2000" smtClean="0"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endParaRPr lang="en-US" altLang="en-US" sz="2000" smtClean="0"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endParaRPr lang="en-US" altLang="en-US" sz="2000" smtClean="0"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endParaRPr lang="en-US" altLang="en-US" sz="2000" smtClean="0"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endParaRPr lang="en-US" altLang="en-US" sz="2000" smtClean="0"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endParaRPr lang="en-US" altLang="en-US" sz="2000" smtClean="0"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endParaRPr lang="en-US" altLang="en-US" sz="2000" smtClean="0"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endParaRPr lang="en-US" altLang="en-US" sz="2000" smtClean="0">
              <a:cs typeface="Times New Roman" panose="02020603050405020304" pitchFamily="18" charset="0"/>
            </a:endParaRPr>
          </a:p>
        </p:txBody>
      </p:sp>
      <p:sp>
        <p:nvSpPr>
          <p:cNvPr id="184" name="TextBox 183"/>
          <p:cNvSpPr txBox="1">
            <a:spLocks noChangeArrowheads="1"/>
          </p:cNvSpPr>
          <p:nvPr/>
        </p:nvSpPr>
        <p:spPr bwMode="auto">
          <a:xfrm>
            <a:off x="1524000" y="1676400"/>
            <a:ext cx="5257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 [][] a = new int [3][3];</a:t>
            </a:r>
            <a:endParaRPr lang="ar-SA" altLang="en-US" sz="1800">
              <a:solidFill>
                <a:srgbClr val="0033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pSp>
        <p:nvGrpSpPr>
          <p:cNvPr id="2" name="Group 184"/>
          <p:cNvGrpSpPr>
            <a:grpSpLocks/>
          </p:cNvGrpSpPr>
          <p:nvPr/>
        </p:nvGrpSpPr>
        <p:grpSpPr bwMode="auto">
          <a:xfrm>
            <a:off x="3733800" y="2362200"/>
            <a:ext cx="1600200" cy="1371600"/>
            <a:chOff x="3733800" y="3352800"/>
            <a:chExt cx="1600200" cy="1371600"/>
          </a:xfrm>
        </p:grpSpPr>
        <p:sp>
          <p:nvSpPr>
            <p:cNvPr id="11291" name="Rectangle 185"/>
            <p:cNvSpPr>
              <a:spLocks noChangeArrowheads="1"/>
            </p:cNvSpPr>
            <p:nvPr/>
          </p:nvSpPr>
          <p:spPr bwMode="auto">
            <a:xfrm>
              <a:off x="3733800" y="3352800"/>
              <a:ext cx="533400" cy="4572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en-US" sz="1800"/>
            </a:p>
          </p:txBody>
        </p:sp>
        <p:sp>
          <p:nvSpPr>
            <p:cNvPr id="11292" name="Rectangle 186"/>
            <p:cNvSpPr>
              <a:spLocks noChangeArrowheads="1"/>
            </p:cNvSpPr>
            <p:nvPr/>
          </p:nvSpPr>
          <p:spPr bwMode="auto">
            <a:xfrm>
              <a:off x="4267200" y="3352800"/>
              <a:ext cx="533400" cy="4572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en-US" sz="1800"/>
            </a:p>
          </p:txBody>
        </p:sp>
        <p:sp>
          <p:nvSpPr>
            <p:cNvPr id="11293" name="Rectangle 187"/>
            <p:cNvSpPr>
              <a:spLocks noChangeArrowheads="1"/>
            </p:cNvSpPr>
            <p:nvPr/>
          </p:nvSpPr>
          <p:spPr bwMode="auto">
            <a:xfrm>
              <a:off x="4800600" y="3352800"/>
              <a:ext cx="533400" cy="4572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en-US" sz="1800"/>
            </a:p>
          </p:txBody>
        </p:sp>
        <p:sp>
          <p:nvSpPr>
            <p:cNvPr id="11294" name="Rectangle 188"/>
            <p:cNvSpPr>
              <a:spLocks noChangeArrowheads="1"/>
            </p:cNvSpPr>
            <p:nvPr/>
          </p:nvSpPr>
          <p:spPr bwMode="auto">
            <a:xfrm>
              <a:off x="3733800" y="3810000"/>
              <a:ext cx="533400" cy="4572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en-US" sz="1800"/>
            </a:p>
          </p:txBody>
        </p:sp>
        <p:sp>
          <p:nvSpPr>
            <p:cNvPr id="11295" name="Rectangle 189"/>
            <p:cNvSpPr>
              <a:spLocks noChangeArrowheads="1"/>
            </p:cNvSpPr>
            <p:nvPr/>
          </p:nvSpPr>
          <p:spPr bwMode="auto">
            <a:xfrm>
              <a:off x="4267200" y="3810000"/>
              <a:ext cx="533400" cy="4572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en-US" sz="1800"/>
            </a:p>
          </p:txBody>
        </p:sp>
        <p:sp>
          <p:nvSpPr>
            <p:cNvPr id="11296" name="Rectangle 190"/>
            <p:cNvSpPr>
              <a:spLocks noChangeArrowheads="1"/>
            </p:cNvSpPr>
            <p:nvPr/>
          </p:nvSpPr>
          <p:spPr bwMode="auto">
            <a:xfrm>
              <a:off x="4800600" y="3810000"/>
              <a:ext cx="533400" cy="4572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en-US" sz="1800"/>
            </a:p>
          </p:txBody>
        </p:sp>
        <p:sp>
          <p:nvSpPr>
            <p:cNvPr id="11297" name="Rectangle 191"/>
            <p:cNvSpPr>
              <a:spLocks noChangeArrowheads="1"/>
            </p:cNvSpPr>
            <p:nvPr/>
          </p:nvSpPr>
          <p:spPr bwMode="auto">
            <a:xfrm>
              <a:off x="3733800" y="4267200"/>
              <a:ext cx="533400" cy="4572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en-US" sz="1800"/>
            </a:p>
          </p:txBody>
        </p:sp>
        <p:sp>
          <p:nvSpPr>
            <p:cNvPr id="11298" name="Rectangle 192"/>
            <p:cNvSpPr>
              <a:spLocks noChangeArrowheads="1"/>
            </p:cNvSpPr>
            <p:nvPr/>
          </p:nvSpPr>
          <p:spPr bwMode="auto">
            <a:xfrm>
              <a:off x="4267200" y="4267200"/>
              <a:ext cx="533400" cy="4572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en-US" sz="1800"/>
            </a:p>
          </p:txBody>
        </p:sp>
        <p:sp>
          <p:nvSpPr>
            <p:cNvPr id="11299" name="Rectangle 193"/>
            <p:cNvSpPr>
              <a:spLocks noChangeArrowheads="1"/>
            </p:cNvSpPr>
            <p:nvPr/>
          </p:nvSpPr>
          <p:spPr bwMode="auto">
            <a:xfrm>
              <a:off x="4800600" y="4267200"/>
              <a:ext cx="533400" cy="4572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en-US" sz="1800"/>
            </a:p>
          </p:txBody>
        </p:sp>
      </p:grpSp>
      <p:grpSp>
        <p:nvGrpSpPr>
          <p:cNvPr id="3" name="Group 194"/>
          <p:cNvGrpSpPr>
            <a:grpSpLocks/>
          </p:cNvGrpSpPr>
          <p:nvPr/>
        </p:nvGrpSpPr>
        <p:grpSpPr bwMode="auto">
          <a:xfrm>
            <a:off x="3810000" y="1981200"/>
            <a:ext cx="1377950" cy="369888"/>
            <a:chOff x="3810000" y="2895600"/>
            <a:chExt cx="1378104" cy="369332"/>
          </a:xfrm>
        </p:grpSpPr>
        <p:sp>
          <p:nvSpPr>
            <p:cNvPr id="11288" name="TextBox 195"/>
            <p:cNvSpPr txBox="1">
              <a:spLocks noChangeArrowheads="1"/>
            </p:cNvSpPr>
            <p:nvPr/>
          </p:nvSpPr>
          <p:spPr bwMode="auto">
            <a:xfrm>
              <a:off x="3810000" y="2895600"/>
              <a:ext cx="31130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/>
                <a:t>0</a:t>
              </a:r>
              <a:endParaRPr lang="ar-SA" altLang="en-US" sz="1800"/>
            </a:p>
          </p:txBody>
        </p:sp>
        <p:sp>
          <p:nvSpPr>
            <p:cNvPr id="11289" name="TextBox 196"/>
            <p:cNvSpPr txBox="1">
              <a:spLocks noChangeArrowheads="1"/>
            </p:cNvSpPr>
            <p:nvPr/>
          </p:nvSpPr>
          <p:spPr bwMode="auto">
            <a:xfrm>
              <a:off x="4336896" y="2895600"/>
              <a:ext cx="31130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/>
                <a:t>1</a:t>
              </a:r>
              <a:endParaRPr lang="ar-SA" altLang="en-US" sz="1800"/>
            </a:p>
          </p:txBody>
        </p:sp>
        <p:sp>
          <p:nvSpPr>
            <p:cNvPr id="11290" name="TextBox 197"/>
            <p:cNvSpPr txBox="1">
              <a:spLocks noChangeArrowheads="1"/>
            </p:cNvSpPr>
            <p:nvPr/>
          </p:nvSpPr>
          <p:spPr bwMode="auto">
            <a:xfrm>
              <a:off x="4876800" y="2895600"/>
              <a:ext cx="31130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/>
                <a:t>2</a:t>
              </a:r>
              <a:endParaRPr lang="ar-SA" altLang="en-US" sz="1800"/>
            </a:p>
          </p:txBody>
        </p:sp>
      </p:grpSp>
      <p:grpSp>
        <p:nvGrpSpPr>
          <p:cNvPr id="4" name="Group 198"/>
          <p:cNvGrpSpPr>
            <a:grpSpLocks/>
          </p:cNvGrpSpPr>
          <p:nvPr/>
        </p:nvGrpSpPr>
        <p:grpSpPr bwMode="auto">
          <a:xfrm>
            <a:off x="3346450" y="2449513"/>
            <a:ext cx="317500" cy="1284287"/>
            <a:chOff x="3346296" y="3364468"/>
            <a:chExt cx="317808" cy="1283732"/>
          </a:xfrm>
        </p:grpSpPr>
        <p:sp>
          <p:nvSpPr>
            <p:cNvPr id="11285" name="TextBox 199"/>
            <p:cNvSpPr txBox="1">
              <a:spLocks noChangeArrowheads="1"/>
            </p:cNvSpPr>
            <p:nvPr/>
          </p:nvSpPr>
          <p:spPr bwMode="auto">
            <a:xfrm>
              <a:off x="3352800" y="3364468"/>
              <a:ext cx="31130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/>
                <a:t>0</a:t>
              </a:r>
              <a:endParaRPr lang="ar-SA" altLang="en-US" sz="1800"/>
            </a:p>
          </p:txBody>
        </p:sp>
        <p:sp>
          <p:nvSpPr>
            <p:cNvPr id="11286" name="TextBox 200"/>
            <p:cNvSpPr txBox="1">
              <a:spLocks noChangeArrowheads="1"/>
            </p:cNvSpPr>
            <p:nvPr/>
          </p:nvSpPr>
          <p:spPr bwMode="auto">
            <a:xfrm>
              <a:off x="3352800" y="3821668"/>
              <a:ext cx="31130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/>
                <a:t>1</a:t>
              </a:r>
              <a:endParaRPr lang="ar-SA" altLang="en-US" sz="1800"/>
            </a:p>
          </p:txBody>
        </p:sp>
        <p:sp>
          <p:nvSpPr>
            <p:cNvPr id="11287" name="TextBox 201"/>
            <p:cNvSpPr txBox="1">
              <a:spLocks noChangeArrowheads="1"/>
            </p:cNvSpPr>
            <p:nvPr/>
          </p:nvSpPr>
          <p:spPr bwMode="auto">
            <a:xfrm>
              <a:off x="3346296" y="4278868"/>
              <a:ext cx="31130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/>
                <a:t>2</a:t>
              </a:r>
              <a:endParaRPr lang="ar-SA" altLang="en-US" sz="1800"/>
            </a:p>
          </p:txBody>
        </p:sp>
      </p:grpSp>
      <p:sp>
        <p:nvSpPr>
          <p:cNvPr id="203" name="TextBox 202"/>
          <p:cNvSpPr txBox="1">
            <a:spLocks noChangeArrowheads="1"/>
          </p:cNvSpPr>
          <p:nvPr/>
        </p:nvSpPr>
        <p:spPr bwMode="auto">
          <a:xfrm>
            <a:off x="1219200" y="4125913"/>
            <a:ext cx="24384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a[0][1] = 15;</a:t>
            </a:r>
            <a:endParaRPr lang="ar-SA" altLang="en-US" sz="1800">
              <a:solidFill>
                <a:srgbClr val="0033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04" name="TextBox 203"/>
          <p:cNvSpPr txBox="1">
            <a:spLocks noChangeArrowheads="1"/>
          </p:cNvSpPr>
          <p:nvPr/>
        </p:nvSpPr>
        <p:spPr bwMode="auto">
          <a:xfrm>
            <a:off x="4267200" y="2362200"/>
            <a:ext cx="533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cs typeface="Courier New" panose="02070309020205020404" pitchFamily="49" charset="0"/>
              </a:rPr>
              <a:t>15</a:t>
            </a:r>
            <a:endParaRPr lang="ar-SA" altLang="en-US" sz="20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05" name="TextBox 204"/>
          <p:cNvSpPr txBox="1">
            <a:spLocks noChangeArrowheads="1"/>
          </p:cNvSpPr>
          <p:nvPr/>
        </p:nvSpPr>
        <p:spPr bwMode="auto">
          <a:xfrm>
            <a:off x="3733800" y="3276600"/>
            <a:ext cx="609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cs typeface="Courier New" panose="02070309020205020404" pitchFamily="49" charset="0"/>
              </a:rPr>
              <a:t>19</a:t>
            </a:r>
            <a:endParaRPr lang="ar-SA" altLang="en-US" sz="20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06" name="TextBox 205"/>
          <p:cNvSpPr txBox="1">
            <a:spLocks noChangeArrowheads="1"/>
          </p:cNvSpPr>
          <p:nvPr/>
        </p:nvSpPr>
        <p:spPr bwMode="auto">
          <a:xfrm>
            <a:off x="1219200" y="4430713"/>
            <a:ext cx="3429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a[2][0] = a[0][1] + 4;</a:t>
            </a:r>
            <a:endParaRPr lang="ar-SA" altLang="en-US" sz="1800">
              <a:solidFill>
                <a:srgbClr val="0033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4343400" y="2362200"/>
            <a:ext cx="381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endParaRPr lang="ar-SA" altLang="en-US" sz="20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3810000" y="2362200"/>
            <a:ext cx="381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endParaRPr lang="ar-SA" altLang="en-US" sz="20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4876800" y="2362200"/>
            <a:ext cx="381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endParaRPr lang="ar-SA" altLang="en-US" sz="20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4876800" y="2819400"/>
            <a:ext cx="381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endParaRPr lang="ar-SA" altLang="en-US" sz="20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4343400" y="2819400"/>
            <a:ext cx="381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endParaRPr lang="ar-SA" altLang="en-US" sz="20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3810000" y="2819400"/>
            <a:ext cx="381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endParaRPr lang="ar-SA" altLang="en-US" sz="20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4876800" y="3276600"/>
            <a:ext cx="381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endParaRPr lang="ar-SA" altLang="en-US" sz="20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4343400" y="3276600"/>
            <a:ext cx="381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endParaRPr lang="ar-SA" altLang="en-US" sz="20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3810000" y="3276600"/>
            <a:ext cx="381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endParaRPr lang="ar-SA" altLang="en-US" sz="20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10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10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2" dur="10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10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  <p:bldP spid="184" grpId="0"/>
      <p:bldP spid="203" grpId="0"/>
      <p:bldP spid="204" grpId="0"/>
      <p:bldP spid="205" grpId="0"/>
      <p:bldP spid="206" grpId="0"/>
      <p:bldP spid="27" grpId="0"/>
      <p:bldP spid="27" grpId="1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5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2D-Array Initializer lists</a:t>
            </a:r>
            <a:endParaRPr lang="ar-SA" alt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305800" cy="5257800"/>
          </a:xfrm>
        </p:spPr>
        <p:txBody>
          <a:bodyPr/>
          <a:lstStyle/>
          <a:p>
            <a:r>
              <a:rPr lang="en-US" altLang="en-US" sz="2000" smtClean="0"/>
              <a:t>An initializer list for 2-D array creates and initializes the array at the same time.</a:t>
            </a:r>
          </a:p>
          <a:p>
            <a:endParaRPr lang="en-US" altLang="en-US" sz="2000" smtClean="0"/>
          </a:p>
          <a:p>
            <a:endParaRPr lang="en-US" altLang="en-US" sz="2000" smtClean="0"/>
          </a:p>
          <a:p>
            <a:endParaRPr lang="en-US" altLang="en-US" sz="2000" smtClean="0"/>
          </a:p>
          <a:p>
            <a:endParaRPr lang="en-US" altLang="en-US" sz="800" smtClean="0"/>
          </a:p>
          <a:p>
            <a:r>
              <a:rPr lang="en-US" altLang="en-US" sz="2000" smtClean="0"/>
              <a:t>There are also 2D array literals with a similar syntax that can be used anywhere, not just in declarations:</a:t>
            </a:r>
          </a:p>
          <a:p>
            <a:endParaRPr lang="en-US" altLang="en-US" sz="2000" smtClean="0"/>
          </a:p>
          <a:p>
            <a:endParaRPr lang="en-US" altLang="en-US" sz="2000" smtClean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914400" y="1839913"/>
            <a:ext cx="75438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type [][] </a:t>
            </a:r>
            <a:r>
              <a:rPr lang="en-US" altLang="en-US" sz="1800" i="1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array_name</a:t>
            </a:r>
            <a:r>
              <a:rPr lang="en-US" altLang="en-US" sz="180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{{v1, v2, v3, ..., vN},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{v1, v2, v3, ..., vM},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...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};</a:t>
            </a:r>
            <a:endParaRPr lang="ar-SA" altLang="en-US" sz="1800">
              <a:solidFill>
                <a:srgbClr val="0033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685800" y="3962400"/>
            <a:ext cx="83058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type [][] </a:t>
            </a:r>
            <a:r>
              <a:rPr lang="en-US" altLang="en-US" sz="1800" i="1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array_name</a:t>
            </a:r>
            <a:r>
              <a:rPr lang="en-US" altLang="en-US" sz="180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new type[][]{{v1, v2, v3, ..., vN},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{v1, v2, v3, ..., vM},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...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};</a:t>
            </a:r>
            <a:endParaRPr lang="ar-SA" altLang="en-US" sz="1800">
              <a:solidFill>
                <a:srgbClr val="0033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2D-Array Initializer lists</a:t>
            </a:r>
            <a:endParaRPr lang="ar-SA" alt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305800" cy="5257800"/>
          </a:xfrm>
        </p:spPr>
        <p:txBody>
          <a:bodyPr/>
          <a:lstStyle/>
          <a:p>
            <a:pPr>
              <a:buClr>
                <a:srgbClr val="0066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altLang="en-US" sz="2000" smtClean="0"/>
              <a:t> The values for rows are enclosed between braces. And rows are separated by commas.</a:t>
            </a:r>
            <a:endParaRPr lang="ar-SA" altLang="en-US" sz="2000" smtClean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38200" y="2057400"/>
            <a:ext cx="44958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 [][] nums = {{92, 88, 75},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   {85, 94, 97},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   {77, 80, 89}};</a:t>
            </a:r>
          </a:p>
        </p:txBody>
      </p:sp>
      <p:grpSp>
        <p:nvGrpSpPr>
          <p:cNvPr id="2" name="Group 40"/>
          <p:cNvGrpSpPr>
            <a:grpSpLocks/>
          </p:cNvGrpSpPr>
          <p:nvPr/>
        </p:nvGrpSpPr>
        <p:grpSpPr bwMode="auto">
          <a:xfrm>
            <a:off x="6559550" y="4191000"/>
            <a:ext cx="1600200" cy="1371600"/>
            <a:chOff x="3733800" y="3352800"/>
            <a:chExt cx="1600200" cy="1371600"/>
          </a:xfrm>
        </p:grpSpPr>
        <p:sp>
          <p:nvSpPr>
            <p:cNvPr id="13335" name="Rectangle 41"/>
            <p:cNvSpPr>
              <a:spLocks noChangeArrowheads="1"/>
            </p:cNvSpPr>
            <p:nvPr/>
          </p:nvSpPr>
          <p:spPr bwMode="auto">
            <a:xfrm>
              <a:off x="3733800" y="3352800"/>
              <a:ext cx="533400" cy="4572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en-US" sz="1800"/>
            </a:p>
          </p:txBody>
        </p:sp>
        <p:sp>
          <p:nvSpPr>
            <p:cNvPr id="13336" name="Rectangle 42"/>
            <p:cNvSpPr>
              <a:spLocks noChangeArrowheads="1"/>
            </p:cNvSpPr>
            <p:nvPr/>
          </p:nvSpPr>
          <p:spPr bwMode="auto">
            <a:xfrm>
              <a:off x="4267200" y="3352800"/>
              <a:ext cx="533400" cy="4572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en-US" sz="1800"/>
            </a:p>
          </p:txBody>
        </p:sp>
        <p:sp>
          <p:nvSpPr>
            <p:cNvPr id="13337" name="Rectangle 43"/>
            <p:cNvSpPr>
              <a:spLocks noChangeArrowheads="1"/>
            </p:cNvSpPr>
            <p:nvPr/>
          </p:nvSpPr>
          <p:spPr bwMode="auto">
            <a:xfrm>
              <a:off x="4800600" y="3352800"/>
              <a:ext cx="533400" cy="4572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en-US" sz="1800"/>
            </a:p>
          </p:txBody>
        </p:sp>
        <p:sp>
          <p:nvSpPr>
            <p:cNvPr id="13338" name="Rectangle 44"/>
            <p:cNvSpPr>
              <a:spLocks noChangeArrowheads="1"/>
            </p:cNvSpPr>
            <p:nvPr/>
          </p:nvSpPr>
          <p:spPr bwMode="auto">
            <a:xfrm>
              <a:off x="3733800" y="3810000"/>
              <a:ext cx="533400" cy="4572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en-US" sz="1800"/>
            </a:p>
          </p:txBody>
        </p:sp>
        <p:sp>
          <p:nvSpPr>
            <p:cNvPr id="13339" name="Rectangle 45"/>
            <p:cNvSpPr>
              <a:spLocks noChangeArrowheads="1"/>
            </p:cNvSpPr>
            <p:nvPr/>
          </p:nvSpPr>
          <p:spPr bwMode="auto">
            <a:xfrm>
              <a:off x="4267200" y="3810000"/>
              <a:ext cx="533400" cy="4572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en-US" sz="1800"/>
            </a:p>
          </p:txBody>
        </p:sp>
        <p:sp>
          <p:nvSpPr>
            <p:cNvPr id="13340" name="Rectangle 46"/>
            <p:cNvSpPr>
              <a:spLocks noChangeArrowheads="1"/>
            </p:cNvSpPr>
            <p:nvPr/>
          </p:nvSpPr>
          <p:spPr bwMode="auto">
            <a:xfrm>
              <a:off x="4800600" y="3810000"/>
              <a:ext cx="533400" cy="4572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en-US" sz="1800"/>
            </a:p>
          </p:txBody>
        </p:sp>
        <p:sp>
          <p:nvSpPr>
            <p:cNvPr id="13341" name="Rectangle 47"/>
            <p:cNvSpPr>
              <a:spLocks noChangeArrowheads="1"/>
            </p:cNvSpPr>
            <p:nvPr/>
          </p:nvSpPr>
          <p:spPr bwMode="auto">
            <a:xfrm>
              <a:off x="3733800" y="4267200"/>
              <a:ext cx="533400" cy="4572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en-US" sz="1800"/>
            </a:p>
          </p:txBody>
        </p:sp>
        <p:sp>
          <p:nvSpPr>
            <p:cNvPr id="13342" name="Rectangle 48"/>
            <p:cNvSpPr>
              <a:spLocks noChangeArrowheads="1"/>
            </p:cNvSpPr>
            <p:nvPr/>
          </p:nvSpPr>
          <p:spPr bwMode="auto">
            <a:xfrm>
              <a:off x="4267200" y="4267200"/>
              <a:ext cx="533400" cy="4572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en-US" sz="1800"/>
            </a:p>
          </p:txBody>
        </p:sp>
        <p:sp>
          <p:nvSpPr>
            <p:cNvPr id="13343" name="Rectangle 49"/>
            <p:cNvSpPr>
              <a:spLocks noChangeArrowheads="1"/>
            </p:cNvSpPr>
            <p:nvPr/>
          </p:nvSpPr>
          <p:spPr bwMode="auto">
            <a:xfrm>
              <a:off x="4800600" y="4267200"/>
              <a:ext cx="533400" cy="4572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en-US" sz="1800"/>
            </a:p>
          </p:txBody>
        </p:sp>
      </p:grpSp>
      <p:grpSp>
        <p:nvGrpSpPr>
          <p:cNvPr id="4" name="Group 50"/>
          <p:cNvGrpSpPr>
            <a:grpSpLocks/>
          </p:cNvGrpSpPr>
          <p:nvPr/>
        </p:nvGrpSpPr>
        <p:grpSpPr bwMode="auto">
          <a:xfrm>
            <a:off x="6635750" y="3810000"/>
            <a:ext cx="1377950" cy="369888"/>
            <a:chOff x="3810000" y="2895600"/>
            <a:chExt cx="1378104" cy="369332"/>
          </a:xfrm>
        </p:grpSpPr>
        <p:sp>
          <p:nvSpPr>
            <p:cNvPr id="13332" name="TextBox 51"/>
            <p:cNvSpPr txBox="1">
              <a:spLocks noChangeArrowheads="1"/>
            </p:cNvSpPr>
            <p:nvPr/>
          </p:nvSpPr>
          <p:spPr bwMode="auto">
            <a:xfrm>
              <a:off x="3810000" y="2895600"/>
              <a:ext cx="31130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/>
                <a:t>0</a:t>
              </a:r>
              <a:endParaRPr lang="ar-SA" altLang="en-US" sz="1800"/>
            </a:p>
          </p:txBody>
        </p:sp>
        <p:sp>
          <p:nvSpPr>
            <p:cNvPr id="13333" name="TextBox 52"/>
            <p:cNvSpPr txBox="1">
              <a:spLocks noChangeArrowheads="1"/>
            </p:cNvSpPr>
            <p:nvPr/>
          </p:nvSpPr>
          <p:spPr bwMode="auto">
            <a:xfrm>
              <a:off x="4336896" y="2895600"/>
              <a:ext cx="31130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/>
                <a:t>1</a:t>
              </a:r>
              <a:endParaRPr lang="ar-SA" altLang="en-US" sz="1800"/>
            </a:p>
          </p:txBody>
        </p:sp>
        <p:sp>
          <p:nvSpPr>
            <p:cNvPr id="13334" name="TextBox 53"/>
            <p:cNvSpPr txBox="1">
              <a:spLocks noChangeArrowheads="1"/>
            </p:cNvSpPr>
            <p:nvPr/>
          </p:nvSpPr>
          <p:spPr bwMode="auto">
            <a:xfrm>
              <a:off x="4876800" y="2895600"/>
              <a:ext cx="31130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/>
                <a:t>2</a:t>
              </a:r>
              <a:endParaRPr lang="ar-SA" altLang="en-US" sz="1800"/>
            </a:p>
          </p:txBody>
        </p:sp>
      </p:grpSp>
      <p:grpSp>
        <p:nvGrpSpPr>
          <p:cNvPr id="6" name="Group 54"/>
          <p:cNvGrpSpPr>
            <a:grpSpLocks/>
          </p:cNvGrpSpPr>
          <p:nvPr/>
        </p:nvGrpSpPr>
        <p:grpSpPr bwMode="auto">
          <a:xfrm>
            <a:off x="6172200" y="4278313"/>
            <a:ext cx="317500" cy="1284287"/>
            <a:chOff x="3346296" y="3364468"/>
            <a:chExt cx="317808" cy="1283732"/>
          </a:xfrm>
        </p:grpSpPr>
        <p:sp>
          <p:nvSpPr>
            <p:cNvPr id="13329" name="TextBox 55"/>
            <p:cNvSpPr txBox="1">
              <a:spLocks noChangeArrowheads="1"/>
            </p:cNvSpPr>
            <p:nvPr/>
          </p:nvSpPr>
          <p:spPr bwMode="auto">
            <a:xfrm>
              <a:off x="3352800" y="3364468"/>
              <a:ext cx="31130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/>
                <a:t>0</a:t>
              </a:r>
              <a:endParaRPr lang="ar-SA" altLang="en-US" sz="1800"/>
            </a:p>
          </p:txBody>
        </p:sp>
        <p:sp>
          <p:nvSpPr>
            <p:cNvPr id="13330" name="TextBox 56"/>
            <p:cNvSpPr txBox="1">
              <a:spLocks noChangeArrowheads="1"/>
            </p:cNvSpPr>
            <p:nvPr/>
          </p:nvSpPr>
          <p:spPr bwMode="auto">
            <a:xfrm>
              <a:off x="3352800" y="3821668"/>
              <a:ext cx="31130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/>
                <a:t>1</a:t>
              </a:r>
              <a:endParaRPr lang="ar-SA" altLang="en-US" sz="1800"/>
            </a:p>
          </p:txBody>
        </p:sp>
        <p:sp>
          <p:nvSpPr>
            <p:cNvPr id="13331" name="TextBox 57"/>
            <p:cNvSpPr txBox="1">
              <a:spLocks noChangeArrowheads="1"/>
            </p:cNvSpPr>
            <p:nvPr/>
          </p:nvSpPr>
          <p:spPr bwMode="auto">
            <a:xfrm>
              <a:off x="3346296" y="4278868"/>
              <a:ext cx="31130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/>
                <a:t>2</a:t>
              </a:r>
              <a:endParaRPr lang="ar-SA" altLang="en-US" sz="1800"/>
            </a:p>
          </p:txBody>
        </p:sp>
      </p:grp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6578600" y="4191000"/>
            <a:ext cx="533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cs typeface="Courier New" panose="02070309020205020404" pitchFamily="49" charset="0"/>
              </a:rPr>
              <a:t>92</a:t>
            </a:r>
            <a:endParaRPr lang="ar-SA" altLang="en-US" sz="20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7137400" y="4216400"/>
            <a:ext cx="533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cs typeface="Courier New" panose="02070309020205020404" pitchFamily="49" charset="0"/>
              </a:rPr>
              <a:t>88</a:t>
            </a:r>
            <a:endParaRPr lang="ar-SA" altLang="en-US" sz="20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7632700" y="4216400"/>
            <a:ext cx="533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cs typeface="Courier New" panose="02070309020205020404" pitchFamily="49" charset="0"/>
              </a:rPr>
              <a:t>75</a:t>
            </a:r>
            <a:endParaRPr lang="ar-SA" altLang="en-US" sz="20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6578600" y="4692650"/>
            <a:ext cx="533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cs typeface="Courier New" panose="02070309020205020404" pitchFamily="49" charset="0"/>
              </a:rPr>
              <a:t>85</a:t>
            </a:r>
            <a:endParaRPr lang="ar-SA" altLang="en-US" sz="20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7162800" y="4705350"/>
            <a:ext cx="533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cs typeface="Courier New" panose="02070309020205020404" pitchFamily="49" charset="0"/>
              </a:rPr>
              <a:t>94</a:t>
            </a:r>
            <a:endParaRPr lang="ar-SA" altLang="en-US" sz="20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7645400" y="4705350"/>
            <a:ext cx="533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cs typeface="Courier New" panose="02070309020205020404" pitchFamily="49" charset="0"/>
              </a:rPr>
              <a:t>97</a:t>
            </a:r>
            <a:endParaRPr lang="ar-SA" altLang="en-US" sz="20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6578600" y="5149850"/>
            <a:ext cx="533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cs typeface="Courier New" panose="02070309020205020404" pitchFamily="49" charset="0"/>
              </a:rPr>
              <a:t>77</a:t>
            </a:r>
            <a:endParaRPr lang="ar-SA" altLang="en-US" sz="20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7162800" y="5149850"/>
            <a:ext cx="533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cs typeface="Courier New" panose="02070309020205020404" pitchFamily="49" charset="0"/>
              </a:rPr>
              <a:t>80</a:t>
            </a:r>
            <a:endParaRPr lang="ar-SA" altLang="en-US" sz="20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7645400" y="5162550"/>
            <a:ext cx="533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cs typeface="Courier New" panose="02070309020205020404" pitchFamily="49" charset="0"/>
              </a:rPr>
              <a:t>89</a:t>
            </a:r>
            <a:endParaRPr lang="ar-SA" altLang="en-US" sz="20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theme/theme1.xml><?xml version="1.0" encoding="utf-8"?>
<a:theme xmlns:a="http://schemas.openxmlformats.org/drawingml/2006/main" name="1_Blends">
  <a:themeElements>
    <a:clrScheme name="1_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1_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Arial" pitchFamily="34" charset="0"/>
          </a:defRPr>
        </a:defPPr>
      </a:lstStyle>
    </a:lnDef>
  </a:objectDefaults>
  <a:extraClrSchemeLst>
    <a:extraClrScheme>
      <a:clrScheme name="1_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KFUPM-Template</Template>
  <TotalTime>8232</TotalTime>
  <Words>1972</Words>
  <Application>Microsoft Office PowerPoint</Application>
  <PresentationFormat>On-screen Show (4:3)</PresentationFormat>
  <Paragraphs>511</Paragraphs>
  <Slides>21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Tahoma</vt:lpstr>
      <vt:lpstr>Arial</vt:lpstr>
      <vt:lpstr>Wingdings</vt:lpstr>
      <vt:lpstr>Times New Roman</vt:lpstr>
      <vt:lpstr>Courier New</vt:lpstr>
      <vt:lpstr>lucida-console</vt:lpstr>
      <vt:lpstr>1_Blends</vt:lpstr>
      <vt:lpstr>Adobe Photoshop Image</vt:lpstr>
      <vt:lpstr>PowerPoint Presentation</vt:lpstr>
      <vt:lpstr>Two-Dimensional Arrays</vt:lpstr>
      <vt:lpstr>Why 2-D Arrays?</vt:lpstr>
      <vt:lpstr> 2D-Array Declarations</vt:lpstr>
      <vt:lpstr> 2D-Array Declarations</vt:lpstr>
      <vt:lpstr>2D-Array Declarations</vt:lpstr>
      <vt:lpstr>2D-Array Elements</vt:lpstr>
      <vt:lpstr>2D-Array Initializer lists</vt:lpstr>
      <vt:lpstr>2D-Array Initializer lists</vt:lpstr>
      <vt:lpstr>Ragged Arrays</vt:lpstr>
      <vt:lpstr>2D-Array Processing</vt:lpstr>
      <vt:lpstr>2D-Array Processing</vt:lpstr>
      <vt:lpstr>2D-Array Processing</vt:lpstr>
      <vt:lpstr>2D-Array Processing</vt:lpstr>
      <vt:lpstr>2D-Array Processing</vt:lpstr>
      <vt:lpstr>2D-Array Reading</vt:lpstr>
      <vt:lpstr>2D-Array Printing</vt:lpstr>
      <vt:lpstr>Passing 2-D arrays to methods</vt:lpstr>
      <vt:lpstr>PowerPoint Presentation</vt:lpstr>
      <vt:lpstr>Exercises</vt:lpstr>
      <vt:lpstr>Exercises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Mohammad Alshayeb</dc:creator>
  <cp:lastModifiedBy>Mohammad Alshayeb</cp:lastModifiedBy>
  <cp:revision>665</cp:revision>
  <cp:lastPrinted>1999-09-10T20:38:56Z</cp:lastPrinted>
  <dcterms:created xsi:type="dcterms:W3CDTF">1998-06-19T04:38:52Z</dcterms:created>
  <dcterms:modified xsi:type="dcterms:W3CDTF">2018-08-05T19:35:26Z</dcterms:modified>
</cp:coreProperties>
</file>