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84" r:id="rId2"/>
    <p:sldId id="319" r:id="rId3"/>
    <p:sldId id="320" r:id="rId4"/>
    <p:sldId id="327" r:id="rId5"/>
    <p:sldId id="334" r:id="rId6"/>
    <p:sldId id="325" r:id="rId7"/>
    <p:sldId id="326" r:id="rId8"/>
    <p:sldId id="335" r:id="rId9"/>
    <p:sldId id="336" r:id="rId10"/>
    <p:sldId id="291" r:id="rId11"/>
    <p:sldId id="331" r:id="rId12"/>
    <p:sldId id="332" r:id="rId13"/>
    <p:sldId id="330" r:id="rId14"/>
    <p:sldId id="333" r:id="rId15"/>
    <p:sldId id="337" r:id="rId16"/>
    <p:sldId id="328" r:id="rId17"/>
    <p:sldId id="306" r:id="rId18"/>
    <p:sldId id="304" r:id="rId19"/>
    <p:sldId id="283" r:id="rId20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00FF"/>
    <a:srgbClr val="008000"/>
    <a:srgbClr val="0033CC"/>
    <a:srgbClr val="170981"/>
    <a:srgbClr val="F6E6EA"/>
    <a:srgbClr val="FAE2F6"/>
    <a:srgbClr val="121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77" d="100"/>
          <a:sy n="77" d="100"/>
        </p:scale>
        <p:origin x="57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DA237A12-F0D9-4536-A54F-3CAB6CE70B0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703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847ADB98-42B0-43EA-B5EC-262BCCD28BC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4566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FF630B2-B617-4E61-AD84-CD8AF67EC29D}" type="datetime4">
              <a:rPr lang="en-US"/>
              <a:pPr>
                <a:defRPr/>
              </a:pPr>
              <a:t>December 12, 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49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7221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9864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7250" y="1371600"/>
            <a:ext cx="3754438" cy="2303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7250" y="3827463"/>
            <a:ext cx="3754438" cy="2305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142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694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2060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425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0590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301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66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390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197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0AC16EC-DBA0-4721-869E-7E67FDF34A75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December 12, 2017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8862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16: Useful Classes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1000" y="1106488"/>
            <a:ext cx="8610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The methods of </a:t>
            </a:r>
            <a:r>
              <a:rPr lang="en-US" altLang="en-US" sz="1800" b="1">
                <a:latin typeface="Times New Roman" panose="02020603050405020304" pitchFamily="18" charset="0"/>
              </a:rPr>
              <a:t>JOptionPane</a:t>
            </a:r>
            <a:r>
              <a:rPr lang="en-US" altLang="en-US" sz="1800">
                <a:latin typeface="Times New Roman" panose="02020603050405020304" pitchFamily="18" charset="0"/>
              </a:rPr>
              <a:t> class of the </a:t>
            </a:r>
            <a:r>
              <a:rPr lang="en-US" altLang="en-US" sz="1800" b="1">
                <a:latin typeface="Times New Roman" panose="02020603050405020304" pitchFamily="18" charset="0"/>
              </a:rPr>
              <a:t>javax.swing</a:t>
            </a:r>
            <a:r>
              <a:rPr lang="en-US" altLang="en-US" sz="1800">
                <a:latin typeface="Times New Roman" panose="02020603050405020304" pitchFamily="18" charset="0"/>
              </a:rPr>
              <a:t> package pop up a standard dialog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box that prompts users for a value or informs them of something.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" y="182880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We will use the following static show methods of </a:t>
            </a:r>
            <a:r>
              <a:rPr lang="en-US" altLang="en-US" sz="1800" b="1">
                <a:latin typeface="Times New Roman" panose="02020603050405020304" pitchFamily="18" charset="0"/>
              </a:rPr>
              <a:t>JOptionPane</a:t>
            </a:r>
            <a:r>
              <a:rPr lang="en-US" altLang="en-US" sz="1800">
                <a:latin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09600" y="2286000"/>
          <a:ext cx="7924800" cy="1016000"/>
        </p:xfrm>
        <a:graphic>
          <a:graphicData uri="http://schemas.openxmlformats.org/drawingml/2006/table">
            <a:tbl>
              <a:tblPr/>
              <a:tblGrid>
                <a:gridCol w="5380415"/>
                <a:gridCol w="2544385"/>
              </a:tblGrid>
              <a:tr h="254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Method Name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Description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public static </a:t>
                      </a:r>
                      <a:r>
                        <a:rPr lang="en-US" sz="1400" dirty="0" smtClean="0">
                          <a:latin typeface="Times New Roman"/>
                          <a:ea typeface="Calibri"/>
                          <a:cs typeface="Arial"/>
                        </a:rPr>
                        <a:t> String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showInputDialog(message)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Prompt for some input.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public static void </a:t>
                      </a:r>
                      <a:r>
                        <a:rPr lang="en-US" sz="1400" dirty="0" smtClean="0">
                          <a:latin typeface="Times New Roman"/>
                          <a:ea typeface="Calibri"/>
                          <a:cs typeface="Arial"/>
                        </a:rPr>
                        <a:t> showMessageDialog(parentComponent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, message)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Arial"/>
                        </a:rPr>
                        <a:t>Tell the user about something that has happened.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33400" y="3429000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Where: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33400" y="3810000"/>
            <a:ext cx="830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Times New Roman" panose="02020603050405020304" pitchFamily="18" charset="0"/>
              </a:rPr>
              <a:t>parentComponent : </a:t>
            </a:r>
            <a:r>
              <a:rPr lang="en-US" altLang="en-US" sz="1600">
                <a:latin typeface="Times New Roman" panose="02020603050405020304" pitchFamily="18" charset="0"/>
              </a:rPr>
              <a:t>Defines the Component that is to be the parent of this dialog box. This parameter may be </a:t>
            </a:r>
            <a:r>
              <a:rPr lang="en-US" altLang="en-US" sz="1600" b="1">
                <a:latin typeface="Times New Roman" panose="02020603050405020304" pitchFamily="18" charset="0"/>
              </a:rPr>
              <a:t>null</a:t>
            </a:r>
            <a:r>
              <a:rPr lang="en-US" altLang="en-US" sz="1600">
                <a:latin typeface="Times New Roman" panose="02020603050405020304" pitchFamily="18" charset="0"/>
              </a:rPr>
              <a:t>, in which case a default Frame is used as the parent, and the dialog will be centered on the screen.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09600" y="4800600"/>
            <a:ext cx="800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Times New Roman" panose="02020603050405020304" pitchFamily="18" charset="0"/>
              </a:rPr>
              <a:t>message: </a:t>
            </a:r>
            <a:r>
              <a:rPr lang="en-US" altLang="en-US" sz="1600">
                <a:latin typeface="Times New Roman" panose="02020603050405020304" pitchFamily="18" charset="0"/>
              </a:rPr>
              <a:t>A descriptive message to be placed in the dialog box. In the most common usage, message is just a String or String constant.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1000" y="1106488"/>
            <a:ext cx="1447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Examples: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57200" y="15240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Times New Roman" panose="02020603050405020304" pitchFamily="18" charset="0"/>
              </a:rPr>
              <a:t>String name = JOptionPane.showInputDialog("Enter your name:");</a:t>
            </a:r>
            <a:r>
              <a:rPr lang="en-US" altLang="en-US" sz="1800" b="1">
                <a:latin typeface="Times New Roman" panose="02020603050405020304" pitchFamily="18" charset="0"/>
              </a:rPr>
              <a:t>	</a:t>
            </a:r>
            <a:r>
              <a:rPr lang="en-US" altLang="en-US" sz="1800">
                <a:latin typeface="Times New Roman" panose="02020603050405020304" pitchFamily="18" charset="0"/>
              </a:rPr>
              <a:t>		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81000" y="19050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Output: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2963863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57200" y="3733800"/>
            <a:ext cx="548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Times New Roman" panose="02020603050405020304" pitchFamily="18" charset="0"/>
              </a:rPr>
              <a:t>JOptionPane.showMessageDialog(null, "Read !");</a:t>
            </a:r>
            <a:endParaRPr lang="en-US" altLang="en-US" sz="1800" b="1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7200" y="41910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Output: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0"/>
            <a:ext cx="2689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3400" y="1295400"/>
            <a:ext cx="81534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javax.swing.JOptionPane;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Test{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public static void main(String 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 = JOptionPane.showInputDialog("Enter your name:");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String 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 = JOptionPane.showInputDialog("Enter your gpa:");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double gpa = Double.parseDouble(s);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JOptionPane.showMessageDialog(null, name + "\n" + gpa);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24384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876800"/>
            <a:ext cx="23622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76800"/>
            <a:ext cx="24193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1000" y="1143000"/>
            <a:ext cx="8458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JOptionPane.showInputDialog returns </a:t>
            </a:r>
            <a:r>
              <a:rPr lang="en-US" altLang="en-US" sz="1800" b="1">
                <a:latin typeface="Times New Roman" panose="02020603050405020304" pitchFamily="18" charset="0"/>
              </a:rPr>
              <a:t>null </a:t>
            </a:r>
            <a:r>
              <a:rPr lang="en-US" altLang="en-US" sz="1800">
                <a:latin typeface="Times New Roman" panose="02020603050405020304" pitchFamily="18" charset="0"/>
              </a:rPr>
              <a:t>if the user closes the dialog or clicks the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Cancel button without entering an input. In that case, if the input  is a number, the used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Wrapper class parse method will throw a</a:t>
            </a:r>
            <a:r>
              <a:rPr lang="en-US" altLang="en-US" sz="1800" b="1">
                <a:latin typeface="Times New Roman" panose="02020603050405020304" pitchFamily="18" charset="0"/>
              </a:rPr>
              <a:t> NumberFormatException.</a:t>
            </a:r>
            <a:endParaRPr lang="en-US" alt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7200" y="2209800"/>
            <a:ext cx="838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 A Numeric Wrapper class parse method also throws  </a:t>
            </a:r>
            <a:r>
              <a:rPr lang="en-US" altLang="en-US" sz="1800" b="1">
                <a:latin typeface="Times New Roman" panose="02020603050405020304" pitchFamily="18" charset="0"/>
              </a:rPr>
              <a:t>NumberFormatException</a:t>
            </a:r>
            <a:r>
              <a:rPr lang="en-US" altLang="en-US" sz="1800">
                <a:latin typeface="Times New Roman" panose="02020603050405020304" pitchFamily="18" charset="0"/>
              </a:rPr>
              <a:t>  in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case the entered value cannot be parsed to a primitive value of that type.</a:t>
            </a:r>
            <a:endParaRPr lang="en-US" altLang="en-US" sz="18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33400" y="3124200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To handle </a:t>
            </a:r>
            <a:r>
              <a:rPr lang="en-US" altLang="en-US" sz="1800" b="1">
                <a:latin typeface="Times New Roman" panose="02020603050405020304" pitchFamily="18" charset="0"/>
              </a:rPr>
              <a:t>NumberFormatExceptions </a:t>
            </a:r>
            <a:r>
              <a:rPr lang="en-US" altLang="en-US" sz="1800">
                <a:latin typeface="Times New Roman" panose="02020603050405020304" pitchFamily="18" charset="0"/>
              </a:rPr>
              <a:t>use a try-catch block: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52400" y="1219200"/>
            <a:ext cx="8839200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javax.swing.JOptionPane;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Example2{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main(String [ 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String firstNumber = JOptionPane.showInputDialog("Enter first integer:");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String secondNumber = JOptionPane.showInputDialog("Enter second integer:");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int number1, number2, sum;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try{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number1 = Integer.parseInt(firstNumber);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number2 = Integer.parseInt(secondNumber);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sum = number1 + number2;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JOptionPane.showMessageDialog(null,number1 + " + " + number2 + " = " + sum);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catch(NumberFormatException e){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JOptionPane.showMessageDialog(null,"Error: "+ e);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	  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javax.swing.JOptionPane</a:t>
            </a:r>
            <a:endParaRPr lang="en-US" altLang="en-US" smtClean="0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52400" y="1219200"/>
            <a:ext cx="89154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javax.swing.JOptionPane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JOptionPaneExample3{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main(String [ ]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String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firstNumber,secondNumber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number1, number2, sum;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en-US" sz="1400" dirty="0" err="1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400" dirty="0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thereIsException</a:t>
            </a:r>
            <a:r>
              <a:rPr lang="en-US" altLang="en-US" sz="1400" dirty="0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do{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	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JOptionPane.showInputDialog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("Enter first integer:");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JOptionPane.showInputDialog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("Enter second integer:");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try{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number1 =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Integer.parseInt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firstNumber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number2 =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Integer.parseInt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secondNumber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altLang="en-US" sz="1400" dirty="0" err="1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thereIsException</a:t>
            </a:r>
            <a:r>
              <a:rPr lang="en-US" altLang="en-US" sz="1400" dirty="0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sum = number1 + number2;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JOptionPane.showMessageDialog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(null,number1 + " + " + number2 + " = " + sum);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	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	catch(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NumberFormatException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	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JOptionPane.showMessageDialog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 err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null,"Error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"+ e);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	</a:t>
            </a:r>
            <a:r>
              <a:rPr lang="en-US" altLang="en-US" sz="1400" dirty="0" err="1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thereIsException</a:t>
            </a:r>
            <a:r>
              <a:rPr lang="en-US" altLang="en-US" sz="1400" dirty="0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}while(</a:t>
            </a:r>
            <a:r>
              <a:rPr lang="en-US" altLang="en-US" sz="1400" dirty="0" err="1" smtClean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thereIsException</a:t>
            </a: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en-US" sz="1400" dirty="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8703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Pseudo Random Number Generation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1143000"/>
            <a:ext cx="8897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As discussed before, in task 4 of Lab7,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Math.random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600" dirty="0"/>
              <a:t> returns a pseudo random number of 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 dirty="0"/>
              <a:t>   type double in the range [0.0, 1.0).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1938" y="1828800"/>
            <a:ext cx="85772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Example: The following program fills an </a:t>
            </a:r>
            <a:r>
              <a:rPr lang="en-US" altLang="en-US" sz="1600" dirty="0" err="1"/>
              <a:t>int</a:t>
            </a:r>
            <a:r>
              <a:rPr lang="en-US" altLang="en-US" sz="1600" dirty="0"/>
              <a:t> array with random integers in the range [1, 30].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1000" y="2286000"/>
            <a:ext cx="72390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MathRandom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public static void main (String[]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array = new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[20];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for(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k = 0; k &lt;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array.length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k++){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array[k] = (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)(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Math.random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()*30) + 1</a:t>
            </a:r>
            <a:r>
              <a:rPr lang="en-US" altLang="en-US" sz="15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altLang="en-US" sz="1500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("The random numbers are:");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for(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k = 0; k &lt;=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array.length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- 2; k++){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	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(array[k] + ",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(array[</a:t>
            </a:r>
            <a:r>
              <a:rPr lang="en-US" altLang="en-US" sz="15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array.length</a:t>
            </a: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- 1]);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1938" y="5683470"/>
            <a:ext cx="6792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To generate an integer random number in the interval [min, max] use: 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600" dirty="0"/>
              <a:t>             </a:t>
            </a:r>
            <a:r>
              <a:rPr lang="en-US" altLang="en-US" sz="1400" b="1" dirty="0">
                <a:solidFill>
                  <a:srgbClr val="0000FF"/>
                </a:solidFill>
              </a:rPr>
              <a:t>min + (</a:t>
            </a:r>
            <a:r>
              <a:rPr lang="en-US" altLang="en-US" sz="1400" b="1" dirty="0" err="1">
                <a:solidFill>
                  <a:srgbClr val="0000FF"/>
                </a:solidFill>
              </a:rPr>
              <a:t>int</a:t>
            </a:r>
            <a:r>
              <a:rPr lang="en-US" altLang="en-US" sz="1400" b="1" dirty="0">
                <a:solidFill>
                  <a:srgbClr val="0000FF"/>
                </a:solidFill>
              </a:rPr>
              <a:t>)(</a:t>
            </a:r>
            <a:r>
              <a:rPr lang="en-US" altLang="en-US" sz="1400" b="1" dirty="0" err="1">
                <a:solidFill>
                  <a:srgbClr val="0000FF"/>
                </a:solidFill>
              </a:rPr>
              <a:t>Math.random</a:t>
            </a:r>
            <a:r>
              <a:rPr lang="en-US" altLang="en-US" sz="1400" b="1" dirty="0">
                <a:solidFill>
                  <a:srgbClr val="0000FF"/>
                </a:solidFill>
              </a:rPr>
              <a:t>()*(max – min + 1))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609600"/>
          </a:xfrm>
        </p:spPr>
        <p:txBody>
          <a:bodyPr/>
          <a:lstStyle/>
          <a:p>
            <a:pPr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The class Random (in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java.util</a:t>
            </a:r>
            <a:r>
              <a:rPr lang="en-US" altLang="en-US" sz="1600" dirty="0" smtClean="0"/>
              <a:t>) can also be used to generate various types of random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600" dirty="0" smtClean="0"/>
              <a:t>      numbers. 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Pseudo Random Number Generation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8578" y="1804270"/>
            <a:ext cx="84582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 r = new Random();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r.nextInt</a:t>
            </a:r>
            <a:r>
              <a:rPr lang="en-US" altLang="en-US" sz="18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   </a:t>
            </a:r>
            <a:r>
              <a:rPr lang="en-US" alt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//returns a random integer in(-∞, ∞)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r.nextInt</a:t>
            </a:r>
            <a:r>
              <a:rPr lang="en-US" altLang="en-US" sz="18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</a:t>
            </a:r>
            <a:r>
              <a:rPr lang="en-US" altLang="en-US" sz="18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 </a:t>
            </a:r>
            <a:r>
              <a:rPr lang="en-US" alt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//returns a random integer in [0, n)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r.nextDouble</a:t>
            </a:r>
            <a:r>
              <a:rPr lang="en-US" altLang="en-US" sz="18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  <a:r>
              <a:rPr lang="en-US" alt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returns a random double number in[0.0, 1.0)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r.nextFloat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6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  <a:r>
              <a:rPr lang="en-US" alt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returns a random float number in [0.0, 1.0)</a:t>
            </a:r>
            <a:endParaRPr lang="ar-SA" altLang="en-US" sz="18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 bwMode="auto">
          <a:xfrm>
            <a:off x="151356" y="3257703"/>
            <a:ext cx="678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altLang="en-US" sz="1600" kern="0" dirty="0" smtClean="0"/>
              <a:t>To generate a random integer in the interval [min, max], use:</a:t>
            </a:r>
          </a:p>
          <a:p>
            <a:pPr marL="0" indent="0">
              <a:buClr>
                <a:srgbClr val="0066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US" altLang="en-US" sz="1600" kern="0" dirty="0"/>
              <a:t> </a:t>
            </a:r>
            <a:r>
              <a:rPr lang="en-US" altLang="en-US" sz="1600" kern="0" dirty="0" smtClean="0"/>
              <a:t>           </a:t>
            </a:r>
            <a:r>
              <a:rPr lang="en-US" altLang="en-US" sz="1600" kern="0" dirty="0" smtClean="0"/>
              <a:t>      </a:t>
            </a:r>
            <a:r>
              <a:rPr lang="en-US" altLang="en-US" sz="1600" kern="0" dirty="0" smtClean="0">
                <a:solidFill>
                  <a:srgbClr val="0000FF"/>
                </a:solidFill>
              </a:rPr>
              <a:t>min </a:t>
            </a:r>
            <a:r>
              <a:rPr lang="en-US" altLang="en-US" sz="1600" kern="0" dirty="0" smtClean="0">
                <a:solidFill>
                  <a:srgbClr val="0000FF"/>
                </a:solidFill>
              </a:rPr>
              <a:t>+ </a:t>
            </a:r>
            <a:r>
              <a:rPr lang="en-US" altLang="en-US" sz="1600" kern="0" dirty="0" err="1" smtClean="0">
                <a:solidFill>
                  <a:srgbClr val="0000FF"/>
                </a:solidFill>
              </a:rPr>
              <a:t>r.nextInt</a:t>
            </a:r>
            <a:r>
              <a:rPr lang="en-US" altLang="en-US" sz="1600" kern="0" dirty="0" smtClean="0">
                <a:solidFill>
                  <a:srgbClr val="0000FF"/>
                </a:solidFill>
              </a:rPr>
              <a:t>(max – min + 1)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721707" y="4193806"/>
            <a:ext cx="74980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CC6600"/>
                </a:solidFill>
              </a:rPr>
              <a:t>//  Generates 30 pseudo-random numbers between min, and max inclusive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java.util.Random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 RandomNumbers2{   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public static void main (String[]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Random rand = new Random();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max = 60, min = 5;</a:t>
            </a:r>
          </a:p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for(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k = 1; k &lt;= 30; k++)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System.out.printf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("%d  ",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rand.nextInt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((max - min) + 1) + min);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163882" y="3876590"/>
            <a:ext cx="1388301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n"/>
              <a:defRPr sz="12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kern="0" dirty="0" smtClean="0"/>
              <a:t>Example: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6" grpId="0"/>
      <p:bldP spid="5" grpId="0"/>
      <p:bldP spid="2" grpId="0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Pseudo Random Number Generation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609600" y="1103313"/>
            <a:ext cx="8305800" cy="504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RandomNumbers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 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 Generates random numbers in various ranges.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 (String[] args)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40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 generator = new Random();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int num1;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double num2;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num1 = generator.nextInt();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("A random integer: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= generator.nextInt(10);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("From 0 to 9: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num1 = generator.nextInt(10) + 1;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("From 1 to 10: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= generator.nextInt(15) + 20;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("From 20 to 34: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num1 = generator.nextInt(20) - 10;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("From -10 to 9: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num2 = generator.nextDouble();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("A random doublefloat (between 0-1): " + num2);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num2 = generator.nextDouble() * 6;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0.0 to 5.999999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num1 = (int)num2 + 1;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System.out.println ("From 1 to 6: " + num1);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  <a:endParaRPr lang="ar-SA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Wrapper Classes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JOptionPane </a:t>
            </a:r>
            <a:r>
              <a:rPr lang="en-US" altLang="en-US" smtClean="0"/>
              <a:t>class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Pseudo Random number Generation</a:t>
            </a:r>
            <a:endParaRPr lang="ar-SA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000" y="1143000"/>
            <a:ext cx="762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Java uses primitive types, such as int and char, for performance reasons.</a:t>
            </a:r>
            <a:endParaRPr lang="en-US" altLang="en-US" sz="16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7200" y="1524000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However, there are times when a programmer needs to create an object representation for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one of these primitive types. </a:t>
            </a:r>
            <a:endParaRPr lang="en-US" altLang="en-US" sz="16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3400" y="2133600"/>
            <a:ext cx="8610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Java provides an immutable Wrapper class for each of the primitive types. All these classes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are in the </a:t>
            </a:r>
            <a:r>
              <a:rPr lang="en-US" altLang="en-US" sz="1600" b="1">
                <a:latin typeface="Arial" panose="020B0604020202020204" pitchFamily="34" charset="0"/>
              </a:rPr>
              <a:t>java.lang</a:t>
            </a:r>
            <a:r>
              <a:rPr lang="en-US" altLang="en-US" sz="1600">
                <a:latin typeface="Arial" panose="020B0604020202020204" pitchFamily="34" charset="0"/>
              </a:rPr>
              <a:t> package: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85800" y="2819400"/>
          <a:ext cx="7620000" cy="3873501"/>
        </p:xfrm>
        <a:graphic>
          <a:graphicData uri="http://schemas.openxmlformats.org/drawingml/2006/table">
            <a:tbl>
              <a:tblPr/>
              <a:tblGrid>
                <a:gridCol w="2099160"/>
                <a:gridCol w="1750627"/>
                <a:gridCol w="3770213"/>
              </a:tblGrid>
              <a:tr h="2278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Primitive Type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Wrapper Class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Wrapper Class Constructors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  <a:lumOff val="90000"/>
                      </a:schemeClr>
                    </a:solidFill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boolean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Boolean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Boolean(boolean  </a:t>
                      </a:r>
                      <a:r>
                        <a:rPr lang="en-US" sz="1300" dirty="0" smtClean="0">
                          <a:latin typeface="Times New Roman"/>
                          <a:ea typeface="Calibri"/>
                          <a:cs typeface="Arial"/>
                        </a:rPr>
                        <a:t>x)</a:t>
                      </a:r>
                      <a:endParaRPr lang="en-US" sz="13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latin typeface="Times New Roman"/>
                          <a:ea typeface="Calibri"/>
                          <a:cs typeface="Arial"/>
                        </a:rPr>
                        <a:t>Boolean(String  str)</a:t>
                      </a:r>
                      <a:endParaRPr lang="en-US" sz="13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byte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Byte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Byte(byte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Byte(String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char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Character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Character(char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double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Double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Double(double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Double(String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5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float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Float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Float(float 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Float(double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Float(String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int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Integer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Integer(int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Integer(String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long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Long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Long(long x)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Long(String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0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short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2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Arial"/>
                        </a:rPr>
                        <a:t>Short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Short(short </a:t>
                      </a:r>
                      <a:r>
                        <a:rPr lang="en-US" sz="1300" dirty="0" smtClean="0">
                          <a:latin typeface="Times New Roman"/>
                          <a:ea typeface="Calibri"/>
                          <a:cs typeface="Arial"/>
                        </a:rPr>
                        <a:t> x</a:t>
                      </a: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Calibri"/>
                          <a:cs typeface="Arial"/>
                        </a:rPr>
                        <a:t>Short(String str)</a:t>
                      </a:r>
                      <a:endParaRPr lang="en-US" sz="13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3352800"/>
            <a:ext cx="942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>
                <a:latin typeface="Arial" panose="020B0604020202020204" pitchFamily="34" charset="0"/>
              </a:rPr>
              <a:t> Note: 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4696361"/>
            <a:ext cx="8991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None/>
            </a:pPr>
            <a:endParaRPr lang="en-US" altLang="en-US" sz="16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>
                <a:latin typeface="Times New Roman" panose="02020603050405020304" pitchFamily="18" charset="0"/>
              </a:rPr>
              <a:t>  Generate compile error if its numeric argument is not convertible to the corresponding primitive type.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81000" y="5562600"/>
            <a:ext cx="820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  obj1 = new Integer("5.2");      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NumberFormatException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81000" y="6019800"/>
            <a:ext cx="7219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 obj2 = new Integer(5.2);         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Compile error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04800" y="1219200"/>
            <a:ext cx="647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 b="1">
                <a:latin typeface="Times New Roman" panose="02020603050405020304" pitchFamily="18" charset="0"/>
              </a:rPr>
              <a:t> Wrapper Object Creation: Wrapping a value into an object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33400" y="1676400"/>
            <a:ext cx="8382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Integer i1 = new Integer(42);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n-NO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Integer i2 = new Integer("42"); </a:t>
            </a:r>
            <a:r>
              <a:rPr lang="nn-NO" altLang="en-US" sz="1400" b="1">
                <a:solidFill>
                  <a:srgbClr val="C00000"/>
                </a:solidFill>
                <a:latin typeface="Courier New" panose="02070309020205020404" pitchFamily="49" charset="0"/>
              </a:rPr>
              <a:t>// creates Integer object with value 42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Boolean b1 =  new Boolean(true);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Boolean b2 = new Boolean("true");</a:t>
            </a:r>
            <a:r>
              <a:rPr lang="nn-NO" altLang="en-US" sz="1200" b="1">
                <a:solidFill>
                  <a:srgbClr val="C00000"/>
                </a:solidFill>
                <a:latin typeface="Courier New" panose="02070309020205020404" pitchFamily="49" charset="0"/>
              </a:rPr>
              <a:t>// creates Boolean object with value true</a:t>
            </a:r>
            <a:endParaRPr lang="en-US" altLang="en-US" sz="1200" b="1">
              <a:solidFill>
                <a:srgbClr val="0000CC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Long n1 =  new Long(42000000L);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Long n2 =  new Long("42000000L");</a:t>
            </a:r>
            <a:r>
              <a:rPr lang="nn-NO" altLang="en-US" sz="1200" b="1">
                <a:solidFill>
                  <a:srgbClr val="C00000"/>
                </a:solidFill>
                <a:latin typeface="Courier New" panose="02070309020205020404" pitchFamily="49" charset="0"/>
              </a:rPr>
              <a:t>// creates Long object with value 42000000L</a:t>
            </a:r>
            <a:endParaRPr lang="en-US" altLang="en-US" sz="1200" b="1">
              <a:solidFill>
                <a:srgbClr val="0000CC"/>
              </a:solidFill>
              <a:latin typeface="Courier New" panose="020703090202050204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81000" y="3747635"/>
            <a:ext cx="848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en-US" sz="1600" dirty="0" smtClean="0">
                <a:latin typeface="Times New Roman" panose="02020603050405020304" pitchFamily="18" charset="0"/>
              </a:rPr>
              <a:t>Each of the constructors Byte, Double, Float, Integer, Long, and Short: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381000" y="4188946"/>
            <a:ext cx="8488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latin typeface="Times New Roman" panose="02020603050405020304" pitchFamily="18" charset="0"/>
              </a:rPr>
              <a:t> Throws  </a:t>
            </a:r>
            <a:r>
              <a:rPr lang="en-US" altLang="en-US" sz="1600" b="1" dirty="0" err="1" smtClean="0">
                <a:latin typeface="Times New Roman" panose="02020603050405020304" pitchFamily="18" charset="0"/>
              </a:rPr>
              <a:t>java.lang.NumberFormatException</a:t>
            </a:r>
            <a:r>
              <a:rPr lang="en-US" altLang="en-US" sz="1600" b="1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if its String argument cannot be converted to a valid</a:t>
            </a:r>
          </a:p>
          <a:p>
            <a:pPr eaLnBrk="1" hangingPunct="1">
              <a:buClr>
                <a:srgbClr val="006600"/>
              </a:buClr>
            </a:pPr>
            <a:r>
              <a:rPr lang="en-US" altLang="en-US" sz="1600" dirty="0" smtClean="0">
                <a:latin typeface="Times New Roman" panose="02020603050405020304" pitchFamily="18" charset="0"/>
              </a:rPr>
              <a:t>     number of the corresponding primitive type.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81000" y="1219200"/>
            <a:ext cx="386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Getting the value of a wrapper object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57200" y="1600200"/>
            <a:ext cx="845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Each wrapper class Type has an instance method of the form </a:t>
            </a:r>
            <a:r>
              <a:rPr lang="en-US" altLang="en-US" sz="1800" b="1">
                <a:latin typeface="Times New Roman" panose="02020603050405020304" pitchFamily="18" charset="0"/>
              </a:rPr>
              <a:t>typeValue </a:t>
            </a:r>
            <a:r>
              <a:rPr lang="en-US" altLang="en-US" sz="1800">
                <a:latin typeface="Times New Roman" panose="02020603050405020304" pitchFamily="18" charset="0"/>
              </a:rPr>
              <a:t>to obtain the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object’s value: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09600" y="2209800"/>
            <a:ext cx="7239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Integer i1 = new Integer(42);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Boolean b1 = new Boolean("false");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Character charObj = new Character('a');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System.out.println(i1.intValue());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System.out.println(b1.booleanValue());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System.out.println(charObj.charValue());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33400" y="3810000"/>
            <a:ext cx="2279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Boxing and unboxing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33400" y="41148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Java automatically converts values back and forth between a primitive type and the corresponding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  wrapper class. 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33400" y="4724400"/>
            <a:ext cx="2536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For example, if you write: 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895600" y="4767263"/>
            <a:ext cx="1517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Integer five = 5;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09600" y="5105400"/>
            <a:ext cx="7240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Java will automatically call the 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constructor: </a:t>
            </a: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Integer five = </a:t>
            </a:r>
            <a:r>
              <a:rPr lang="en-US" altLang="en-US" sz="1600" b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Integer(5)</a:t>
            </a: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3400" y="5410200"/>
            <a:ext cx="26114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Similarly, if you then write: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276600" y="5453063"/>
            <a:ext cx="1598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six = five + 1;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85800" y="5791200"/>
            <a:ext cx="7696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Java will automatically call 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intValue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before the addition: </a:t>
            </a: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six =  </a:t>
            </a:r>
            <a:r>
              <a:rPr lang="en-US" altLang="en-US" sz="1600" b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five.intValue( ) </a:t>
            </a: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+ 1;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33400" y="6211888"/>
            <a:ext cx="6172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These operations are called boxing and unboxing respectively.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" y="1219200"/>
            <a:ext cx="3441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Parsing a String to a literal value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57200" y="1600200"/>
            <a:ext cx="853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The Wrapper class for each primitive type has a static method of the form </a:t>
            </a:r>
            <a:r>
              <a:rPr lang="en-US" altLang="en-US" sz="1800" b="1">
                <a:latin typeface="Times New Roman" panose="02020603050405020304" pitchFamily="18" charset="0"/>
              </a:rPr>
              <a:t>parseType( )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   </a:t>
            </a:r>
            <a:r>
              <a:rPr lang="en-US" altLang="en-US" sz="1800">
                <a:latin typeface="Times New Roman" panose="02020603050405020304" pitchFamily="18" charset="0"/>
              </a:rPr>
              <a:t>to parse a string representation and return the literal value.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85800" y="2286000"/>
            <a:ext cx="7620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Integer.parseInt("42")		</a:t>
            </a:r>
            <a:r>
              <a:rPr lang="en-US" altLang="en-US" sz="1600" b="1">
                <a:solidFill>
                  <a:srgbClr val="C00000"/>
                </a:solidFill>
                <a:latin typeface="Courier New" panose="02070309020205020404" pitchFamily="49" charset="0"/>
              </a:rPr>
              <a:t>=&gt; 42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Boolean.parseBoolean("true")	</a:t>
            </a:r>
            <a:r>
              <a:rPr lang="en-US" altLang="en-US" sz="1600" b="1">
                <a:solidFill>
                  <a:srgbClr val="C00000"/>
                </a:solidFill>
                <a:latin typeface="Courier New" panose="02070309020205020404" pitchFamily="49" charset="0"/>
              </a:rPr>
              <a:t>=&gt; true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Courier New" panose="02070309020205020404" pitchFamily="49" charset="0"/>
              </a:rPr>
              <a:t>Double.parseDouble("2.71")	</a:t>
            </a:r>
            <a:r>
              <a:rPr lang="en-US" altLang="en-US" sz="1600" b="1">
                <a:solidFill>
                  <a:srgbClr val="C00000"/>
                </a:solidFill>
                <a:latin typeface="Courier New" panose="02070309020205020404" pitchFamily="49" charset="0"/>
              </a:rPr>
              <a:t>=&gt; 2.71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33400" y="3200400"/>
            <a:ext cx="861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b="1">
                <a:latin typeface="Times New Roman" panose="02020603050405020304" pitchFamily="18" charset="0"/>
              </a:rPr>
              <a:t> Note: </a:t>
            </a:r>
            <a:r>
              <a:rPr lang="en-US" altLang="en-US" sz="1600">
                <a:latin typeface="Times New Roman" panose="02020603050405020304" pitchFamily="18" charset="0"/>
              </a:rPr>
              <a:t>parseByte, parseShort, parseInt, parseLong, parseFloat, parseDouble throw unchecked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</a:t>
            </a:r>
            <a:r>
              <a:rPr lang="en-US" altLang="en-US" sz="1600" b="1">
                <a:latin typeface="Times New Roman" panose="02020603050405020304" pitchFamily="18" charset="0"/>
              </a:rPr>
              <a:t>java.lang.NumberFormatException </a:t>
            </a:r>
            <a:r>
              <a:rPr lang="en-US" altLang="en-US" sz="1600">
                <a:latin typeface="Times New Roman" panose="02020603050405020304" pitchFamily="18" charset="0"/>
              </a:rPr>
              <a:t>if an attempt is made to parse a String that cannot be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converted to the corresponding primitive type.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33400" y="4267200"/>
            <a:ext cx="7315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b="1">
                <a:latin typeface="Times New Roman" panose="02020603050405020304" pitchFamily="18" charset="0"/>
              </a:rPr>
              <a:t> Example: </a:t>
            </a:r>
            <a:r>
              <a:rPr lang="en-US" altLang="en-US" sz="1600">
                <a:latin typeface="Times New Roman" panose="02020603050405020304" pitchFamily="18" charset="0"/>
              </a:rPr>
              <a:t>Each one of the following calls will throw </a:t>
            </a:r>
            <a:r>
              <a:rPr lang="en-US" altLang="en-US" sz="1600" b="1">
                <a:latin typeface="Times New Roman" panose="02020603050405020304" pitchFamily="18" charset="0"/>
              </a:rPr>
              <a:t>NumberFormatException:</a:t>
            </a:r>
            <a:endParaRPr lang="en-US" altLang="en-US" sz="1600">
              <a:latin typeface="Times New Roman" panose="02020603050405020304" pitchFamily="18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62000" y="5029200"/>
            <a:ext cx="7315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k = Integer.parseInt("25.7");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62000" y="5791200"/>
            <a:ext cx="7315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x = Double.parseDouble("2,800.00");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2688"/>
            <a:ext cx="8382000" cy="4760912"/>
          </a:xfrm>
        </p:spPr>
        <p:txBody>
          <a:bodyPr/>
          <a:lstStyle/>
          <a:p>
            <a:r>
              <a:rPr lang="en-US" altLang="en-US" sz="2000" smtClean="0"/>
              <a:t>To convert a number to a String, the static method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US" altLang="en-US" sz="2000" smtClean="0"/>
              <a:t> is used.</a:t>
            </a:r>
          </a:p>
          <a:p>
            <a:endParaRPr lang="en-US" altLang="en-US" sz="2000" smtClean="0"/>
          </a:p>
          <a:p>
            <a:endParaRPr lang="en-US" altLang="en-US" sz="2000" smtClean="0"/>
          </a:p>
          <a:p>
            <a:r>
              <a:rPr lang="en-US" altLang="en-US" sz="2000" smtClean="0"/>
              <a:t>Other classes have similar static method:</a:t>
            </a:r>
            <a:endParaRPr lang="ar-SA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1868488"/>
            <a:ext cx="6248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x = 32;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 = Integer.toString(x); </a:t>
            </a:r>
            <a:endParaRPr lang="ar-SA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14400" y="3067050"/>
            <a:ext cx="419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Short.toString(short 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Long.toString(long 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Float.toString(float 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Double.toString(double x);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4495800"/>
            <a:ext cx="822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Java's Number Wrapper classes and Character wrapper classes include public static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constants identifying the range for each type.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5181600"/>
            <a:ext cx="1069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66800" y="5562600"/>
            <a:ext cx="2290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Integer.MAX_VALUE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6019800"/>
            <a:ext cx="223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Double.MIN_VALUE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Wrapper Classes</a:t>
            </a:r>
            <a:endParaRPr lang="ar-SA" altLang="en-US" smtClean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143000" y="990600"/>
            <a:ext cx="7772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The Character class provides static methods that allow easy testing, processing,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and conversion of character data [See Lecture 3].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28600" y="1600200"/>
          <a:ext cx="8686800" cy="5105404"/>
        </p:xfrm>
        <a:graphic>
          <a:graphicData uri="http://schemas.openxmlformats.org/drawingml/2006/table">
            <a:tbl>
              <a:tblPr/>
              <a:tblGrid>
                <a:gridCol w="3335111"/>
                <a:gridCol w="3961537"/>
                <a:gridCol w="1390152"/>
              </a:tblGrid>
              <a:tr h="2690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Method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Comment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Calibri"/>
                          <a:cs typeface="Arial"/>
                        </a:rPr>
                        <a:t>Example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isLetter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letter.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'a',  'G', </a:t>
                      </a: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'\u00DF'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isLowerCase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lowercase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'a', 'j', 'w',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353833"/>
                          </a:solidFill>
                          <a:latin typeface="Calibri"/>
                          <a:ea typeface="Calibri"/>
                          <a:cs typeface="Arial"/>
                        </a:rPr>
                        <a:t>'\u00F6'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Calibri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isUpperCase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an uppercase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'F', 'Q', 'E',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Arial"/>
                        </a:rPr>
                        <a:t>'\u00DE'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isDigit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digit.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'0', '4', '7'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isLetterOrDigit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letter or digit.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'm', 'T', '6', '9'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0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isSpaceChar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 Unicode space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Arial"/>
                          <a:ea typeface="Calibri"/>
                          <a:cs typeface="Arial"/>
                        </a:rPr>
                        <a:t>' 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0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boolean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isISOControl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Determines if the specified character is an ISO control character.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Arial"/>
                          <a:ea typeface="Calibri"/>
                          <a:cs typeface="Arial"/>
                        </a:rPr>
                        <a:t>'\n', '\t', '\r'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char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toLowerCase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Returns the lowercase of the character argument if possible.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4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static char </a:t>
                      </a:r>
                      <a:r>
                        <a:rPr lang="en-GB" sz="1400" b="1" u="none" strike="noStrike" dirty="0">
                          <a:solidFill>
                            <a:srgbClr val="4C6B87"/>
                          </a:solidFill>
                          <a:latin typeface="Cambria"/>
                          <a:ea typeface="Times New Roman"/>
                          <a:cs typeface="Arial"/>
                        </a:rPr>
                        <a:t>toUpperCase</a:t>
                      </a:r>
                      <a:r>
                        <a:rPr lang="en-GB" sz="1400" dirty="0">
                          <a:latin typeface="Cambria"/>
                          <a:ea typeface="Times New Roman"/>
                          <a:cs typeface="Arial"/>
                        </a:rPr>
                        <a:t>(char ch)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Arial"/>
                        </a:rPr>
                        <a:t>Returns the uppercase of the character argument if possible.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dirty="0"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Wrapper objects: Comparison</a:t>
            </a:r>
            <a:endParaRPr lang="ar-SA" altLang="en-US" smtClean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457200" y="3184525"/>
            <a:ext cx="8382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Character obj1 = new Character('A');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Character obj2 = new Character('m');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int cmpr = obj1.compareTo(obj2);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if(cmpr </a:t>
            </a:r>
            <a:r>
              <a:rPr lang="en-US" dirty="0">
                <a:solidFill>
                  <a:srgbClr val="0033CC"/>
                </a:solidFill>
                <a:ea typeface="Tahoma" pitchFamily="34" charset="0"/>
                <a:cs typeface="+mn-cs"/>
              </a:rPr>
              <a:t>==</a:t>
            </a: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0)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      System.out.println("contents of objects are equal");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else if(cmpr &gt; 0)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      System.out.println("contents of object referenced by obj1 is greater");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else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33CC"/>
                </a:solidFill>
                <a:latin typeface="Times New Roman" pitchFamily="18" charset="0"/>
                <a:cs typeface="Arial" charset="0"/>
              </a:rPr>
              <a:t>    System.out.println("contents of object referenced by obj1 is smaller");</a:t>
            </a:r>
            <a:endParaRPr lang="en-US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33400" y="1600200"/>
            <a:ext cx="4105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public int compareTo(WrapperClass  x)</a:t>
            </a:r>
            <a:endParaRPr lang="en-US" altLang="en-US" sz="1800" b="1"/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09600" y="2057400"/>
            <a:ext cx="3513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</a:rPr>
              <a:t>public boolean equals(Object obj)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000" y="1219200"/>
            <a:ext cx="7529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Each wrapper class has instance comparison methods </a:t>
            </a:r>
            <a:r>
              <a:rPr lang="en-US" altLang="en-US" sz="1800" b="1">
                <a:latin typeface="Times New Roman" panose="02020603050405020304" pitchFamily="18" charset="0"/>
              </a:rPr>
              <a:t>compareTo</a:t>
            </a:r>
            <a:r>
              <a:rPr lang="en-US" altLang="en-US" sz="1800">
                <a:latin typeface="Times New Roman" panose="02020603050405020304" pitchFamily="18" charset="0"/>
              </a:rPr>
              <a:t> and </a:t>
            </a:r>
            <a:r>
              <a:rPr lang="en-US" altLang="en-US" sz="1800" b="1">
                <a:latin typeface="Times New Roman" panose="02020603050405020304" pitchFamily="18" charset="0"/>
              </a:rPr>
              <a:t>equals</a:t>
            </a:r>
            <a:r>
              <a:rPr lang="en-US" altLang="en-US" sz="1800">
                <a:latin typeface="Times New Roman" panose="02020603050405020304" pitchFamily="18" charset="0"/>
              </a:rPr>
              <a:t>:</a:t>
            </a:r>
            <a:endParaRPr lang="en-US" alt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4800" y="2667000"/>
            <a:ext cx="1233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Example: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7305</TotalTime>
  <Words>1757</Words>
  <Application>Microsoft Office PowerPoint</Application>
  <PresentationFormat>On-screen Show (4:3)</PresentationFormat>
  <Paragraphs>314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Tahoma</vt:lpstr>
      <vt:lpstr>Arial</vt:lpstr>
      <vt:lpstr>Wingdings</vt:lpstr>
      <vt:lpstr>Times New Roman</vt:lpstr>
      <vt:lpstr>Courier New</vt:lpstr>
      <vt:lpstr>Calibri</vt:lpstr>
      <vt:lpstr>MS PGothic</vt:lpstr>
      <vt:lpstr>Cambria</vt:lpstr>
      <vt:lpstr>1_Blends</vt:lpstr>
      <vt:lpstr>PowerPoint Presentation</vt:lpstr>
      <vt:lpstr>Outline</vt:lpstr>
      <vt:lpstr>Wrapper Classes</vt:lpstr>
      <vt:lpstr>Wrapper Classes</vt:lpstr>
      <vt:lpstr>Wrapper Classes</vt:lpstr>
      <vt:lpstr>Wrapper Classes</vt:lpstr>
      <vt:lpstr>Wrapper Classes</vt:lpstr>
      <vt:lpstr>Wrapper Classes</vt:lpstr>
      <vt:lpstr>Wrapper objects: Comparison</vt:lpstr>
      <vt:lpstr>javax.swing.JOptionPane</vt:lpstr>
      <vt:lpstr>javax.swing.JOptionPane</vt:lpstr>
      <vt:lpstr>javax.swing.JOptionPane</vt:lpstr>
      <vt:lpstr>javax.swing.JOptionPane</vt:lpstr>
      <vt:lpstr>javax.swing.JOptionPane</vt:lpstr>
      <vt:lpstr>javax.swing.JOptionPane</vt:lpstr>
      <vt:lpstr>Pseudo Random Number Generation</vt:lpstr>
      <vt:lpstr>Pseudo Random Number Generation</vt:lpstr>
      <vt:lpstr>Pseudo Random Number Generation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cp:lastModifiedBy>itc</cp:lastModifiedBy>
  <cp:revision>637</cp:revision>
  <cp:lastPrinted>1999-09-10T20:38:56Z</cp:lastPrinted>
  <dcterms:created xsi:type="dcterms:W3CDTF">1998-06-19T04:38:52Z</dcterms:created>
  <dcterms:modified xsi:type="dcterms:W3CDTF">2017-12-12T03:29:17Z</dcterms:modified>
</cp:coreProperties>
</file>