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9" r:id="rId1"/>
  </p:sldMasterIdLst>
  <p:sldIdLst>
    <p:sldId id="256" r:id="rId2"/>
    <p:sldId id="281" r:id="rId3"/>
    <p:sldId id="298" r:id="rId4"/>
    <p:sldId id="282" r:id="rId5"/>
    <p:sldId id="266" r:id="rId6"/>
    <p:sldId id="258" r:id="rId7"/>
    <p:sldId id="283" r:id="rId8"/>
    <p:sldId id="284" r:id="rId9"/>
    <p:sldId id="294" r:id="rId10"/>
    <p:sldId id="295" r:id="rId11"/>
    <p:sldId id="290" r:id="rId12"/>
    <p:sldId id="291" r:id="rId13"/>
    <p:sldId id="292" r:id="rId14"/>
    <p:sldId id="293" r:id="rId15"/>
    <p:sldId id="289" r:id="rId16"/>
    <p:sldId id="300" r:id="rId17"/>
    <p:sldId id="297" r:id="rId18"/>
    <p:sldId id="273" r:id="rId19"/>
  </p:sldIdLst>
  <p:sldSz cx="9144000" cy="6858000" type="screen4x3"/>
  <p:notesSz cx="6858000" cy="9144000"/>
  <p:defaultTextStyle>
    <a:defPPr>
      <a:defRPr lang="ar-SA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63" autoAdjust="0"/>
    <p:restoredTop sz="94698" autoAdjust="0"/>
  </p:normalViewPr>
  <p:slideViewPr>
    <p:cSldViewPr>
      <p:cViewPr varScale="1">
        <p:scale>
          <a:sx n="77" d="100"/>
          <a:sy n="77" d="100"/>
        </p:scale>
        <p:origin x="103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728913"/>
            <a:ext cx="6096000" cy="7762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038600" y="5486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hangingPunct="1">
              <a:defRPr sz="1400">
                <a:solidFill>
                  <a:schemeClr val="bg2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099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53598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214313"/>
            <a:ext cx="1997075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14313"/>
            <a:ext cx="5843588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0772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14313"/>
            <a:ext cx="7307263" cy="6238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7250" y="1371600"/>
            <a:ext cx="3754438" cy="2303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7250" y="3827463"/>
            <a:ext cx="3754438" cy="2305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81381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57739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596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71600"/>
            <a:ext cx="3754438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463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5397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93333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980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8938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3375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14313"/>
            <a:ext cx="7307263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371600"/>
            <a:ext cx="7659688" cy="47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  <p:sldLayoutId id="214748392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5270500" y="5321300"/>
            <a:ext cx="3429000" cy="482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1981200" y="2085975"/>
            <a:ext cx="6934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latin typeface="Arial" panose="020B0604020202020204" pitchFamily="34" charset="0"/>
              </a:rPr>
              <a:t>ICS102 Lecture 14: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latin typeface="Arial" panose="020B0604020202020204" pitchFamily="34" charset="0"/>
              </a:rPr>
              <a:t>Arrays of References And Static Members</a:t>
            </a: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219200" y="152400"/>
            <a:ext cx="7924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King Fahd University of Petroleum &amp; Minerals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College of Computer Science &amp; Engineering</a:t>
            </a:r>
            <a:endParaRPr lang="en-US" altLang="en-US"/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2590800" y="1295400"/>
            <a:ext cx="5073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Information &amp; Computer Science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Static Members</a:t>
            </a:r>
            <a:endParaRPr lang="en-US" altLang="en-US" smtClean="0">
              <a:latin typeface="Courier New" panose="02070309020205020404" pitchFamily="49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86800" cy="47609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1600" smtClean="0"/>
              <a:t>A public or default-access static member (variable or method) can be accessed directly, outside its class, by the class name and does not need to be accessed by creating an object:</a:t>
            </a:r>
            <a:endParaRPr lang="en-US" altLang="en-US" sz="2000" smtClean="0"/>
          </a:p>
          <a:p>
            <a:pPr lvl="1" eaLnBrk="1" hangingPunct="1">
              <a:lnSpc>
                <a:spcPct val="90000"/>
              </a:lnSpc>
            </a:pPr>
            <a:r>
              <a:rPr lang="en-US" altLang="en-US" sz="1600" smtClean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Math.PI</a:t>
            </a:r>
            <a:r>
              <a:rPr lang="en-US" altLang="en-US" sz="1600" smtClean="0">
                <a:solidFill>
                  <a:srgbClr val="0033CC"/>
                </a:solidFill>
              </a:rPr>
              <a:t>, </a:t>
            </a:r>
            <a:r>
              <a:rPr lang="en-US" altLang="en-US" sz="1600" smtClean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Math.E</a:t>
            </a:r>
            <a:r>
              <a:rPr lang="en-US" altLang="en-US" sz="1600" smtClean="0">
                <a:solidFill>
                  <a:srgbClr val="0033CC"/>
                </a:solidFill>
              </a:rPr>
              <a:t>, </a:t>
            </a:r>
            <a:r>
              <a:rPr lang="en-US" altLang="en-US" sz="1600" smtClean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Math.max(5.0,2.6)</a:t>
            </a:r>
            <a:r>
              <a:rPr lang="en-US" altLang="en-US" sz="1600" smtClean="0">
                <a:solidFill>
                  <a:srgbClr val="0033CC"/>
                </a:solidFill>
              </a:rPr>
              <a:t>, </a:t>
            </a:r>
            <a:r>
              <a:rPr lang="en-US" altLang="en-US" sz="1600" smtClean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Character.isUpperCase(ch),...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600" smtClean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k = Student.getNumStudents();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600" smtClean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allShopSales = Shop.getTotalSales();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smtClean="0">
                <a:cs typeface="Courier New" panose="02070309020205020404" pitchFamily="49" charset="0"/>
              </a:rPr>
              <a:t>Note: Although it is also possible to use a non-null object reference to access a static member, it is not good programming practice to do so because it hides the fact that the accessed member is static: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600" smtClean="0">
                <a:cs typeface="Courier New" panose="02070309020205020404" pitchFamily="49" charset="0"/>
              </a:rPr>
              <a:t>         </a:t>
            </a:r>
            <a:r>
              <a:rPr lang="en-US" altLang="en-US" sz="1600" smtClean="0">
                <a:solidFill>
                  <a:srgbClr val="0033CC"/>
                </a:solidFill>
                <a:cs typeface="Courier New" panose="02070309020205020404" pitchFamily="49" charset="0"/>
              </a:rPr>
              <a:t>Student st1 = new Student(200012, "Muhsin Ahmad", 3.5);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600" smtClean="0">
                <a:solidFill>
                  <a:srgbClr val="0033CC"/>
                </a:solidFill>
                <a:cs typeface="Courier New" panose="02070309020205020404" pitchFamily="49" charset="0"/>
              </a:rPr>
              <a:t>         int k = st1.getNumStudents();      </a:t>
            </a:r>
            <a:r>
              <a:rPr lang="en-US" altLang="en-US" sz="1600" smtClean="0">
                <a:solidFill>
                  <a:srgbClr val="C00000"/>
                </a:solidFill>
                <a:cs typeface="Courier New" panose="02070309020205020404" pitchFamily="49" charset="0"/>
              </a:rPr>
              <a:t>  </a:t>
            </a:r>
            <a:r>
              <a:rPr lang="en-US" altLang="en-US" sz="1400" smtClean="0">
                <a:solidFill>
                  <a:srgbClr val="C00000"/>
                </a:solidFill>
                <a:cs typeface="Courier New" panose="02070309020205020404" pitchFamily="49" charset="0"/>
              </a:rPr>
              <a:t>//  avoid using a reference in accessing a static member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600" smtClean="0">
                <a:solidFill>
                  <a:srgbClr val="0033CC"/>
                </a:solidFill>
                <a:cs typeface="Courier New" panose="02070309020205020404" pitchFamily="49" charset="0"/>
              </a:rPr>
              <a:t>         int m = Student.getNumStudents();  </a:t>
            </a:r>
            <a:r>
              <a:rPr lang="en-US" altLang="en-US" sz="1400" smtClean="0">
                <a:solidFill>
                  <a:srgbClr val="C00000"/>
                </a:solidFill>
                <a:cs typeface="Courier New" panose="02070309020205020404" pitchFamily="49" charset="0"/>
              </a:rPr>
              <a:t>//  use class name in accessing a static member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7200" y="4343400"/>
            <a:ext cx="8458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marL="0" lvl="1"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Static variables are initialized only </a:t>
            </a:r>
            <a:r>
              <a:rPr lang="en-US" altLang="en-US" sz="1800" b="1" u="sng">
                <a:latin typeface="Times New Roman" panose="02020603050405020304" pitchFamily="18" charset="0"/>
              </a:rPr>
              <a:t>once</a:t>
            </a:r>
            <a:r>
              <a:rPr lang="en-US" altLang="en-US" sz="1800">
                <a:latin typeface="Times New Roman" panose="02020603050405020304" pitchFamily="18" charset="0"/>
              </a:rPr>
              <a:t>, at the start of the program execution. These</a:t>
            </a:r>
          </a:p>
          <a:p>
            <a:pPr marL="0" lvl="1"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   variables will be initialized first, before the initialization of any instance variables.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7200" y="5105400"/>
            <a:ext cx="7239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marL="0" lvl="1"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Static variables are initialized to default values if not explicitly initialized.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7200" y="5486400"/>
            <a:ext cx="8229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marL="0" lvl="1"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The scope of a static variable is the class block in which it is declared. [See Lecture</a:t>
            </a:r>
          </a:p>
          <a:p>
            <a:pPr marL="0" lvl="1"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   13 slides 9 and 10 for a shadowing example]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57200" y="6248400"/>
            <a:ext cx="815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marL="0" lvl="1"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A static variable should always be declared private, unless it is a </a:t>
            </a:r>
            <a:r>
              <a:rPr lang="en-US" altLang="en-US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final variable.</a:t>
            </a:r>
            <a:endParaRPr lang="en-US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10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10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Static Members: Example</a:t>
            </a:r>
            <a:endParaRPr lang="en-US" altLang="en-US" smtClean="0">
              <a:latin typeface="Courier New" panose="02070309020205020404" pitchFamily="49" charset="0"/>
            </a:endParaRP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381000" y="1143000"/>
            <a:ext cx="8458200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public class Student{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public static final String </a:t>
            </a:r>
            <a:r>
              <a:rPr lang="en-US" altLang="en-US" sz="1400" dirty="0" err="1">
                <a:solidFill>
                  <a:srgbClr val="0000FF"/>
                </a:solidFill>
              </a:rPr>
              <a:t>universityName</a:t>
            </a:r>
            <a:r>
              <a:rPr lang="en-US" altLang="en-US" sz="1400" dirty="0">
                <a:solidFill>
                  <a:srgbClr val="0000FF"/>
                </a:solidFill>
              </a:rPr>
              <a:t> = "KFUPM";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private static </a:t>
            </a:r>
            <a:r>
              <a:rPr lang="en-US" altLang="en-US" sz="1400" dirty="0" err="1">
                <a:solidFill>
                  <a:srgbClr val="0000FF"/>
                </a:solidFill>
              </a:rPr>
              <a:t>int</a:t>
            </a:r>
            <a:r>
              <a:rPr lang="en-US" altLang="en-US" sz="1400" dirty="0">
                <a:solidFill>
                  <a:srgbClr val="0000FF"/>
                </a:solidFill>
              </a:rPr>
              <a:t> </a:t>
            </a:r>
            <a:r>
              <a:rPr lang="en-US" altLang="en-US" sz="1400" dirty="0" err="1">
                <a:solidFill>
                  <a:srgbClr val="0000FF"/>
                </a:solidFill>
              </a:rPr>
              <a:t>numStudents</a:t>
            </a:r>
            <a:r>
              <a:rPr lang="en-US" altLang="en-US" sz="1400" dirty="0">
                <a:solidFill>
                  <a:srgbClr val="0000FF"/>
                </a:solidFill>
              </a:rPr>
              <a:t>;   </a:t>
            </a:r>
            <a:r>
              <a:rPr lang="en-US" altLang="en-US" sz="1400" dirty="0">
                <a:solidFill>
                  <a:srgbClr val="C00000"/>
                </a:solidFill>
              </a:rPr>
              <a:t>// initialized to 0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private static </a:t>
            </a:r>
            <a:r>
              <a:rPr lang="en-US" altLang="en-US" sz="1400" dirty="0" err="1">
                <a:solidFill>
                  <a:srgbClr val="0000FF"/>
                </a:solidFill>
              </a:rPr>
              <a:t>int</a:t>
            </a:r>
            <a:r>
              <a:rPr lang="en-US" altLang="en-US" sz="1400" dirty="0">
                <a:solidFill>
                  <a:srgbClr val="0000FF"/>
                </a:solidFill>
              </a:rPr>
              <a:t> </a:t>
            </a:r>
            <a:r>
              <a:rPr lang="en-US" altLang="en-US" sz="1400" dirty="0" err="1">
                <a:solidFill>
                  <a:srgbClr val="0000FF"/>
                </a:solidFill>
              </a:rPr>
              <a:t>studentID</a:t>
            </a:r>
            <a:r>
              <a:rPr lang="en-US" altLang="en-US" sz="1400" dirty="0">
                <a:solidFill>
                  <a:srgbClr val="0000FF"/>
                </a:solidFill>
              </a:rPr>
              <a:t> = 20130000;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private final </a:t>
            </a:r>
            <a:r>
              <a:rPr lang="en-US" altLang="en-US" sz="1400" dirty="0" err="1">
                <a:solidFill>
                  <a:srgbClr val="0000FF"/>
                </a:solidFill>
              </a:rPr>
              <a:t>int</a:t>
            </a:r>
            <a:r>
              <a:rPr lang="en-US" altLang="en-US" sz="1400" dirty="0">
                <a:solidFill>
                  <a:srgbClr val="0000FF"/>
                </a:solidFill>
              </a:rPr>
              <a:t> id;       </a:t>
            </a:r>
            <a:r>
              <a:rPr lang="en-US" altLang="en-US" sz="1400" dirty="0">
                <a:solidFill>
                  <a:srgbClr val="C00000"/>
                </a:solidFill>
              </a:rPr>
              <a:t>// a final instance variable must have no corresponding set method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private String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private double </a:t>
            </a:r>
            <a:r>
              <a:rPr lang="en-US" altLang="en-US" sz="1400" dirty="0" err="1">
                <a:solidFill>
                  <a:srgbClr val="0000FF"/>
                </a:solidFill>
              </a:rPr>
              <a:t>gpa</a:t>
            </a:r>
            <a:r>
              <a:rPr lang="en-US" altLang="en-US" sz="1400" dirty="0">
                <a:solidFill>
                  <a:srgbClr val="0000FF"/>
                </a:solidFill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public Student(String name)throws </a:t>
            </a:r>
            <a:r>
              <a:rPr lang="en-US" altLang="en-US" sz="1400" dirty="0" err="1">
                <a:solidFill>
                  <a:srgbClr val="0000FF"/>
                </a:solidFill>
              </a:rPr>
              <a:t>IllegalArgumentException</a:t>
            </a:r>
            <a:r>
              <a:rPr lang="en-US" altLang="en-US" sz="1400" dirty="0">
                <a:solidFill>
                  <a:srgbClr val="0000FF"/>
                </a:solidFill>
              </a:rPr>
              <a:t>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    if(name == null || </a:t>
            </a:r>
            <a:r>
              <a:rPr lang="en-US" altLang="en-US" sz="1400" dirty="0" err="1" smtClean="0">
                <a:solidFill>
                  <a:srgbClr val="0000FF"/>
                </a:solidFill>
              </a:rPr>
              <a:t>name.trim.equals</a:t>
            </a:r>
            <a:r>
              <a:rPr lang="en-US" altLang="en-US" sz="1400" dirty="0">
                <a:solidFill>
                  <a:srgbClr val="0000FF"/>
                </a:solidFill>
              </a:rPr>
              <a:t>(""))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        throw new </a:t>
            </a:r>
            <a:r>
              <a:rPr lang="en-US" altLang="en-US" sz="1400" dirty="0" err="1">
                <a:solidFill>
                  <a:srgbClr val="0000FF"/>
                </a:solidFill>
              </a:rPr>
              <a:t>IllegalArgumentException</a:t>
            </a:r>
            <a:r>
              <a:rPr lang="en-US" altLang="en-US" sz="1400" dirty="0">
                <a:solidFill>
                  <a:srgbClr val="0000FF"/>
                </a:solidFill>
              </a:rPr>
              <a:t>("Error: Invalid name");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     else{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          this.name =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          this.id = </a:t>
            </a:r>
            <a:r>
              <a:rPr lang="en-US" altLang="en-US" sz="1400" dirty="0" err="1">
                <a:solidFill>
                  <a:srgbClr val="0000FF"/>
                </a:solidFill>
              </a:rPr>
              <a:t>studentID</a:t>
            </a:r>
            <a:r>
              <a:rPr lang="en-US" altLang="en-US" sz="1400" dirty="0">
                <a:solidFill>
                  <a:srgbClr val="0000FF"/>
                </a:solidFill>
              </a:rPr>
              <a:t> * 10</a:t>
            </a:r>
            <a:r>
              <a:rPr lang="en-US" altLang="en-US" sz="1400" dirty="0" smtClean="0">
                <a:solidFill>
                  <a:srgbClr val="0000FF"/>
                </a:solidFill>
              </a:rPr>
              <a:t>;  </a:t>
            </a:r>
            <a:r>
              <a:rPr lang="en-US" altLang="en-US" sz="1400" dirty="0" smtClean="0">
                <a:solidFill>
                  <a:srgbClr val="C00000"/>
                </a:solidFill>
              </a:rPr>
              <a:t>// Generate unique ID number</a:t>
            </a:r>
            <a:endParaRPr lang="en-US" altLang="en-US" sz="1400" dirty="0">
              <a:solidFill>
                <a:srgbClr val="C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          </a:t>
            </a:r>
            <a:r>
              <a:rPr lang="en-US" altLang="en-US" sz="1400" dirty="0" err="1">
                <a:solidFill>
                  <a:srgbClr val="0000FF"/>
                </a:solidFill>
              </a:rPr>
              <a:t>studentID</a:t>
            </a:r>
            <a:r>
              <a:rPr lang="en-US" altLang="en-US" sz="1400" dirty="0" smtClean="0">
                <a:solidFill>
                  <a:srgbClr val="0000FF"/>
                </a:solidFill>
              </a:rPr>
              <a:t>++;                 </a:t>
            </a:r>
            <a:r>
              <a:rPr lang="en-US" altLang="en-US" sz="1400" dirty="0" smtClean="0">
                <a:solidFill>
                  <a:srgbClr val="C00000"/>
                </a:solidFill>
              </a:rPr>
              <a:t>//</a:t>
            </a:r>
            <a:endParaRPr lang="en-US" altLang="en-US" sz="1400" dirty="0">
              <a:solidFill>
                <a:srgbClr val="C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          </a:t>
            </a:r>
            <a:r>
              <a:rPr lang="en-US" altLang="en-US" sz="1400" dirty="0" err="1">
                <a:solidFill>
                  <a:srgbClr val="0000FF"/>
                </a:solidFill>
              </a:rPr>
              <a:t>numStudents</a:t>
            </a:r>
            <a:r>
              <a:rPr lang="en-US" altLang="en-US" sz="1400" dirty="0">
                <a:solidFill>
                  <a:srgbClr val="0000FF"/>
                </a:solidFill>
              </a:rPr>
              <a:t>++;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     }	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public Student(</a:t>
            </a:r>
            <a:r>
              <a:rPr lang="en-US" altLang="en-US" sz="1400" dirty="0" err="1">
                <a:solidFill>
                  <a:srgbClr val="0000FF"/>
                </a:solidFill>
              </a:rPr>
              <a:t>int</a:t>
            </a:r>
            <a:r>
              <a:rPr lang="en-US" altLang="en-US" sz="1400" dirty="0">
                <a:solidFill>
                  <a:srgbClr val="0000FF"/>
                </a:solidFill>
              </a:rPr>
              <a:t> id){     </a:t>
            </a:r>
            <a:r>
              <a:rPr lang="en-US" altLang="en-US" sz="1400" dirty="0">
                <a:solidFill>
                  <a:srgbClr val="C00000"/>
                </a:solidFill>
              </a:rPr>
              <a:t>// Constructor used to construct dummy search objects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     this.id = id;           </a:t>
            </a:r>
            <a:r>
              <a:rPr lang="en-US" altLang="en-US" sz="1400" dirty="0">
                <a:solidFill>
                  <a:srgbClr val="C00000"/>
                </a:solidFill>
              </a:rPr>
              <a:t>// It must not increment </a:t>
            </a:r>
            <a:r>
              <a:rPr lang="en-US" altLang="en-US" sz="1400" dirty="0" err="1">
                <a:solidFill>
                  <a:srgbClr val="C00000"/>
                </a:solidFill>
              </a:rPr>
              <a:t>numStudents</a:t>
            </a:r>
            <a:r>
              <a:rPr lang="en-US" altLang="en-US" sz="1400" dirty="0">
                <a:solidFill>
                  <a:srgbClr val="C00000"/>
                </a:solidFill>
              </a:rPr>
              <a:t> and it must not generate new ID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}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Static Members: Example</a:t>
            </a:r>
            <a:endParaRPr lang="en-US" altLang="en-US" smtClean="0">
              <a:latin typeface="Courier New" panose="02070309020205020404" pitchFamily="49" charset="0"/>
            </a:endParaRP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914400" y="887413"/>
            <a:ext cx="8077200" cy="590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C00000"/>
                </a:solidFill>
              </a:rPr>
              <a:t>// </a:t>
            </a:r>
            <a:r>
              <a:rPr lang="en-US" altLang="en-US" sz="1400" dirty="0" err="1">
                <a:solidFill>
                  <a:srgbClr val="C00000"/>
                </a:solidFill>
              </a:rPr>
              <a:t>Accessor</a:t>
            </a:r>
            <a:r>
              <a:rPr lang="en-US" altLang="en-US" sz="1400" dirty="0">
                <a:solidFill>
                  <a:srgbClr val="C00000"/>
                </a:solidFill>
              </a:rPr>
              <a:t> or get methods: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public </a:t>
            </a:r>
            <a:r>
              <a:rPr lang="en-US" altLang="en-US" sz="1400" dirty="0" err="1">
                <a:solidFill>
                  <a:srgbClr val="0000FF"/>
                </a:solidFill>
              </a:rPr>
              <a:t>int</a:t>
            </a:r>
            <a:r>
              <a:rPr lang="en-US" altLang="en-US" sz="1400" dirty="0">
                <a:solidFill>
                  <a:srgbClr val="0000FF"/>
                </a:solidFill>
              </a:rPr>
              <a:t> </a:t>
            </a:r>
            <a:r>
              <a:rPr lang="en-US" altLang="en-US" sz="1400" dirty="0" err="1">
                <a:solidFill>
                  <a:srgbClr val="0000FF"/>
                </a:solidFill>
              </a:rPr>
              <a:t>getID</a:t>
            </a:r>
            <a:r>
              <a:rPr lang="en-US" altLang="en-US" sz="1400" dirty="0">
                <a:solidFill>
                  <a:srgbClr val="0000FF"/>
                </a:solidFill>
              </a:rPr>
              <a:t>(){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    return id;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public String </a:t>
            </a:r>
            <a:r>
              <a:rPr lang="en-US" altLang="en-US" sz="1400" dirty="0" err="1">
                <a:solidFill>
                  <a:srgbClr val="0000FF"/>
                </a:solidFill>
              </a:rPr>
              <a:t>getName</a:t>
            </a:r>
            <a:r>
              <a:rPr lang="en-US" altLang="en-US" sz="1400" dirty="0">
                <a:solidFill>
                  <a:srgbClr val="0000FF"/>
                </a:solidFill>
              </a:rPr>
              <a:t>(){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     return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public double </a:t>
            </a:r>
            <a:r>
              <a:rPr lang="en-US" altLang="en-US" sz="1400" dirty="0" err="1">
                <a:solidFill>
                  <a:srgbClr val="0000FF"/>
                </a:solidFill>
              </a:rPr>
              <a:t>getGPA</a:t>
            </a:r>
            <a:r>
              <a:rPr lang="en-US" altLang="en-US" sz="1400" dirty="0">
                <a:solidFill>
                  <a:srgbClr val="0000FF"/>
                </a:solidFill>
              </a:rPr>
              <a:t>(){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     return </a:t>
            </a:r>
            <a:r>
              <a:rPr lang="en-US" altLang="en-US" sz="1400" dirty="0" err="1">
                <a:solidFill>
                  <a:srgbClr val="0000FF"/>
                </a:solidFill>
              </a:rPr>
              <a:t>gpa</a:t>
            </a:r>
            <a:r>
              <a:rPr lang="en-US" altLang="en-US" sz="1400" dirty="0">
                <a:solidFill>
                  <a:srgbClr val="0000FF"/>
                </a:solidFill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</a:t>
            </a:r>
            <a:r>
              <a:rPr lang="en-US" altLang="en-US" sz="1400" dirty="0">
                <a:solidFill>
                  <a:srgbClr val="C00000"/>
                </a:solidFill>
              </a:rPr>
              <a:t>// </a:t>
            </a:r>
            <a:r>
              <a:rPr lang="en-US" altLang="en-US" sz="1400" dirty="0" err="1">
                <a:solidFill>
                  <a:srgbClr val="C00000"/>
                </a:solidFill>
              </a:rPr>
              <a:t>Mutator</a:t>
            </a:r>
            <a:r>
              <a:rPr lang="en-US" altLang="en-US" sz="1400" dirty="0">
                <a:solidFill>
                  <a:srgbClr val="C00000"/>
                </a:solidFill>
              </a:rPr>
              <a:t> or set methods: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public void </a:t>
            </a:r>
            <a:r>
              <a:rPr lang="en-US" altLang="en-US" sz="1400" dirty="0" err="1">
                <a:solidFill>
                  <a:srgbClr val="0000FF"/>
                </a:solidFill>
              </a:rPr>
              <a:t>setName</a:t>
            </a:r>
            <a:r>
              <a:rPr lang="en-US" altLang="en-US" sz="1400" dirty="0">
                <a:solidFill>
                  <a:srgbClr val="0000FF"/>
                </a:solidFill>
              </a:rPr>
              <a:t>(String name) throws </a:t>
            </a:r>
            <a:r>
              <a:rPr lang="en-US" altLang="en-US" sz="1400" dirty="0" err="1">
                <a:solidFill>
                  <a:srgbClr val="0000FF"/>
                </a:solidFill>
              </a:rPr>
              <a:t>IllegalArgumentException</a:t>
            </a:r>
            <a:r>
              <a:rPr lang="en-US" altLang="en-US" sz="1400" dirty="0">
                <a:solidFill>
                  <a:srgbClr val="0000FF"/>
                </a:solidFill>
              </a:rPr>
              <a:t>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     if(name == null || </a:t>
            </a:r>
            <a:r>
              <a:rPr lang="en-US" altLang="en-US" sz="1400" dirty="0" err="1" smtClean="0">
                <a:solidFill>
                  <a:srgbClr val="0000FF"/>
                </a:solidFill>
              </a:rPr>
              <a:t>name.trim.equals</a:t>
            </a:r>
            <a:r>
              <a:rPr lang="en-US" altLang="en-US" sz="1400" dirty="0">
                <a:solidFill>
                  <a:srgbClr val="0000FF"/>
                </a:solidFill>
              </a:rPr>
              <a:t>(""))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           throw new </a:t>
            </a:r>
            <a:r>
              <a:rPr lang="en-US" altLang="en-US" sz="1400" dirty="0" err="1">
                <a:solidFill>
                  <a:srgbClr val="0000FF"/>
                </a:solidFill>
              </a:rPr>
              <a:t>IllegalArgumentException</a:t>
            </a:r>
            <a:r>
              <a:rPr lang="en-US" altLang="en-US" sz="1400" dirty="0">
                <a:solidFill>
                  <a:srgbClr val="0000FF"/>
                </a:solidFill>
              </a:rPr>
              <a:t>("Error: Invalid name");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     else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         this.name =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public void </a:t>
            </a:r>
            <a:r>
              <a:rPr lang="en-US" altLang="en-US" sz="1400" dirty="0" err="1">
                <a:solidFill>
                  <a:srgbClr val="0000FF"/>
                </a:solidFill>
              </a:rPr>
              <a:t>setGPA</a:t>
            </a:r>
            <a:r>
              <a:rPr lang="en-US" altLang="en-US" sz="1400" dirty="0">
                <a:solidFill>
                  <a:srgbClr val="0000FF"/>
                </a:solidFill>
              </a:rPr>
              <a:t>(double </a:t>
            </a:r>
            <a:r>
              <a:rPr lang="en-US" altLang="en-US" sz="1400" dirty="0" err="1">
                <a:solidFill>
                  <a:srgbClr val="0000FF"/>
                </a:solidFill>
              </a:rPr>
              <a:t>gpa</a:t>
            </a:r>
            <a:r>
              <a:rPr lang="en-US" altLang="en-US" sz="1400" dirty="0">
                <a:solidFill>
                  <a:srgbClr val="0000FF"/>
                </a:solidFill>
              </a:rPr>
              <a:t>) throws </a:t>
            </a:r>
            <a:r>
              <a:rPr lang="en-US" altLang="en-US" sz="1400" dirty="0" err="1">
                <a:solidFill>
                  <a:srgbClr val="0000FF"/>
                </a:solidFill>
              </a:rPr>
              <a:t>IllegalArgumentException</a:t>
            </a:r>
            <a:r>
              <a:rPr lang="en-US" altLang="en-US" sz="1400" dirty="0">
                <a:solidFill>
                  <a:srgbClr val="0000FF"/>
                </a:solidFill>
              </a:rPr>
              <a:t>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  if(</a:t>
            </a:r>
            <a:r>
              <a:rPr lang="en-US" altLang="en-US" sz="1400" dirty="0" err="1">
                <a:solidFill>
                  <a:srgbClr val="0000FF"/>
                </a:solidFill>
              </a:rPr>
              <a:t>gpa</a:t>
            </a:r>
            <a:r>
              <a:rPr lang="en-US" altLang="en-US" sz="1400" dirty="0">
                <a:solidFill>
                  <a:srgbClr val="0000FF"/>
                </a:solidFill>
              </a:rPr>
              <a:t> &lt; 0 || </a:t>
            </a:r>
            <a:r>
              <a:rPr lang="en-US" altLang="en-US" sz="1400" dirty="0" err="1">
                <a:solidFill>
                  <a:srgbClr val="0000FF"/>
                </a:solidFill>
              </a:rPr>
              <a:t>gpa</a:t>
            </a:r>
            <a:r>
              <a:rPr lang="en-US" altLang="en-US" sz="1400" dirty="0">
                <a:solidFill>
                  <a:srgbClr val="0000FF"/>
                </a:solidFill>
              </a:rPr>
              <a:t> &gt; 4)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       throw new </a:t>
            </a:r>
            <a:r>
              <a:rPr lang="en-US" altLang="en-US" sz="1400" dirty="0" err="1">
                <a:solidFill>
                  <a:srgbClr val="0000FF"/>
                </a:solidFill>
              </a:rPr>
              <a:t>IllegalArgumentException</a:t>
            </a:r>
            <a:r>
              <a:rPr lang="en-US" altLang="en-US" sz="1400" dirty="0">
                <a:solidFill>
                  <a:srgbClr val="0000FF"/>
                </a:solidFill>
              </a:rPr>
              <a:t>("Error: Invalid GPA");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  else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     </a:t>
            </a:r>
            <a:r>
              <a:rPr lang="en-US" altLang="en-US" sz="1400" dirty="0" err="1">
                <a:solidFill>
                  <a:srgbClr val="0000FF"/>
                </a:solidFill>
              </a:rPr>
              <a:t>this.gpa</a:t>
            </a:r>
            <a:r>
              <a:rPr lang="en-US" altLang="en-US" sz="1400" dirty="0">
                <a:solidFill>
                  <a:srgbClr val="0000FF"/>
                </a:solidFill>
              </a:rPr>
              <a:t> = </a:t>
            </a:r>
            <a:r>
              <a:rPr lang="en-US" altLang="en-US" sz="1400" dirty="0" err="1">
                <a:solidFill>
                  <a:srgbClr val="0000FF"/>
                </a:solidFill>
              </a:rPr>
              <a:t>gpa</a:t>
            </a:r>
            <a:r>
              <a:rPr lang="en-US" altLang="en-US" sz="1400" dirty="0">
                <a:solidFill>
                  <a:srgbClr val="0000FF"/>
                </a:solidFill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</a:rPr>
              <a:t>    }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Static Members: Example</a:t>
            </a:r>
            <a:endParaRPr lang="en-US" altLang="en-US" smtClean="0">
              <a:latin typeface="Courier New" panose="02070309020205020404" pitchFamily="49" charset="0"/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381000" y="1143000"/>
            <a:ext cx="8763000" cy="461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</a:rPr>
              <a:t>  public String toString(){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</a:rPr>
              <a:t>    return "ID#: " + id + ", Name: " + name + ", GPA: " + gpa + ", University Name: " + universityName;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</a:rPr>
              <a:t>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</a:rPr>
              <a:t>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</a:rPr>
              <a:t>    public boolean equals(Object obj){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</a:rPr>
              <a:t>         if(obj == null)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</a:rPr>
              <a:t>              return false;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</a:rPr>
              <a:t>          else if(this.getClass() != obj.getClass())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</a:rPr>
              <a:t>    	    return false;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</a:rPr>
              <a:t>          else{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</a:rPr>
              <a:t>              Student student = (Student)obj;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</a:rPr>
              <a:t>              return this.id == student.id;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</a:rPr>
              <a:t>     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</a:rPr>
              <a:t>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</a:rPr>
              <a:t>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</a:rPr>
              <a:t>    </a:t>
            </a:r>
            <a:r>
              <a:rPr lang="en-US" altLang="en-US" sz="1400">
                <a:solidFill>
                  <a:srgbClr val="C00000"/>
                </a:solidFill>
              </a:rPr>
              <a:t>// static method: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</a:rPr>
              <a:t>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</a:rPr>
              <a:t>    public static int getNumStudents(){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</a:rPr>
              <a:t>        return numStudents;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</a:rPr>
              <a:t>    }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</a:rPr>
              <a:t>}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Static Members: Example</a:t>
            </a:r>
            <a:endParaRPr lang="en-US" altLang="en-US" smtClean="0">
              <a:latin typeface="Courier New" panose="02070309020205020404" pitchFamily="49" charset="0"/>
            </a:endParaRP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228600" y="1143000"/>
            <a:ext cx="8763000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class StudentDriver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public static void main(String[] args){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	System.out.println("Before object creation:");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	System.out.println("Number of students = " + Student.getNumStudents());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	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	System.out.println("After creating one student object:");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	Student student1 = new Student("Anas Muneer");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	student1.setGPA(3.5);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	System.out.println("Number of students = " + Student.getNumStudents());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	System.out.println("Student1: " + student1);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	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	System.out.println("After creating two student objects:");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	Student student2 = new Student("Ahman Yunus");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	student2.setGPA(4.0);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	System.out.println("Number of students = " + Student.getNumStudents());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	System.out.println("Student2: " + student2);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	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	System.out.println("After creating three student objects:");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	Student student3 = new Student("Ayman Zubeir");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	student3.setGPA(2.8);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	System.out.println("Number of students = " + Student.getNumStudents());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	System.out.println("Student3: " + student3);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Accessing class members</a:t>
            </a:r>
            <a:endParaRPr lang="ar-SA" altLang="en-US" smtClean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09600" y="1905000"/>
            <a:ext cx="82296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</a:t>
            </a:r>
            <a:r>
              <a:rPr lang="en-US" altLang="en-US" sz="1600">
                <a:latin typeface="Times New Roman" panose="02020603050405020304" pitchFamily="18" charset="0"/>
              </a:rPr>
              <a:t>A static member of any access type can be accessed directly by its name from within its class</a:t>
            </a:r>
          </a:p>
          <a:p>
            <a:pPr algn="just"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   from a static or an instance method:</a:t>
            </a:r>
          </a:p>
          <a:p>
            <a:pPr algn="just"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       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staticVariableName</a:t>
            </a:r>
            <a:r>
              <a:rPr lang="en-US" altLang="en-US" sz="1400">
                <a:latin typeface="Times New Roman" panose="02020603050405020304" pitchFamily="18" charset="0"/>
              </a:rPr>
              <a:t>     or   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staticMethodName(argument list)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33400" y="2971800"/>
            <a:ext cx="830580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</a:t>
            </a:r>
            <a:r>
              <a:rPr lang="en-US" altLang="en-US" sz="1600">
                <a:latin typeface="Times New Roman" panose="02020603050405020304" pitchFamily="18" charset="0"/>
              </a:rPr>
              <a:t>An instance member of any access type can be accessed directly by its name from within its class</a:t>
            </a:r>
          </a:p>
          <a:p>
            <a:pPr algn="just"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    from an instance method:</a:t>
            </a:r>
          </a:p>
          <a:p>
            <a:pPr algn="just"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     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instanceVariableName      </a:t>
            </a:r>
            <a:r>
              <a:rPr lang="en-US" altLang="en-US" sz="1400">
                <a:latin typeface="Times New Roman" panose="02020603050405020304" pitchFamily="18" charset="0"/>
              </a:rPr>
              <a:t>or   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instanceMethodName(argument list)</a:t>
            </a:r>
          </a:p>
          <a:p>
            <a:pPr algn="just"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                 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57200" y="4191000"/>
            <a:ext cx="8305800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</a:t>
            </a:r>
            <a:r>
              <a:rPr lang="en-US" altLang="en-US" sz="1600">
                <a:latin typeface="Times New Roman" panose="02020603050405020304" pitchFamily="18" charset="0"/>
              </a:rPr>
              <a:t>To access an instance member, of any access type, from within its class from a static method, a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    non-null object reference is required :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    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objectReference</a:t>
            </a:r>
            <a:r>
              <a:rPr lang="en-US" altLang="en-US" sz="1400" b="1">
                <a:solidFill>
                  <a:srgbClr val="0033CC"/>
                </a:solidFill>
                <a:latin typeface="Times New Roman" panose="02020603050405020304" pitchFamily="18" charset="0"/>
              </a:rPr>
              <a:t>.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instanceVariableName </a:t>
            </a:r>
            <a:r>
              <a:rPr lang="en-US" altLang="en-US" sz="1400">
                <a:latin typeface="Times New Roman" panose="02020603050405020304" pitchFamily="18" charset="0"/>
              </a:rPr>
              <a:t>  or  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objectReference</a:t>
            </a:r>
            <a:r>
              <a:rPr lang="en-US" altLang="en-US" sz="1400" b="1">
                <a:solidFill>
                  <a:srgbClr val="0033CC"/>
                </a:solidFill>
                <a:latin typeface="Times New Roman" panose="02020603050405020304" pitchFamily="18" charset="0"/>
              </a:rPr>
              <a:t>.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instanceMethodName(argument list)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endParaRPr lang="en-US" altLang="en-US" sz="140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400">
                <a:latin typeface="Times New Roman" panose="02020603050405020304" pitchFamily="18" charset="0"/>
                <a:sym typeface="Wingdings" panose="05000000000000000000" pitchFamily="2" charset="2"/>
              </a:rPr>
              <a:t> </a:t>
            </a:r>
            <a:r>
              <a:rPr lang="en-US" altLang="en-US" sz="1600">
                <a:latin typeface="Times New Roman" panose="02020603050405020304" pitchFamily="18" charset="0"/>
                <a:sym typeface="Wingdings" panose="05000000000000000000" pitchFamily="2" charset="2"/>
              </a:rPr>
              <a:t>An instance member cannot be accessed directly from a static method.</a:t>
            </a:r>
            <a:endParaRPr lang="en-US" altLang="en-US" sz="160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685800" y="1219200"/>
            <a:ext cx="2743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</a:t>
            </a:r>
            <a:r>
              <a:rPr lang="en-US" altLang="en-US" sz="1800" b="1">
                <a:latin typeface="Times New Roman" panose="02020603050405020304" pitchFamily="18" charset="0"/>
              </a:rPr>
              <a:t>Access within a class: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33400" y="5791200"/>
            <a:ext cx="6019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Note: A static method cannot refer to the </a:t>
            </a:r>
            <a:r>
              <a:rPr lang="en-US" altLang="en-US" sz="1800" b="1">
                <a:latin typeface="Times New Roman" panose="02020603050405020304" pitchFamily="18" charset="0"/>
              </a:rPr>
              <a:t>this</a:t>
            </a:r>
            <a:r>
              <a:rPr lang="en-US" altLang="en-US" sz="1800">
                <a:latin typeface="Times New Roman" panose="02020603050405020304" pitchFamily="18" charset="0"/>
              </a:rPr>
              <a:t> keyword in any.</a:t>
            </a:r>
            <a:endParaRPr lang="en-US" altLang="en-US" sz="1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Accessing class members</a:t>
            </a:r>
            <a:endParaRPr lang="ar-SA" altLang="en-US" smtClean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57200" y="1219200"/>
            <a:ext cx="2743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</a:t>
            </a:r>
            <a:r>
              <a:rPr lang="en-US" altLang="en-US" sz="1800" b="1">
                <a:latin typeface="Times New Roman" panose="02020603050405020304" pitchFamily="18" charset="0"/>
              </a:rPr>
              <a:t>Access outside a class: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09600" y="1752600"/>
            <a:ext cx="82296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</a:t>
            </a:r>
            <a:r>
              <a:rPr lang="en-US" altLang="en-US" sz="1600">
                <a:latin typeface="Times New Roman" panose="02020603050405020304" pitchFamily="18" charset="0"/>
              </a:rPr>
              <a:t>A public or default-access static member can be accessed from outside its class either directly or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    through an object reference from a static or an instance method: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endParaRPr lang="en-US" altLang="en-US" sz="160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latin typeface="Times New Roman" panose="02020603050405020304" pitchFamily="18" charset="0"/>
              </a:rPr>
              <a:t>   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ClassName.staticVariableName </a:t>
            </a:r>
            <a:r>
              <a:rPr lang="en-US" altLang="en-US" sz="1400">
                <a:latin typeface="Times New Roman" panose="02020603050405020304" pitchFamily="18" charset="0"/>
              </a:rPr>
              <a:t>    or   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ClassName.staticMethodName(argument list) 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endParaRPr lang="en-US" altLang="en-US" sz="140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400">
                <a:latin typeface="Times New Roman" panose="02020603050405020304" pitchFamily="18" charset="0"/>
              </a:rPr>
              <a:t>   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objectReference</a:t>
            </a:r>
            <a:r>
              <a:rPr lang="en-US" altLang="en-US" sz="1400" b="1">
                <a:solidFill>
                  <a:srgbClr val="0033CC"/>
                </a:solidFill>
                <a:latin typeface="Times New Roman" panose="02020603050405020304" pitchFamily="18" charset="0"/>
              </a:rPr>
              <a:t>.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staticVariableName </a:t>
            </a:r>
            <a:r>
              <a:rPr lang="en-US" altLang="en-US" sz="1400">
                <a:latin typeface="Times New Roman" panose="02020603050405020304" pitchFamily="18" charset="0"/>
              </a:rPr>
              <a:t>      or   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objectReference</a:t>
            </a:r>
            <a:r>
              <a:rPr lang="en-US" altLang="en-US" sz="1400" b="1">
                <a:solidFill>
                  <a:srgbClr val="0033CC"/>
                </a:solidFill>
                <a:latin typeface="Times New Roman" panose="02020603050405020304" pitchFamily="18" charset="0"/>
              </a:rPr>
              <a:t>.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staticMethodName(argument list)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endParaRPr lang="en-US" altLang="en-US" sz="140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latin typeface="Times New Roman" panose="02020603050405020304" pitchFamily="18" charset="0"/>
              </a:rPr>
              <a:t>Note: Accessing a static member through an object reference is not recommended.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33400" y="4114800"/>
            <a:ext cx="8229600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</a:t>
            </a:r>
            <a:r>
              <a:rPr lang="en-US" altLang="en-US" sz="1600">
                <a:latin typeface="Times New Roman" panose="02020603050405020304" pitchFamily="18" charset="0"/>
              </a:rPr>
              <a:t>A public or default-access instance member can only be accessed from outside its class through an object reference from a static or an instance method: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endParaRPr lang="en-US" altLang="en-US" sz="140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400">
                <a:latin typeface="Times New Roman" panose="02020603050405020304" pitchFamily="18" charset="0"/>
              </a:rPr>
              <a:t>  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objectReference</a:t>
            </a:r>
            <a:r>
              <a:rPr lang="en-US" altLang="en-US" sz="1400" b="1">
                <a:solidFill>
                  <a:srgbClr val="0033CC"/>
                </a:solidFill>
                <a:latin typeface="Times New Roman" panose="02020603050405020304" pitchFamily="18" charset="0"/>
              </a:rPr>
              <a:t>.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instanceVariableName       </a:t>
            </a:r>
            <a:r>
              <a:rPr lang="en-US" altLang="en-US" sz="1400">
                <a:latin typeface="Times New Roman" panose="02020603050405020304" pitchFamily="18" charset="0"/>
              </a:rPr>
              <a:t>or   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objectReference</a:t>
            </a:r>
            <a:r>
              <a:rPr lang="en-US" altLang="en-US" sz="1400" b="1">
                <a:solidFill>
                  <a:srgbClr val="0033CC"/>
                </a:solidFill>
                <a:latin typeface="Times New Roman" panose="02020603050405020304" pitchFamily="18" charset="0"/>
              </a:rPr>
              <a:t>.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instanceMethodName(argument list)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1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Exercise</a:t>
            </a:r>
            <a:endParaRPr lang="ar-SA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534400" cy="4760913"/>
          </a:xfrm>
        </p:spPr>
        <p:txBody>
          <a:bodyPr/>
          <a:lstStyle/>
          <a:p>
            <a:r>
              <a:rPr lang="en-US" altLang="en-US" sz="2000" smtClean="0"/>
              <a:t>Write a class Employee with:</a:t>
            </a:r>
          </a:p>
          <a:p>
            <a:pPr lvl="1"/>
            <a:r>
              <a:rPr lang="en-US" altLang="en-US" sz="1600" smtClean="0"/>
              <a:t>private static variable totalSalary that is used to store the total salary of all created Employee objects.</a:t>
            </a:r>
          </a:p>
          <a:p>
            <a:pPr lvl="1"/>
            <a:r>
              <a:rPr lang="en-US" altLang="en-US" sz="1600" smtClean="0"/>
              <a:t>static getTotalSalary method.</a:t>
            </a:r>
          </a:p>
          <a:p>
            <a:pPr lvl="1"/>
            <a:r>
              <a:rPr lang="en-US" altLang="en-US" sz="1600" smtClean="0"/>
              <a:t>Instance variables id, name, salary, numberOfDependents.</a:t>
            </a:r>
          </a:p>
          <a:p>
            <a:pPr lvl="1"/>
            <a:r>
              <a:rPr lang="en-US" altLang="en-US" sz="1600" smtClean="0"/>
              <a:t>A four-argument constructor. The constructor must throw IllegalArgumentException if salary and numberOfDependents are invalid i.e., &lt; 0</a:t>
            </a:r>
          </a:p>
          <a:p>
            <a:pPr lvl="1"/>
            <a:r>
              <a:rPr lang="en-US" altLang="en-US" sz="1600" smtClean="0">
                <a:latin typeface="Courier New" panose="02070309020205020404" pitchFamily="49" charset="0"/>
                <a:cs typeface="Courier New" panose="02070309020205020404" pitchFamily="49" charset="0"/>
              </a:rPr>
              <a:t>raise(double amount)</a:t>
            </a:r>
            <a:r>
              <a:rPr lang="en-US" altLang="en-US" sz="1600" smtClean="0"/>
              <a:t>: method to raise salary by </a:t>
            </a:r>
            <a:r>
              <a:rPr lang="en-US" altLang="en-US" sz="1600" smtClean="0">
                <a:latin typeface="Courier New" panose="02070309020205020404" pitchFamily="49" charset="0"/>
                <a:cs typeface="Courier New" panose="02070309020205020404" pitchFamily="49" charset="0"/>
              </a:rPr>
              <a:t>amount</a:t>
            </a:r>
            <a:r>
              <a:rPr lang="en-US" altLang="en-US" sz="1600" smtClean="0"/>
              <a:t>. The method must throw IllegalArgumentException if amount &lt; 0</a:t>
            </a:r>
          </a:p>
          <a:p>
            <a:pPr lvl="1"/>
            <a:r>
              <a:rPr lang="en-US" altLang="en-US" sz="1600" smtClean="0">
                <a:latin typeface="Courier New" panose="02070309020205020404" pitchFamily="49" charset="0"/>
                <a:cs typeface="Courier New" panose="02070309020205020404" pitchFamily="49" charset="0"/>
              </a:rPr>
              <a:t>addDependents(int d)</a:t>
            </a:r>
            <a:r>
              <a:rPr lang="en-US" altLang="en-US" sz="1600" smtClean="0"/>
              <a:t>: method to increase number of dependent by </a:t>
            </a:r>
            <a:r>
              <a:rPr lang="en-US" altLang="en-US" sz="1600" smtClean="0">
                <a:latin typeface="Courier New" panose="02070309020205020404" pitchFamily="49" charset="0"/>
                <a:cs typeface="Courier New" panose="02070309020205020404" pitchFamily="49" charset="0"/>
              </a:rPr>
              <a:t>d</a:t>
            </a:r>
            <a:r>
              <a:rPr lang="en-US" altLang="en-US" sz="1600" smtClean="0"/>
              <a:t>. The method must throw IllegalArgumentException if d &lt; 0</a:t>
            </a:r>
          </a:p>
          <a:p>
            <a:pPr lvl="1"/>
            <a:r>
              <a:rPr lang="en-US" altLang="en-US" sz="1600" smtClean="0">
                <a:latin typeface="Courier New" panose="02070309020205020404" pitchFamily="49" charset="0"/>
                <a:cs typeface="Courier New" panose="02070309020205020404" pitchFamily="49" charset="0"/>
              </a:rPr>
              <a:t>equals</a:t>
            </a:r>
            <a:r>
              <a:rPr lang="en-US" altLang="en-US" sz="1600" smtClean="0"/>
              <a:t> and </a:t>
            </a:r>
            <a:r>
              <a:rPr lang="en-US" altLang="en-US" sz="1600" smtClean="0">
                <a:latin typeface="Courier New" panose="02070309020205020404" pitchFamily="49" charset="0"/>
                <a:cs typeface="Courier New" panose="02070309020205020404" pitchFamily="49" charset="0"/>
              </a:rPr>
              <a:t>toString</a:t>
            </a:r>
            <a:r>
              <a:rPr lang="en-US" altLang="en-US" sz="1600" smtClean="0"/>
              <a:t> methods. The equality of objects is only based on id.</a:t>
            </a:r>
          </a:p>
          <a:p>
            <a:pPr lvl="1"/>
            <a:endParaRPr lang="en-US" altLang="en-US" sz="1600" smtClean="0"/>
          </a:p>
          <a:p>
            <a:r>
              <a:rPr lang="en-US" altLang="en-US" sz="2000" smtClean="0"/>
              <a:t>Write an appropriate EmployeeDriver class to test the Employee class methods . Your class must create at least three Employee objects.</a:t>
            </a:r>
          </a:p>
          <a:p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3048000" y="2590800"/>
            <a:ext cx="5486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400"/>
              <a:t>The End</a:t>
            </a:r>
            <a:endParaRPr lang="en-US" altLang="en-US" sz="2000"/>
          </a:p>
        </p:txBody>
      </p:sp>
      <p:sp>
        <p:nvSpPr>
          <p:cNvPr id="20483" name="Text Box 7"/>
          <p:cNvSpPr txBox="1">
            <a:spLocks noChangeArrowheads="1"/>
          </p:cNvSpPr>
          <p:nvPr/>
        </p:nvSpPr>
        <p:spPr bwMode="auto">
          <a:xfrm>
            <a:off x="228600" y="4249738"/>
            <a:ext cx="70866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Important to do at home :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      - read pg 390 </a:t>
            </a:r>
            <a:br>
              <a:rPr lang="en-US" altLang="en-US" sz="2800"/>
            </a:br>
            <a:r>
              <a:rPr lang="en-US" altLang="en-US" sz="2800"/>
              <a:t>        and section 5.1 (pg 293 – 304)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Contents</a:t>
            </a:r>
          </a:p>
        </p:txBody>
      </p:sp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1066800" y="1447800"/>
            <a:ext cx="6705600" cy="489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dirty="0"/>
              <a:t>  Arrays of references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dirty="0"/>
              <a:t> Initializing an array of references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dirty="0"/>
              <a:t> Linear searching an array of references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dirty="0"/>
              <a:t> Static Members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dirty="0"/>
              <a:t> Static Members: Example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dirty="0"/>
              <a:t> Accessing class members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endParaRPr lang="en-US" altLang="en-US" dirty="0"/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dirty="0"/>
              <a:t> Exercise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Array of references</a:t>
            </a:r>
          </a:p>
        </p:txBody>
      </p:sp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1066800" y="990600"/>
            <a:ext cx="4294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Consider the following class:</a:t>
            </a: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381000" y="1447800"/>
            <a:ext cx="868680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class Student{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private final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id;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private String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private double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gpa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public Student(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id, String name, double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gpa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)throws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IllegalArgumentException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if(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gpa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 </a:t>
            </a:r>
            <a:r>
              <a:rPr lang="en-US" altLang="en-US" sz="1600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0||</a:t>
            </a:r>
            <a:r>
              <a:rPr lang="en-US" altLang="en-US" sz="1600" dirty="0" err="1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gpa</a:t>
            </a:r>
            <a:r>
              <a:rPr lang="en-US" altLang="en-US" sz="1600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altLang="en-US" sz="1600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 ||name 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== null || </a:t>
            </a:r>
            <a:r>
              <a:rPr lang="en-US" altLang="en-US" sz="1600" dirty="0" err="1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name.trim</a:t>
            </a:r>
            <a:r>
              <a:rPr lang="en-US" altLang="en-US" sz="1600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().equals(""))</a:t>
            </a:r>
            <a:endParaRPr lang="en-US" altLang="en-US" sz="16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throw new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IllegalArgumentException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("Invalid parameters");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else{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this.id = id; this.name =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name;this.gpa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gpa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public Student(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id){ </a:t>
            </a:r>
            <a:r>
              <a:rPr lang="en-US" altLang="en-US" sz="16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Constructor used to create dummy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this.id = id;        </a:t>
            </a:r>
            <a:r>
              <a:rPr lang="en-US" altLang="en-US" sz="16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search objects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public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getID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(){return id;}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public String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getName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(){return name;}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public double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getGPA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(){return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gpa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public String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toString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return "ID#:" + id + ", Name: " + name + ", GPA: " +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gpa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14313"/>
            <a:ext cx="4191000" cy="623887"/>
          </a:xfrm>
        </p:spPr>
        <p:txBody>
          <a:bodyPr/>
          <a:lstStyle/>
          <a:p>
            <a:pPr eaLnBrk="1" hangingPunct="1"/>
            <a:r>
              <a:rPr lang="en-US" altLang="en-US" smtClean="0"/>
              <a:t>Array of references</a:t>
            </a:r>
          </a:p>
        </p:txBody>
      </p:sp>
      <p:sp>
        <p:nvSpPr>
          <p:cNvPr id="6147" name="TextBox 3"/>
          <p:cNvSpPr txBox="1">
            <a:spLocks noChangeArrowheads="1"/>
          </p:cNvSpPr>
          <p:nvPr/>
        </p:nvSpPr>
        <p:spPr bwMode="auto">
          <a:xfrm>
            <a:off x="381000" y="1447800"/>
            <a:ext cx="85344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public void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setGPA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(double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gpa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)throws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IllegalArgumentException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if(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gpa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 0 ||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gpa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&gt; 4)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throw new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IllegalArgumentException</a:t>
            </a:r>
            <a:r>
              <a:rPr lang="en-US" altLang="en-US" sz="1600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("Invalid GPA");</a:t>
            </a:r>
            <a:endParaRPr lang="en-US" altLang="en-US" sz="16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else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this.gpa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gpa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public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equals(Object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if(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== null)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return false;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else if(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this.getClass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 !=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obj.getClass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())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return false;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else{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Student 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(Student)</a:t>
            </a:r>
            <a:r>
              <a:rPr lang="en-US" altLang="en-US" sz="16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return this.id == student.id;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/>
          <p:cNvSpPr txBox="1">
            <a:spLocks noChangeArrowheads="1"/>
          </p:cNvSpPr>
          <p:nvPr/>
        </p:nvSpPr>
        <p:spPr bwMode="auto">
          <a:xfrm>
            <a:off x="1143000" y="990600"/>
            <a:ext cx="66055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 dirty="0"/>
              <a:t> An array of references is an array whose type is a class.</a:t>
            </a:r>
          </a:p>
        </p:txBody>
      </p:sp>
      <p:sp>
        <p:nvSpPr>
          <p:cNvPr id="6147" name="TextBox 6"/>
          <p:cNvSpPr txBox="1">
            <a:spLocks noChangeArrowheads="1"/>
          </p:cNvSpPr>
          <p:nvPr/>
        </p:nvSpPr>
        <p:spPr bwMode="auto">
          <a:xfrm>
            <a:off x="609600" y="1295400"/>
            <a:ext cx="8305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 dirty="0"/>
              <a:t> Example: In the </a:t>
            </a:r>
            <a:r>
              <a:rPr lang="en-US" altLang="en-US" sz="1600" b="1" dirty="0" err="1"/>
              <a:t>StudentDriver</a:t>
            </a:r>
            <a:r>
              <a:rPr lang="en-US" altLang="en-US" sz="1600" dirty="0"/>
              <a:t> class we can create and initialize an array of Student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600" dirty="0"/>
              <a:t>   references:</a:t>
            </a:r>
          </a:p>
        </p:txBody>
      </p:sp>
      <p:sp>
        <p:nvSpPr>
          <p:cNvPr id="6148" name="TextBox 7"/>
          <p:cNvSpPr txBox="1">
            <a:spLocks noChangeArrowheads="1"/>
          </p:cNvSpPr>
          <p:nvPr/>
        </p:nvSpPr>
        <p:spPr bwMode="auto">
          <a:xfrm>
            <a:off x="533400" y="1828800"/>
            <a:ext cx="81534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Student[] students = new Student[4];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students[0] = new Student(200012, "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Muhsin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Ahmad", 3.5);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students[1] = new Student(200014, "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Saleem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Khan", 3.0);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students[2] = new Student(200020, "Yusuf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Ridhwaan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", 4.0);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students[3] = new Student(200028, "Zaid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Qasim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", 3.2);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533400" y="2984326"/>
            <a:ext cx="4979988" cy="3810000"/>
            <a:chOff x="533400" y="2971800"/>
            <a:chExt cx="4979988" cy="3810000"/>
          </a:xfrm>
        </p:grpSpPr>
        <p:sp>
          <p:nvSpPr>
            <p:cNvPr id="14" name="Rectangle 13"/>
            <p:cNvSpPr/>
            <p:nvPr/>
          </p:nvSpPr>
          <p:spPr>
            <a:xfrm>
              <a:off x="1981200" y="3886200"/>
              <a:ext cx="990600" cy="2286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1" eaLnBrk="1" hangingPunct="1">
                <a:defRPr/>
              </a:pPr>
              <a:endParaRPr lang="en-US" dirty="0"/>
            </a:p>
          </p:txBody>
        </p:sp>
        <p:grpSp>
          <p:nvGrpSpPr>
            <p:cNvPr id="7176" name="Group 43"/>
            <p:cNvGrpSpPr>
              <a:grpSpLocks/>
            </p:cNvGrpSpPr>
            <p:nvPr/>
          </p:nvGrpSpPr>
          <p:grpSpPr bwMode="auto">
            <a:xfrm>
              <a:off x="533400" y="2971800"/>
              <a:ext cx="4979988" cy="3810000"/>
              <a:chOff x="533400" y="2971800"/>
              <a:chExt cx="4979988" cy="3810000"/>
            </a:xfrm>
          </p:grpSpPr>
          <p:sp>
            <p:nvSpPr>
              <p:cNvPr id="7177" name="TextBox 9"/>
              <p:cNvSpPr txBox="1">
                <a:spLocks noChangeArrowheads="1"/>
              </p:cNvSpPr>
              <p:nvPr/>
            </p:nvSpPr>
            <p:spPr bwMode="auto">
              <a:xfrm>
                <a:off x="609600" y="3276600"/>
                <a:ext cx="685800" cy="276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009900"/>
                  </a:buClr>
                  <a:buSzPct val="6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55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/>
                  <a:t>326250</a:t>
                </a:r>
              </a:p>
            </p:txBody>
          </p:sp>
          <p:grpSp>
            <p:nvGrpSpPr>
              <p:cNvPr id="7178" name="Group 40"/>
              <p:cNvGrpSpPr>
                <a:grpSpLocks/>
              </p:cNvGrpSpPr>
              <p:nvPr/>
            </p:nvGrpSpPr>
            <p:grpSpPr bwMode="auto">
              <a:xfrm>
                <a:off x="533400" y="2971800"/>
                <a:ext cx="4979988" cy="3810000"/>
                <a:chOff x="533400" y="2971800"/>
                <a:chExt cx="4979988" cy="3810000"/>
              </a:xfrm>
            </p:grpSpPr>
            <p:sp>
              <p:nvSpPr>
                <p:cNvPr id="12" name="Rectangle 11"/>
                <p:cNvSpPr/>
                <p:nvPr/>
              </p:nvSpPr>
              <p:spPr>
                <a:xfrm>
                  <a:off x="1981200" y="3429000"/>
                  <a:ext cx="990600" cy="22860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rtl="1" eaLnBrk="1" hangingPunct="1">
                    <a:defRPr/>
                  </a:pPr>
                  <a:endParaRPr lang="en-US" dirty="0"/>
                </a:p>
              </p:txBody>
            </p:sp>
            <p:grpSp>
              <p:nvGrpSpPr>
                <p:cNvPr id="7180" name="Group 39"/>
                <p:cNvGrpSpPr>
                  <a:grpSpLocks/>
                </p:cNvGrpSpPr>
                <p:nvPr/>
              </p:nvGrpSpPr>
              <p:grpSpPr bwMode="auto">
                <a:xfrm>
                  <a:off x="533400" y="2971800"/>
                  <a:ext cx="4979988" cy="3810000"/>
                  <a:chOff x="533400" y="2971800"/>
                  <a:chExt cx="4979988" cy="3810000"/>
                </a:xfrm>
              </p:grpSpPr>
              <p:grpSp>
                <p:nvGrpSpPr>
                  <p:cNvPr id="7181" name="Group 37"/>
                  <p:cNvGrpSpPr>
                    <a:grpSpLocks/>
                  </p:cNvGrpSpPr>
                  <p:nvPr/>
                </p:nvGrpSpPr>
                <p:grpSpPr bwMode="auto">
                  <a:xfrm>
                    <a:off x="533400" y="3048000"/>
                    <a:ext cx="990600" cy="457200"/>
                    <a:chOff x="533400" y="3048000"/>
                    <a:chExt cx="990600" cy="457200"/>
                  </a:xfrm>
                </p:grpSpPr>
                <p:sp>
                  <p:nvSpPr>
                    <p:cNvPr id="9" name="Rectangle 8"/>
                    <p:cNvSpPr/>
                    <p:nvPr/>
                  </p:nvSpPr>
                  <p:spPr>
                    <a:xfrm>
                      <a:off x="533400" y="3276600"/>
                      <a:ext cx="990600" cy="228600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rtl="1" eaLnBrk="1" hangingPunct="1"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7211" name="TextBox 1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33400" y="3048000"/>
                      <a:ext cx="762000" cy="27622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/>
                        <a:t>students</a:t>
                      </a:r>
                    </a:p>
                  </p:txBody>
                </p:sp>
              </p:grpSp>
              <p:grpSp>
                <p:nvGrpSpPr>
                  <p:cNvPr id="7182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1752600" y="3429000"/>
                    <a:ext cx="1219200" cy="962025"/>
                    <a:chOff x="1752600" y="3429000"/>
                    <a:chExt cx="1219200" cy="962025"/>
                  </a:xfrm>
                </p:grpSpPr>
                <p:sp>
                  <p:nvSpPr>
                    <p:cNvPr id="13" name="Rectangle 12"/>
                    <p:cNvSpPr/>
                    <p:nvPr/>
                  </p:nvSpPr>
                  <p:spPr>
                    <a:xfrm>
                      <a:off x="1981200" y="3657600"/>
                      <a:ext cx="990600" cy="228600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rtl="1" eaLnBrk="1" hangingPunct="1"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15" name="Rectangle 14"/>
                    <p:cNvSpPr/>
                    <p:nvPr/>
                  </p:nvSpPr>
                  <p:spPr>
                    <a:xfrm>
                      <a:off x="1981200" y="4114800"/>
                      <a:ext cx="990600" cy="228600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rtl="1" eaLnBrk="1" hangingPunct="1"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7202" name="TextBox 1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133600" y="3429000"/>
                      <a:ext cx="685800" cy="27622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/>
                        <a:t>456250</a:t>
                      </a:r>
                    </a:p>
                  </p:txBody>
                </p:sp>
                <p:sp>
                  <p:nvSpPr>
                    <p:cNvPr id="7203" name="TextBox 1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133600" y="3657600"/>
                      <a:ext cx="685800" cy="27622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/>
                        <a:t>456260</a:t>
                      </a:r>
                    </a:p>
                  </p:txBody>
                </p:sp>
                <p:sp>
                  <p:nvSpPr>
                    <p:cNvPr id="7204" name="TextBox 1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133600" y="3886200"/>
                      <a:ext cx="685800" cy="27622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/>
                        <a:t>456270</a:t>
                      </a:r>
                    </a:p>
                  </p:txBody>
                </p:sp>
                <p:sp>
                  <p:nvSpPr>
                    <p:cNvPr id="7205" name="TextBox 1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133600" y="4114800"/>
                      <a:ext cx="685800" cy="27622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/>
                        <a:t>456280</a:t>
                      </a:r>
                    </a:p>
                  </p:txBody>
                </p:sp>
                <p:sp>
                  <p:nvSpPr>
                    <p:cNvPr id="7206" name="TextBox 1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752600" y="3657600"/>
                      <a:ext cx="228600" cy="27622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/>
                        <a:t>1</a:t>
                      </a:r>
                    </a:p>
                  </p:txBody>
                </p:sp>
                <p:sp>
                  <p:nvSpPr>
                    <p:cNvPr id="7207" name="TextBox 2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752600" y="3429000"/>
                      <a:ext cx="228600" cy="27622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/>
                        <a:t>0</a:t>
                      </a:r>
                    </a:p>
                  </p:txBody>
                </p:sp>
                <p:sp>
                  <p:nvSpPr>
                    <p:cNvPr id="7208" name="TextBox 2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752600" y="3886200"/>
                      <a:ext cx="228600" cy="27622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/>
                        <a:t>2</a:t>
                      </a:r>
                    </a:p>
                  </p:txBody>
                </p:sp>
                <p:sp>
                  <p:nvSpPr>
                    <p:cNvPr id="7209" name="TextBox 2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752600" y="4114800"/>
                      <a:ext cx="228600" cy="27622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/>
                        <a:t>3</a:t>
                      </a:r>
                    </a:p>
                  </p:txBody>
                </p:sp>
              </p:grpSp>
              <p:cxnSp>
                <p:nvCxnSpPr>
                  <p:cNvPr id="27" name="Straight Arrow Connector 26"/>
                  <p:cNvCxnSpPr/>
                  <p:nvPr/>
                </p:nvCxnSpPr>
                <p:spPr>
                  <a:xfrm>
                    <a:off x="1447800" y="3390900"/>
                    <a:ext cx="533400" cy="3810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7184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3352800" y="3962400"/>
                    <a:ext cx="2084388" cy="914400"/>
                    <a:chOff x="3352800" y="3962400"/>
                    <a:chExt cx="2083728" cy="914400"/>
                  </a:xfrm>
                </p:grpSpPr>
                <p:sp>
                  <p:nvSpPr>
                    <p:cNvPr id="28" name="Rounded Rectangle 27"/>
                    <p:cNvSpPr/>
                    <p:nvPr/>
                  </p:nvSpPr>
                  <p:spPr>
                    <a:xfrm>
                      <a:off x="3352800" y="3962400"/>
                      <a:ext cx="2056749" cy="914400"/>
                    </a:xfrm>
                    <a:prstGeom prst="round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rtl="1" eaLnBrk="1" hangingPunct="1"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7199" name="TextBox 2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352800" y="4038600"/>
                      <a:ext cx="2083728" cy="83099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/>
                        <a:t>200014</a:t>
                      </a:r>
                    </a:p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/>
                        <a:t>" Saleem Khan"</a:t>
                      </a:r>
                    </a:p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/>
                        <a:t>3.0</a:t>
                      </a:r>
                    </a:p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/>
                        <a:t>Constructors and methods</a:t>
                      </a:r>
                    </a:p>
                  </p:txBody>
                </p:sp>
              </p:grpSp>
              <p:grpSp>
                <p:nvGrpSpPr>
                  <p:cNvPr id="7185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3352800" y="5943600"/>
                    <a:ext cx="2133600" cy="838200"/>
                    <a:chOff x="3352800" y="5943600"/>
                    <a:chExt cx="2133600" cy="838200"/>
                  </a:xfrm>
                </p:grpSpPr>
                <p:sp>
                  <p:nvSpPr>
                    <p:cNvPr id="7196" name="TextBox 3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402672" y="5943600"/>
                      <a:ext cx="2083728" cy="83099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/>
                        <a:t>200028</a:t>
                      </a:r>
                    </a:p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/>
                        <a:t>"Zaid Qasim"</a:t>
                      </a:r>
                    </a:p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/>
                        <a:t>3.2</a:t>
                      </a:r>
                    </a:p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/>
                        <a:t>Constructors and methods</a:t>
                      </a:r>
                    </a:p>
                  </p:txBody>
                </p:sp>
                <p:sp>
                  <p:nvSpPr>
                    <p:cNvPr id="33" name="Rounded Rectangle 32"/>
                    <p:cNvSpPr/>
                    <p:nvPr/>
                  </p:nvSpPr>
                  <p:spPr>
                    <a:xfrm>
                      <a:off x="3352800" y="5943600"/>
                      <a:ext cx="2057400" cy="838200"/>
                    </a:xfrm>
                    <a:prstGeom prst="round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rtl="1" eaLnBrk="1" hangingPunct="1">
                        <a:defRPr/>
                      </a:pPr>
                      <a:endParaRPr lang="en-US" dirty="0"/>
                    </a:p>
                  </p:txBody>
                </p:sp>
              </p:grpSp>
              <p:grpSp>
                <p:nvGrpSpPr>
                  <p:cNvPr id="7186" name="Group 35"/>
                  <p:cNvGrpSpPr>
                    <a:grpSpLocks/>
                  </p:cNvGrpSpPr>
                  <p:nvPr/>
                </p:nvGrpSpPr>
                <p:grpSpPr bwMode="auto">
                  <a:xfrm>
                    <a:off x="3352800" y="2971800"/>
                    <a:ext cx="2160588" cy="914400"/>
                    <a:chOff x="3352800" y="3200400"/>
                    <a:chExt cx="2159928" cy="914400"/>
                  </a:xfrm>
                </p:grpSpPr>
                <p:sp>
                  <p:nvSpPr>
                    <p:cNvPr id="7194" name="TextBox 3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429000" y="3200400"/>
                      <a:ext cx="2083728" cy="83099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 dirty="0"/>
                        <a:t>200012</a:t>
                      </a:r>
                    </a:p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 dirty="0"/>
                        <a:t>"</a:t>
                      </a:r>
                      <a:r>
                        <a:rPr lang="en-US" altLang="en-US" sz="1200" dirty="0" err="1"/>
                        <a:t>Muhsin</a:t>
                      </a:r>
                      <a:r>
                        <a:rPr lang="en-US" altLang="en-US" sz="1200" dirty="0"/>
                        <a:t> Ahmad " </a:t>
                      </a:r>
                    </a:p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 dirty="0"/>
                        <a:t>3.5</a:t>
                      </a:r>
                    </a:p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 dirty="0"/>
                        <a:t>Constructors and methods</a:t>
                      </a:r>
                    </a:p>
                  </p:txBody>
                </p:sp>
                <p:sp>
                  <p:nvSpPr>
                    <p:cNvPr id="34" name="Rounded Rectangle 33"/>
                    <p:cNvSpPr/>
                    <p:nvPr/>
                  </p:nvSpPr>
                  <p:spPr>
                    <a:xfrm>
                      <a:off x="3352800" y="3200400"/>
                      <a:ext cx="2056772" cy="914400"/>
                    </a:xfrm>
                    <a:prstGeom prst="round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rtl="1" eaLnBrk="1" hangingPunct="1">
                        <a:defRPr/>
                      </a:pPr>
                      <a:endParaRPr lang="en-US" dirty="0"/>
                    </a:p>
                  </p:txBody>
                </p:sp>
              </p:grpSp>
              <p:grpSp>
                <p:nvGrpSpPr>
                  <p:cNvPr id="7187" name="Group 37"/>
                  <p:cNvGrpSpPr>
                    <a:grpSpLocks/>
                  </p:cNvGrpSpPr>
                  <p:nvPr/>
                </p:nvGrpSpPr>
                <p:grpSpPr bwMode="auto">
                  <a:xfrm>
                    <a:off x="3352800" y="4953000"/>
                    <a:ext cx="2084388" cy="914400"/>
                    <a:chOff x="3352800" y="4953000"/>
                    <a:chExt cx="2083728" cy="914400"/>
                  </a:xfrm>
                </p:grpSpPr>
                <p:sp>
                  <p:nvSpPr>
                    <p:cNvPr id="7192" name="TextBox 2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352800" y="4953000"/>
                      <a:ext cx="2083728" cy="83099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2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/>
                        <a:t>200020</a:t>
                      </a:r>
                    </a:p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/>
                        <a:t>"Yusuf Ridhwaan"</a:t>
                      </a:r>
                    </a:p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/>
                        <a:t>4.0</a:t>
                      </a:r>
                    </a:p>
                    <a:p>
                      <a:pPr eaLnBrk="1" hangingPunct="1">
                        <a:spcBef>
                          <a:spcPct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altLang="en-US" sz="1200"/>
                        <a:t>Constructors and methods</a:t>
                      </a:r>
                    </a:p>
                  </p:txBody>
                </p:sp>
                <p:sp>
                  <p:nvSpPr>
                    <p:cNvPr id="35" name="Rounded Rectangle 34"/>
                    <p:cNvSpPr/>
                    <p:nvPr/>
                  </p:nvSpPr>
                  <p:spPr>
                    <a:xfrm>
                      <a:off x="3352800" y="4953000"/>
                      <a:ext cx="2056749" cy="914400"/>
                    </a:xfrm>
                    <a:prstGeom prst="round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rtl="1" eaLnBrk="1" hangingPunct="1">
                        <a:defRPr/>
                      </a:pPr>
                      <a:endParaRPr lang="en-US" dirty="0"/>
                    </a:p>
                  </p:txBody>
                </p:sp>
              </p:grpSp>
              <p:cxnSp>
                <p:nvCxnSpPr>
                  <p:cNvPr id="43" name="Straight Arrow Connector 42"/>
                  <p:cNvCxnSpPr>
                    <a:stCxn id="7202" idx="3"/>
                  </p:cNvCxnSpPr>
                  <p:nvPr/>
                </p:nvCxnSpPr>
                <p:spPr>
                  <a:xfrm flipV="1">
                    <a:off x="2819400" y="3276600"/>
                    <a:ext cx="533400" cy="290513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Arrow Connector 45"/>
                  <p:cNvCxnSpPr/>
                  <p:nvPr/>
                </p:nvCxnSpPr>
                <p:spPr>
                  <a:xfrm>
                    <a:off x="2895600" y="3733800"/>
                    <a:ext cx="457200" cy="38100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Arrow Connector 47"/>
                  <p:cNvCxnSpPr>
                    <a:stCxn id="14" idx="3"/>
                  </p:cNvCxnSpPr>
                  <p:nvPr/>
                </p:nvCxnSpPr>
                <p:spPr>
                  <a:xfrm>
                    <a:off x="2971800" y="4000500"/>
                    <a:ext cx="381000" cy="102870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Arrow Connector 52"/>
                  <p:cNvCxnSpPr/>
                  <p:nvPr/>
                </p:nvCxnSpPr>
                <p:spPr>
                  <a:xfrm>
                    <a:off x="2895600" y="4267200"/>
                    <a:ext cx="457200" cy="175260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717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14313"/>
            <a:ext cx="3810000" cy="623887"/>
          </a:xfrm>
        </p:spPr>
        <p:txBody>
          <a:bodyPr/>
          <a:lstStyle/>
          <a:p>
            <a:pPr eaLnBrk="1" hangingPunct="1"/>
            <a:r>
              <a:rPr lang="en-US" altLang="en-US" smtClean="0"/>
              <a:t>Array of references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/>
      <p:bldP spid="61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8"/>
          <p:cNvSpPr txBox="1">
            <a:spLocks noChangeArrowheads="1"/>
          </p:cNvSpPr>
          <p:nvPr/>
        </p:nvSpPr>
        <p:spPr bwMode="auto">
          <a:xfrm>
            <a:off x="1066800" y="990600"/>
            <a:ext cx="6934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 dirty="0"/>
              <a:t> It is usually preferable to initialize an array of references from a text-file.</a:t>
            </a:r>
          </a:p>
        </p:txBody>
      </p:sp>
      <p:sp>
        <p:nvSpPr>
          <p:cNvPr id="7171" name="TextBox 13"/>
          <p:cNvSpPr txBox="1">
            <a:spLocks noChangeArrowheads="1"/>
          </p:cNvSpPr>
          <p:nvPr/>
        </p:nvSpPr>
        <p:spPr bwMode="auto">
          <a:xfrm>
            <a:off x="381000" y="1295400"/>
            <a:ext cx="8534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 dirty="0"/>
              <a:t> Consider a text-file input.txt in which each line contains id, name1, name2, and </a:t>
            </a:r>
            <a:r>
              <a:rPr lang="en-US" altLang="en-US" sz="1600" dirty="0" err="1"/>
              <a:t>gpa</a:t>
            </a:r>
            <a:r>
              <a:rPr lang="en-US" altLang="en-US" sz="1600" dirty="0"/>
              <a:t> of a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600" dirty="0"/>
              <a:t>   student.</a:t>
            </a:r>
          </a:p>
        </p:txBody>
      </p:sp>
      <p:sp>
        <p:nvSpPr>
          <p:cNvPr id="7172" name="TextBox 14"/>
          <p:cNvSpPr txBox="1">
            <a:spLocks noChangeArrowheads="1"/>
          </p:cNvSpPr>
          <p:nvPr/>
        </p:nvSpPr>
        <p:spPr bwMode="auto">
          <a:xfrm>
            <a:off x="457200" y="1905000"/>
            <a:ext cx="8458200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numStudents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getNumLinesOfTextFile</a:t>
            </a:r>
            <a:r>
              <a:rPr lang="en-US" altLang="en-US" sz="1400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 </a:t>
            </a:r>
            <a:r>
              <a:rPr lang="en-US" altLang="en-US" sz="1400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//Assuming </a:t>
            </a:r>
            <a:r>
              <a:rPr lang="en-US" altLang="en-US" sz="1400" dirty="0" err="1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numLines</a:t>
            </a:r>
            <a:r>
              <a:rPr lang="en-US" altLang="en-US" sz="1400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== </a:t>
            </a:r>
            <a:r>
              <a:rPr lang="en-US" altLang="en-US" sz="1400" dirty="0" err="1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numStudents</a:t>
            </a:r>
            <a:endParaRPr lang="en-US" altLang="en-US" sz="1400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Student[] students = new Student[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numStudents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id; double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gpa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String name1, name2,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Scanner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fscanner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new Scanner(new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FileInputStream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("input.txt"));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k = 0; k &lt;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numStudents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k++){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id =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fscanner.nextInt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name1 =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fscanner.next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name2 =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fscanner.next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name = name1 + " " + name2;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gpa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fscanner.nextDouble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students[k] = new Student(id, name,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gpa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displayArray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(students);</a:t>
            </a: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1447800" y="214313"/>
            <a:ext cx="6172200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1" hangingPunct="1">
              <a:defRPr/>
            </a:pPr>
            <a:r>
              <a:rPr lang="en-US" altLang="en-US" sz="3200" kern="0" dirty="0">
                <a:latin typeface="+mj-lt"/>
                <a:ea typeface="+mj-ea"/>
                <a:cs typeface="+mj-cs"/>
              </a:rPr>
              <a:t>Initializing an Array of references</a:t>
            </a:r>
          </a:p>
        </p:txBody>
      </p:sp>
      <p:sp>
        <p:nvSpPr>
          <p:cNvPr id="6" name="TextBox 14"/>
          <p:cNvSpPr txBox="1">
            <a:spLocks noChangeArrowheads="1"/>
          </p:cNvSpPr>
          <p:nvPr/>
        </p:nvSpPr>
        <p:spPr bwMode="auto">
          <a:xfrm>
            <a:off x="533400" y="5638800"/>
            <a:ext cx="739140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. 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static void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displayArray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(Student[]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studentArray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for(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k = 0; k &lt;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studentArray.length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k++)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studentArray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[k]);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/>
      <p:bldP spid="717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Linear Searching an array of references</a:t>
            </a:r>
            <a:endParaRPr lang="en-US" altLang="en-US" smtClean="0">
              <a:latin typeface="Courier New" panose="02070309020205020404" pitchFamily="49" charset="0"/>
            </a:endParaRPr>
          </a:p>
        </p:txBody>
      </p:sp>
      <p:sp>
        <p:nvSpPr>
          <p:cNvPr id="8195" name="TextBox 8"/>
          <p:cNvSpPr txBox="1">
            <a:spLocks noChangeArrowheads="1"/>
          </p:cNvSpPr>
          <p:nvPr/>
        </p:nvSpPr>
        <p:spPr bwMode="auto">
          <a:xfrm>
            <a:off x="381000" y="1320800"/>
            <a:ext cx="8458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 dirty="0"/>
              <a:t> There are two ways we can implement a </a:t>
            </a:r>
            <a:r>
              <a:rPr lang="en-US" altLang="en-US" sz="1600" b="1" dirty="0" err="1"/>
              <a:t>linearSearch</a:t>
            </a:r>
            <a:r>
              <a:rPr lang="en-US" altLang="en-US" sz="1600" dirty="0"/>
              <a:t> method that searches the array of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600" dirty="0"/>
              <a:t>   references </a:t>
            </a:r>
            <a:r>
              <a:rPr lang="en-US" altLang="en-US" sz="1600" b="1" dirty="0"/>
              <a:t>students</a:t>
            </a:r>
            <a:r>
              <a:rPr lang="en-US" altLang="en-US" sz="1600" dirty="0"/>
              <a:t> for a student with a given ID.</a:t>
            </a:r>
          </a:p>
        </p:txBody>
      </p:sp>
      <p:sp>
        <p:nvSpPr>
          <p:cNvPr id="8196" name="TextBox 13"/>
          <p:cNvSpPr txBox="1">
            <a:spLocks noChangeArrowheads="1"/>
          </p:cNvSpPr>
          <p:nvPr/>
        </p:nvSpPr>
        <p:spPr bwMode="auto">
          <a:xfrm>
            <a:off x="381000" y="2176463"/>
            <a:ext cx="7620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/>
              <a:t>1. Use an appropriate get method of each object. In this case we use </a:t>
            </a:r>
            <a:r>
              <a:rPr lang="en-US" altLang="en-US" sz="1600" dirty="0" err="1"/>
              <a:t>getID</a:t>
            </a:r>
            <a:r>
              <a:rPr lang="en-US" altLang="en-US" sz="1600" dirty="0"/>
              <a:t>:</a:t>
            </a:r>
          </a:p>
        </p:txBody>
      </p:sp>
      <p:sp>
        <p:nvSpPr>
          <p:cNvPr id="8197" name="TextBox 14"/>
          <p:cNvSpPr txBox="1">
            <a:spLocks noChangeArrowheads="1"/>
          </p:cNvSpPr>
          <p:nvPr/>
        </p:nvSpPr>
        <p:spPr bwMode="auto">
          <a:xfrm>
            <a:off x="533400" y="2603500"/>
            <a:ext cx="82296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static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linearSearch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(Student[]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studentArray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targetID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for(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k = 0; k &lt;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studentArray.length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k++){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if(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targetID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==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studentArray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[k].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getID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return true;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4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return false;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</a:p>
        </p:txBody>
      </p:sp>
      <p:sp>
        <p:nvSpPr>
          <p:cNvPr id="8198" name="TextBox 5"/>
          <p:cNvSpPr txBox="1">
            <a:spLocks noChangeArrowheads="1"/>
          </p:cNvSpPr>
          <p:nvPr/>
        </p:nvSpPr>
        <p:spPr bwMode="auto">
          <a:xfrm>
            <a:off x="609600" y="4368800"/>
            <a:ext cx="8534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/>
              <a:t>This may not be a good way of doing the search especially if the student equality criteria is based on several instance variables.</a:t>
            </a:r>
          </a:p>
        </p:txBody>
      </p:sp>
      <p:sp>
        <p:nvSpPr>
          <p:cNvPr id="8199" name="TextBox 6"/>
          <p:cNvSpPr txBox="1">
            <a:spLocks noChangeArrowheads="1"/>
          </p:cNvSpPr>
          <p:nvPr/>
        </p:nvSpPr>
        <p:spPr bwMode="auto">
          <a:xfrm>
            <a:off x="457200" y="5148263"/>
            <a:ext cx="3124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/>
              <a:t>2. Use a dummy search object:</a:t>
            </a:r>
          </a:p>
        </p:txBody>
      </p:sp>
      <p:sp>
        <p:nvSpPr>
          <p:cNvPr id="8200" name="TextBox 7"/>
          <p:cNvSpPr txBox="1">
            <a:spLocks noChangeArrowheads="1"/>
          </p:cNvSpPr>
          <p:nvPr/>
        </p:nvSpPr>
        <p:spPr bwMode="auto">
          <a:xfrm>
            <a:off x="762000" y="5740400"/>
            <a:ext cx="7848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/>
              <a:t>A dummy search object is an object in which only the instance variables used in the equals method are initialized.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/>
      <p:bldP spid="8197" grpId="0"/>
      <p:bldP spid="8198" grpId="0"/>
      <p:bldP spid="8199" grpId="0"/>
      <p:bldP spid="820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Linear Searching an array of references</a:t>
            </a:r>
            <a:endParaRPr lang="en-US" altLang="en-US" smtClean="0">
              <a:latin typeface="Courier New" panose="02070309020205020404" pitchFamily="49" charset="0"/>
            </a:endParaRPr>
          </a:p>
        </p:txBody>
      </p:sp>
      <p:sp>
        <p:nvSpPr>
          <p:cNvPr id="9219" name="TextBox 8"/>
          <p:cNvSpPr txBox="1">
            <a:spLocks noChangeArrowheads="1"/>
          </p:cNvSpPr>
          <p:nvPr/>
        </p:nvSpPr>
        <p:spPr bwMode="auto">
          <a:xfrm>
            <a:off x="457200" y="1219200"/>
            <a:ext cx="7620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 dirty="0"/>
              <a:t> Example: Search for student with id 200028 in the array of references </a:t>
            </a:r>
            <a:r>
              <a:rPr lang="en-US" altLang="en-US" sz="1600" b="1" dirty="0"/>
              <a:t>students</a:t>
            </a:r>
          </a:p>
        </p:txBody>
      </p:sp>
      <p:sp>
        <p:nvSpPr>
          <p:cNvPr id="9220" name="TextBox 13"/>
          <p:cNvSpPr txBox="1">
            <a:spLocks noChangeArrowheads="1"/>
          </p:cNvSpPr>
          <p:nvPr/>
        </p:nvSpPr>
        <p:spPr bwMode="auto">
          <a:xfrm>
            <a:off x="482252" y="2359007"/>
            <a:ext cx="5715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 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dummyObj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new Student(200028);</a:t>
            </a:r>
          </a:p>
        </p:txBody>
      </p:sp>
      <p:sp>
        <p:nvSpPr>
          <p:cNvPr id="9221" name="TextBox 14"/>
          <p:cNvSpPr txBox="1">
            <a:spLocks noChangeArrowheads="1"/>
          </p:cNvSpPr>
          <p:nvPr/>
        </p:nvSpPr>
        <p:spPr bwMode="auto">
          <a:xfrm>
            <a:off x="195197" y="4603467"/>
            <a:ext cx="89154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. . 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static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linearSearch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(Student[]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studentArray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Student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targetStudent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for(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k = 0; k &lt;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studentArray.length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k++){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if(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targetStudent.equals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studentArray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[k]))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return true;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4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return false;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</a:p>
        </p:txBody>
      </p:sp>
      <p:sp>
        <p:nvSpPr>
          <p:cNvPr id="9222" name="TextBox 6"/>
          <p:cNvSpPr txBox="1">
            <a:spLocks noChangeArrowheads="1"/>
          </p:cNvSpPr>
          <p:nvPr/>
        </p:nvSpPr>
        <p:spPr bwMode="auto">
          <a:xfrm>
            <a:off x="442586" y="2971800"/>
            <a:ext cx="84582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//Invoke </a:t>
            </a:r>
            <a:r>
              <a:rPr lang="en-US" altLang="en-US" sz="1400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linearSearch</a:t>
            </a:r>
            <a:r>
              <a:rPr lang="en-US" altLang="en-US" sz="14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with </a:t>
            </a:r>
            <a:r>
              <a:rPr lang="en-US" altLang="en-US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students</a:t>
            </a:r>
            <a:r>
              <a:rPr lang="en-US" altLang="en-US" sz="14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and </a:t>
            </a:r>
            <a:r>
              <a:rPr lang="en-US" altLang="en-US" sz="14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dummyObject</a:t>
            </a:r>
            <a:r>
              <a:rPr lang="en-US" altLang="en-US" sz="14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arguments: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if(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linearSearch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(students,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dummyObj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("Student exists in the array");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("Student does not exist in the array");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/>
              <a:t> 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9600" y="1981200"/>
            <a:ext cx="426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Create a dummy search object</a:t>
            </a:r>
            <a:endParaRPr lang="en-US" sz="1400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/>
      <p:bldP spid="9221" grpId="0"/>
      <p:bldP spid="9222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Static Members</a:t>
            </a:r>
            <a:endParaRPr lang="en-US" altLang="en-US" smtClean="0">
              <a:latin typeface="Courier New" panose="02070309020205020404" pitchFamily="49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8077200" cy="47609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1600" smtClean="0"/>
              <a:t>Static members (variables and methods) belong to a class and they are not specific to an object.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smtClean="0"/>
              <a:t>A static member provides a single copy that is shared by all objects (instances) of a class.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smtClean="0"/>
              <a:t>Static members are declared in a class using the </a:t>
            </a:r>
            <a:r>
              <a:rPr lang="en-US" altLang="en-US" sz="1600" b="1" smtClean="0"/>
              <a:t>static</a:t>
            </a:r>
            <a:r>
              <a:rPr lang="en-US" altLang="en-US" sz="1600" smtClean="0"/>
              <a:t> keyword.</a:t>
            </a:r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Examples: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600" smtClean="0"/>
              <a:t>Math class variables (</a:t>
            </a:r>
            <a:r>
              <a:rPr lang="en-US" altLang="en-US" sz="1600" smtClean="0">
                <a:latin typeface="Courier New" panose="02070309020205020404" pitchFamily="49" charset="0"/>
                <a:cs typeface="Courier New" panose="02070309020205020404" pitchFamily="49" charset="0"/>
              </a:rPr>
              <a:t>PI</a:t>
            </a:r>
            <a:r>
              <a:rPr lang="en-US" altLang="en-US" sz="1600" smtClean="0"/>
              <a:t> and </a:t>
            </a:r>
            <a:r>
              <a:rPr lang="en-US" altLang="en-US" sz="1600" smtClean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altLang="en-US" sz="1600" smtClean="0"/>
              <a:t>), and methods (</a:t>
            </a:r>
            <a:r>
              <a:rPr lang="en-US" altLang="en-US" sz="1600" smtClean="0"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en-US" altLang="en-US" sz="1600" smtClean="0"/>
              <a:t>, </a:t>
            </a:r>
            <a:r>
              <a:rPr lang="en-US" altLang="en-US" sz="1600" smtClean="0">
                <a:latin typeface="Courier New" panose="02070309020205020404" pitchFamily="49" charset="0"/>
                <a:cs typeface="Courier New" panose="02070309020205020404" pitchFamily="49" charset="0"/>
              </a:rPr>
              <a:t>pow</a:t>
            </a:r>
            <a:r>
              <a:rPr lang="en-US" altLang="en-US" sz="1600" smtClean="0"/>
              <a:t>, </a:t>
            </a:r>
            <a:r>
              <a:rPr lang="en-US" altLang="en-US" sz="1600" smtClean="0">
                <a:latin typeface="Courier New" panose="02070309020205020404" pitchFamily="49" charset="0"/>
                <a:cs typeface="Courier New" panose="02070309020205020404" pitchFamily="49" charset="0"/>
              </a:rPr>
              <a:t>sqrt</a:t>
            </a:r>
            <a:r>
              <a:rPr lang="en-US" altLang="en-US" sz="1600" smtClean="0"/>
              <a:t>, </a:t>
            </a:r>
            <a:r>
              <a:rPr lang="en-US" altLang="en-US" sz="1600" smtClean="0">
                <a:latin typeface="Courier New" panose="02070309020205020404" pitchFamily="49" charset="0"/>
                <a:cs typeface="Courier New" panose="02070309020205020404" pitchFamily="49" charset="0"/>
              </a:rPr>
              <a:t>abs</a:t>
            </a:r>
            <a:r>
              <a:rPr lang="en-US" altLang="en-US" sz="1600" smtClean="0"/>
              <a:t>,…)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600" smtClean="0"/>
              <a:t>Character class methods isUpperCase, isLowerCase, isDigit etc.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600" smtClean="0"/>
              <a:t>A variable </a:t>
            </a:r>
            <a:r>
              <a:rPr lang="en-US" altLang="en-US" sz="1600" smtClean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universityName</a:t>
            </a:r>
            <a:r>
              <a:rPr lang="en-US" altLang="en-US" sz="1600" smtClean="0"/>
              <a:t> in the Student class for the name of a university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600" smtClean="0"/>
              <a:t>     // Assuming the application is only for that university.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600" smtClean="0"/>
              <a:t>A variable </a:t>
            </a:r>
            <a:r>
              <a:rPr lang="en-US" altLang="en-US" sz="1600" smtClean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numStudents</a:t>
            </a:r>
            <a:r>
              <a:rPr lang="en-US" altLang="en-US" sz="1600" smtClean="0"/>
              <a:t> in the Student class for the number of student objects created and the corresponding </a:t>
            </a:r>
            <a:r>
              <a:rPr lang="en-US" altLang="en-US" sz="1600" smtClean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getNumStudents</a:t>
            </a:r>
            <a:r>
              <a:rPr lang="en-US" altLang="en-US" sz="1600" smtClean="0"/>
              <a:t> method.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600" smtClean="0"/>
              <a:t>A variable </a:t>
            </a:r>
            <a:r>
              <a:rPr lang="en-US" altLang="en-US" sz="1600" smtClean="0">
                <a:solidFill>
                  <a:srgbClr val="0033CC"/>
                </a:solidFill>
              </a:rPr>
              <a:t>studentID</a:t>
            </a:r>
            <a:r>
              <a:rPr lang="en-US" altLang="en-US" sz="1600" smtClean="0"/>
              <a:t> in the Student class that is used to generate unique ID for each student.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600" smtClean="0"/>
              <a:t>A variable </a:t>
            </a:r>
            <a:r>
              <a:rPr lang="en-US" altLang="en-US" sz="1600" smtClean="0">
                <a:solidFill>
                  <a:srgbClr val="0033CC"/>
                </a:solidFill>
              </a:rPr>
              <a:t>totalSales</a:t>
            </a:r>
            <a:r>
              <a:rPr lang="en-US" altLang="en-US" sz="1600" smtClean="0"/>
              <a:t> in a Shop class that is used to sum the sales in different Shop objects and the corresponding </a:t>
            </a:r>
            <a:r>
              <a:rPr lang="en-US" altLang="en-US" sz="1600" smtClean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getTotalSales</a:t>
            </a:r>
            <a:r>
              <a:rPr lang="en-US" altLang="en-US" sz="1600" smtClean="0"/>
              <a:t> method.</a:t>
            </a:r>
            <a:endParaRPr lang="en-US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000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1000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1000"/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1000"/>
                                        <p:tgtEl>
                                          <p:spTgt spid="4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1000"/>
                                        <p:tgtEl>
                                          <p:spTgt spid="40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KFUPM-Template</Template>
  <TotalTime>2901</TotalTime>
  <Words>1971</Words>
  <Application>Microsoft Office PowerPoint</Application>
  <PresentationFormat>On-screen Show (4:3)</PresentationFormat>
  <Paragraphs>322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Courier New</vt:lpstr>
      <vt:lpstr>Tahoma</vt:lpstr>
      <vt:lpstr>Times New Roman</vt:lpstr>
      <vt:lpstr>Wingdings</vt:lpstr>
      <vt:lpstr>Blends</vt:lpstr>
      <vt:lpstr>PowerPoint Presentation</vt:lpstr>
      <vt:lpstr>Contents</vt:lpstr>
      <vt:lpstr>Array of references</vt:lpstr>
      <vt:lpstr>Array of references</vt:lpstr>
      <vt:lpstr>Array of references</vt:lpstr>
      <vt:lpstr>PowerPoint Presentation</vt:lpstr>
      <vt:lpstr>Linear Searching an array of references</vt:lpstr>
      <vt:lpstr>Linear Searching an array of references</vt:lpstr>
      <vt:lpstr>Static Members</vt:lpstr>
      <vt:lpstr>Static Members</vt:lpstr>
      <vt:lpstr>Static Members: Example</vt:lpstr>
      <vt:lpstr>Static Members: Example</vt:lpstr>
      <vt:lpstr>Static Members: Example</vt:lpstr>
      <vt:lpstr>Static Members: Example</vt:lpstr>
      <vt:lpstr>Accessing class members</vt:lpstr>
      <vt:lpstr>Accessing class members</vt:lpstr>
      <vt:lpstr>Exercise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itc</cp:lastModifiedBy>
  <cp:revision>273</cp:revision>
  <dcterms:created xsi:type="dcterms:W3CDTF">2010-01-21T08:08:00Z</dcterms:created>
  <dcterms:modified xsi:type="dcterms:W3CDTF">2017-11-25T20:14:51Z</dcterms:modified>
</cp:coreProperties>
</file>