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 id="2147483951" r:id="rId2"/>
  </p:sldMasterIdLst>
  <p:notesMasterIdLst>
    <p:notesMasterId r:id="rId25"/>
  </p:notesMasterIdLst>
  <p:handoutMasterIdLst>
    <p:handoutMasterId r:id="rId26"/>
  </p:handoutMasterIdLst>
  <p:sldIdLst>
    <p:sldId id="284" r:id="rId3"/>
    <p:sldId id="310" r:id="rId4"/>
    <p:sldId id="288" r:id="rId5"/>
    <p:sldId id="286" r:id="rId6"/>
    <p:sldId id="287" r:id="rId7"/>
    <p:sldId id="332" r:id="rId8"/>
    <p:sldId id="311" r:id="rId9"/>
    <p:sldId id="326" r:id="rId10"/>
    <p:sldId id="312" r:id="rId11"/>
    <p:sldId id="333" r:id="rId12"/>
    <p:sldId id="329" r:id="rId13"/>
    <p:sldId id="334" r:id="rId14"/>
    <p:sldId id="291" r:id="rId15"/>
    <p:sldId id="327" r:id="rId16"/>
    <p:sldId id="318" r:id="rId17"/>
    <p:sldId id="328" r:id="rId18"/>
    <p:sldId id="309" r:id="rId19"/>
    <p:sldId id="337" r:id="rId20"/>
    <p:sldId id="338" r:id="rId21"/>
    <p:sldId id="335" r:id="rId22"/>
    <p:sldId id="336" r:id="rId23"/>
    <p:sldId id="283" r:id="rId24"/>
  </p:sldIdLst>
  <p:sldSz cx="9144000" cy="6858000" type="screen4x3"/>
  <p:notesSz cx="7099300" cy="10234613"/>
  <p:defaultTextStyle>
    <a:defPPr>
      <a:defRPr lang="en-US"/>
    </a:defPPr>
    <a:lvl1pPr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6600"/>
    <a:srgbClr val="121328"/>
    <a:srgbClr val="F6E6EA"/>
    <a:srgbClr val="FAE2F6"/>
    <a:srgbClr val="170981"/>
    <a:srgbClr val="D7FDF9"/>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90" autoAdjust="0"/>
    <p:restoredTop sz="94660" autoAdjust="0"/>
  </p:normalViewPr>
  <p:slideViewPr>
    <p:cSldViewPr>
      <p:cViewPr varScale="1">
        <p:scale>
          <a:sx n="77" d="100"/>
          <a:sy n="77" d="100"/>
        </p:scale>
        <p:origin x="115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38" d="100"/>
          <a:sy n="38" d="100"/>
        </p:scale>
        <p:origin x="-1530" y="-72"/>
      </p:cViewPr>
      <p:guideLst>
        <p:guide orient="horz" pos="3224"/>
        <p:guide pos="223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5" rIns="99048" bIns="49525" numCol="1" anchor="t" anchorCtr="0" compatLnSpc="1">
            <a:prstTxWarp prst="textNoShape">
              <a:avLst/>
            </a:prstTxWarp>
          </a:bodyPr>
          <a:lstStyle>
            <a:lvl1pPr algn="l" defTabSz="990410" rtl="0" eaLnBrk="0" hangingPunct="0">
              <a:defRPr sz="1300">
                <a:latin typeface="Times New Roman" pitchFamily="18" charset="0"/>
                <a:cs typeface="Arial" charset="0"/>
              </a:defRPr>
            </a:lvl1pPr>
          </a:lstStyle>
          <a:p>
            <a:pPr>
              <a:defRPr/>
            </a:pPr>
            <a:endParaRPr lang="en-US"/>
          </a:p>
        </p:txBody>
      </p:sp>
      <p:sp>
        <p:nvSpPr>
          <p:cNvPr id="123907"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9048" tIns="49525" rIns="99048" bIns="49525" numCol="1" anchor="t" anchorCtr="0" compatLnSpc="1">
            <a:prstTxWarp prst="textNoShape">
              <a:avLst/>
            </a:prstTxWarp>
          </a:bodyPr>
          <a:lstStyle>
            <a:lvl1pPr algn="r" defTabSz="990410" rtl="0" eaLnBrk="0" hangingPunct="0">
              <a:defRPr sz="1300">
                <a:latin typeface="Times New Roman" pitchFamily="18" charset="0"/>
                <a:cs typeface="Arial" charset="0"/>
              </a:defRPr>
            </a:lvl1pPr>
          </a:lstStyle>
          <a:p>
            <a:pPr>
              <a:defRPr/>
            </a:pPr>
            <a:endParaRPr lang="en-US"/>
          </a:p>
        </p:txBody>
      </p:sp>
      <p:sp>
        <p:nvSpPr>
          <p:cNvPr id="123908"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9048" tIns="49525" rIns="99048" bIns="49525" numCol="1" anchor="b" anchorCtr="0" compatLnSpc="1">
            <a:prstTxWarp prst="textNoShape">
              <a:avLst/>
            </a:prstTxWarp>
          </a:bodyPr>
          <a:lstStyle>
            <a:lvl1pPr algn="l" defTabSz="990410" rtl="0" eaLnBrk="0" hangingPunct="0">
              <a:defRPr sz="1300">
                <a:latin typeface="Times New Roman" pitchFamily="18" charset="0"/>
                <a:cs typeface="Arial" charset="0"/>
              </a:defRPr>
            </a:lvl1pPr>
          </a:lstStyle>
          <a:p>
            <a:pPr>
              <a:defRPr/>
            </a:pPr>
            <a:endParaRPr lang="en-US"/>
          </a:p>
        </p:txBody>
      </p:sp>
      <p:sp>
        <p:nvSpPr>
          <p:cNvPr id="123909"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9048" tIns="49525" rIns="99048" bIns="49525" numCol="1" anchor="b" anchorCtr="0" compatLnSpc="1">
            <a:prstTxWarp prst="textNoShape">
              <a:avLst/>
            </a:prstTxWarp>
          </a:bodyPr>
          <a:lstStyle>
            <a:lvl1pPr algn="r" defTabSz="989013" rtl="0" eaLnBrk="0" hangingPunct="0">
              <a:defRPr sz="1300">
                <a:latin typeface="Times New Roman" panose="02020603050405020304" pitchFamily="18" charset="0"/>
                <a:cs typeface="Times New Roman" panose="02020603050405020304" pitchFamily="18" charset="0"/>
              </a:defRPr>
            </a:lvl1pPr>
          </a:lstStyle>
          <a:p>
            <a:pPr>
              <a:defRPr/>
            </a:pPr>
            <a:fld id="{2BF0821D-CC93-4A84-A40C-8BE1FFDADB71}" type="slidenum">
              <a:rPr lang="ar-SA" altLang="en-US"/>
              <a:pPr>
                <a:defRPr/>
              </a:pPr>
              <a:t>‹#›</a:t>
            </a:fld>
            <a:endParaRPr lang="en-US" altLang="en-US"/>
          </a:p>
        </p:txBody>
      </p:sp>
    </p:spTree>
    <p:extLst>
      <p:ext uri="{BB962C8B-B14F-4D97-AF65-F5344CB8AC3E}">
        <p14:creationId xmlns:p14="http://schemas.microsoft.com/office/powerpoint/2010/main" val="27879493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5" rIns="99048" bIns="49525" numCol="1" anchor="t" anchorCtr="0" compatLnSpc="1">
            <a:prstTxWarp prst="textNoShape">
              <a:avLst/>
            </a:prstTxWarp>
          </a:bodyPr>
          <a:lstStyle>
            <a:lvl1pPr algn="l" defTabSz="990410" rtl="0" eaLnBrk="0" hangingPunct="0">
              <a:defRPr sz="1300">
                <a:latin typeface="Times New Roman" pitchFamily="18" charset="0"/>
                <a:cs typeface="Arial" charset="0"/>
              </a:defRPr>
            </a:lvl1pPr>
          </a:lstStyle>
          <a:p>
            <a:pPr>
              <a:defRPr/>
            </a:pPr>
            <a:endParaRPr lang="en-US"/>
          </a:p>
        </p:txBody>
      </p:sp>
      <p:sp>
        <p:nvSpPr>
          <p:cNvPr id="13315" name="Rectangle 3"/>
          <p:cNvSpPr>
            <a:spLocks noGrp="1" noChangeArrowheads="1"/>
          </p:cNvSpPr>
          <p:nvPr>
            <p:ph type="dt" idx="1"/>
          </p:nvPr>
        </p:nvSpPr>
        <p:spPr bwMode="auto">
          <a:xfrm>
            <a:off x="4022725" y="0"/>
            <a:ext cx="3076575" cy="511175"/>
          </a:xfrm>
          <a:prstGeom prst="rect">
            <a:avLst/>
          </a:prstGeom>
          <a:noFill/>
          <a:ln w="9525">
            <a:noFill/>
            <a:miter lim="800000"/>
            <a:headEnd/>
            <a:tailEnd/>
          </a:ln>
          <a:effectLst/>
        </p:spPr>
        <p:txBody>
          <a:bodyPr vert="horz" wrap="square" lIns="99048" tIns="49525" rIns="99048" bIns="49525" numCol="1" anchor="t" anchorCtr="0" compatLnSpc="1">
            <a:prstTxWarp prst="textNoShape">
              <a:avLst/>
            </a:prstTxWarp>
          </a:bodyPr>
          <a:lstStyle>
            <a:lvl1pPr algn="r" defTabSz="990410" rtl="0" eaLnBrk="0" hangingPunct="0">
              <a:defRPr sz="1300">
                <a:latin typeface="Times New Roman" pitchFamily="18" charset="0"/>
                <a:cs typeface="Arial" charset="0"/>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947738" y="4860925"/>
            <a:ext cx="5203825" cy="4605338"/>
          </a:xfrm>
          <a:prstGeom prst="rect">
            <a:avLst/>
          </a:prstGeom>
          <a:noFill/>
          <a:ln w="9525">
            <a:noFill/>
            <a:miter lim="800000"/>
            <a:headEnd/>
            <a:tailEnd/>
          </a:ln>
          <a:effectLst/>
        </p:spPr>
        <p:txBody>
          <a:bodyPr vert="horz" wrap="square" lIns="99048" tIns="49525" rIns="99048" bIns="4952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a:effectLst/>
        </p:spPr>
        <p:txBody>
          <a:bodyPr vert="horz" wrap="square" lIns="99048" tIns="49525" rIns="99048" bIns="49525" numCol="1" anchor="b" anchorCtr="0" compatLnSpc="1">
            <a:prstTxWarp prst="textNoShape">
              <a:avLst/>
            </a:prstTxWarp>
          </a:bodyPr>
          <a:lstStyle>
            <a:lvl1pPr algn="l" defTabSz="990410" rtl="0" eaLnBrk="0" hangingPunct="0">
              <a:defRPr sz="1300">
                <a:latin typeface="Times New Roman" pitchFamily="18" charset="0"/>
                <a:cs typeface="Arial" charset="0"/>
              </a:defRPr>
            </a:lvl1pPr>
          </a:lstStyle>
          <a:p>
            <a:pPr>
              <a:defRPr/>
            </a:pPr>
            <a:endParaRPr lang="en-US"/>
          </a:p>
        </p:txBody>
      </p:sp>
      <p:sp>
        <p:nvSpPr>
          <p:cNvPr id="13319"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a:effectLst/>
        </p:spPr>
        <p:txBody>
          <a:bodyPr vert="horz" wrap="square" lIns="99048" tIns="49525" rIns="99048" bIns="49525" numCol="1" anchor="b" anchorCtr="0" compatLnSpc="1">
            <a:prstTxWarp prst="textNoShape">
              <a:avLst/>
            </a:prstTxWarp>
          </a:bodyPr>
          <a:lstStyle>
            <a:lvl1pPr algn="r" defTabSz="989013" rtl="0" eaLnBrk="0" hangingPunct="0">
              <a:defRPr sz="1300">
                <a:latin typeface="Times New Roman" panose="02020603050405020304" pitchFamily="18" charset="0"/>
                <a:cs typeface="Times New Roman" panose="02020603050405020304" pitchFamily="18" charset="0"/>
              </a:defRPr>
            </a:lvl1pPr>
          </a:lstStyle>
          <a:p>
            <a:pPr>
              <a:defRPr/>
            </a:pPr>
            <a:fld id="{9D760D0F-EBB8-4C5D-A354-B84996611792}" type="slidenum">
              <a:rPr lang="ar-SA" altLang="en-US"/>
              <a:pPr>
                <a:defRPr/>
              </a:pPr>
              <a:t>‹#›</a:t>
            </a:fld>
            <a:endParaRPr lang="en-US" altLang="en-US"/>
          </a:p>
        </p:txBody>
      </p:sp>
    </p:spTree>
    <p:extLst>
      <p:ext uri="{BB962C8B-B14F-4D97-AF65-F5344CB8AC3E}">
        <p14:creationId xmlns:p14="http://schemas.microsoft.com/office/powerpoint/2010/main" val="12647285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02850" name="Rectangle 2"/>
          <p:cNvSpPr>
            <a:spLocks noGrp="1" noChangeArrowheads="1"/>
          </p:cNvSpPr>
          <p:nvPr>
            <p:ph type="ctrTitle"/>
          </p:nvPr>
        </p:nvSpPr>
        <p:spPr>
          <a:xfrm>
            <a:off x="2209800" y="2728913"/>
            <a:ext cx="6096000" cy="776287"/>
          </a:xfrm>
        </p:spPr>
        <p:txBody>
          <a:bodyPr/>
          <a:lstStyle>
            <a:lvl1pPr>
              <a:defRPr/>
            </a:lvl1pPr>
          </a:lstStyle>
          <a:p>
            <a:r>
              <a:rPr lang="en-US"/>
              <a:t>Click to edit Master title style</a:t>
            </a:r>
          </a:p>
        </p:txBody>
      </p:sp>
      <p:sp>
        <p:nvSpPr>
          <p:cNvPr id="1102851" name="Rectangle 3"/>
          <p:cNvSpPr>
            <a:spLocks noGrp="1" noChangeArrowheads="1"/>
          </p:cNvSpPr>
          <p:nvPr>
            <p:ph type="subTitle" idx="1"/>
          </p:nvPr>
        </p:nvSpPr>
        <p:spPr>
          <a:xfrm>
            <a:off x="1371600" y="3886200"/>
            <a:ext cx="6400800" cy="12954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bwMode="auto">
          <a:xfrm>
            <a:off x="4038600" y="5486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rtl="0" eaLnBrk="1" hangingPunct="1">
              <a:defRPr sz="1400">
                <a:solidFill>
                  <a:schemeClr val="bg2"/>
                </a:solidFill>
                <a:cs typeface="Arial" charset="0"/>
              </a:defRPr>
            </a:lvl1pPr>
          </a:lstStyle>
          <a:p>
            <a:pPr>
              <a:defRPr/>
            </a:pPr>
            <a:fld id="{83D453A3-432A-4122-A297-84F26054671D}" type="datetime4">
              <a:rPr lang="en-US"/>
              <a:pPr>
                <a:defRPr/>
              </a:pPr>
              <a:t>July 7, 2018</a:t>
            </a:fld>
            <a:endParaRPr lang="en-US" dirty="0"/>
          </a:p>
        </p:txBody>
      </p:sp>
    </p:spTree>
    <p:extLst>
      <p:ext uri="{BB962C8B-B14F-4D97-AF65-F5344CB8AC3E}">
        <p14:creationId xmlns:p14="http://schemas.microsoft.com/office/powerpoint/2010/main" val="1954584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1173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214313"/>
            <a:ext cx="1997075"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14313"/>
            <a:ext cx="5843588"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861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2209800" y="2728913"/>
            <a:ext cx="6096000" cy="776287"/>
          </a:xfrm>
        </p:spPr>
        <p:txBody>
          <a:bodyPr/>
          <a:lstStyle>
            <a:lvl1pPr>
              <a:defRPr/>
            </a:lvl1pPr>
          </a:lstStyle>
          <a:p>
            <a:r>
              <a:rPr lang="en-US"/>
              <a:t>Click to edit Master title style</a:t>
            </a:r>
          </a:p>
        </p:txBody>
      </p:sp>
      <p:sp>
        <p:nvSpPr>
          <p:cNvPr id="53251" name="Rectangle 3"/>
          <p:cNvSpPr>
            <a:spLocks noGrp="1" noChangeArrowheads="1"/>
          </p:cNvSpPr>
          <p:nvPr>
            <p:ph type="subTitle" idx="1"/>
          </p:nvPr>
        </p:nvSpPr>
        <p:spPr>
          <a:xfrm>
            <a:off x="1371600" y="3886200"/>
            <a:ext cx="6400800" cy="12954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bwMode="auto">
          <a:xfrm>
            <a:off x="4038600" y="5486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rtl="0" eaLnBrk="1" hangingPunct="1">
              <a:defRPr sz="1400">
                <a:solidFill>
                  <a:srgbClr val="1C1C1C"/>
                </a:solidFill>
                <a:cs typeface="Arial" pitchFamily="34" charset="0"/>
              </a:defRPr>
            </a:lvl1pPr>
          </a:lstStyle>
          <a:p>
            <a:pPr>
              <a:defRPr/>
            </a:pPr>
            <a:fld id="{A8976D29-4404-452C-965D-B6C60F6FC30A}" type="datetime4">
              <a:rPr lang="en-US"/>
              <a:pPr>
                <a:defRPr/>
              </a:pPr>
              <a:t>July 7, 2018</a:t>
            </a:fld>
            <a:endParaRPr lang="en-US" dirty="0"/>
          </a:p>
        </p:txBody>
      </p:sp>
    </p:spTree>
    <p:extLst>
      <p:ext uri="{BB962C8B-B14F-4D97-AF65-F5344CB8AC3E}">
        <p14:creationId xmlns:p14="http://schemas.microsoft.com/office/powerpoint/2010/main" val="29162425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4293397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31115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762000" y="1371600"/>
            <a:ext cx="3752850"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67250" y="1371600"/>
            <a:ext cx="3754438"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4252519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8658822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extLst>
      <p:ext uri="{BB962C8B-B14F-4D97-AF65-F5344CB8AC3E}">
        <p14:creationId xmlns:p14="http://schemas.microsoft.com/office/powerpoint/2010/main" val="30360856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5667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21717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84841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009645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635357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214313"/>
            <a:ext cx="1997075" cy="59182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762000" y="214313"/>
            <a:ext cx="5843588"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4948112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14313"/>
            <a:ext cx="7307263" cy="623887"/>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762000" y="1371600"/>
            <a:ext cx="3752850" cy="476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67250" y="1371600"/>
            <a:ext cx="3754438" cy="476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2356278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21585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371600"/>
            <a:ext cx="3752850"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7250" y="1371600"/>
            <a:ext cx="3754438"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1708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33654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41710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2342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2395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07522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447800" y="214313"/>
            <a:ext cx="7307263"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762000" y="1371600"/>
            <a:ext cx="7659688" cy="4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4087"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Tahoma" pitchFamily="34" charset="0"/>
          <a:cs typeface="Arial" charset="0"/>
        </a:defRPr>
      </a:lvl2pPr>
      <a:lvl3pPr algn="l" rtl="0" eaLnBrk="0" fontAlgn="base" hangingPunct="0">
        <a:spcBef>
          <a:spcPct val="0"/>
        </a:spcBef>
        <a:spcAft>
          <a:spcPct val="0"/>
        </a:spcAft>
        <a:defRPr sz="3200">
          <a:solidFill>
            <a:schemeClr val="tx1"/>
          </a:solidFill>
          <a:latin typeface="Tahoma" pitchFamily="34" charset="0"/>
          <a:cs typeface="Arial" charset="0"/>
        </a:defRPr>
      </a:lvl3pPr>
      <a:lvl4pPr algn="l" rtl="0" eaLnBrk="0" fontAlgn="base" hangingPunct="0">
        <a:spcBef>
          <a:spcPct val="0"/>
        </a:spcBef>
        <a:spcAft>
          <a:spcPct val="0"/>
        </a:spcAft>
        <a:defRPr sz="3200">
          <a:solidFill>
            <a:schemeClr val="tx1"/>
          </a:solidFill>
          <a:latin typeface="Tahoma" pitchFamily="34" charset="0"/>
          <a:cs typeface="Arial" charset="0"/>
        </a:defRPr>
      </a:lvl4pPr>
      <a:lvl5pPr algn="l" rtl="0" eaLnBrk="0" fontAlgn="base" hangingPunct="0">
        <a:spcBef>
          <a:spcPct val="0"/>
        </a:spcBef>
        <a:spcAft>
          <a:spcPct val="0"/>
        </a:spcAft>
        <a:defRPr sz="3200">
          <a:solidFill>
            <a:schemeClr val="tx1"/>
          </a:solidFill>
          <a:latin typeface="Tahoma" pitchFamily="34" charset="0"/>
          <a:cs typeface="Arial" charset="0"/>
        </a:defRPr>
      </a:lvl5pPr>
      <a:lvl6pPr marL="457200" algn="l" rtl="0" fontAlgn="base">
        <a:spcBef>
          <a:spcPct val="0"/>
        </a:spcBef>
        <a:spcAft>
          <a:spcPct val="0"/>
        </a:spcAft>
        <a:defRPr sz="3200">
          <a:solidFill>
            <a:schemeClr val="tx1"/>
          </a:solidFill>
          <a:latin typeface="Tahoma" pitchFamily="34" charset="0"/>
          <a:cs typeface="Arial" charset="0"/>
        </a:defRPr>
      </a:lvl6pPr>
      <a:lvl7pPr marL="914400" algn="l" rtl="0" fontAlgn="base">
        <a:spcBef>
          <a:spcPct val="0"/>
        </a:spcBef>
        <a:spcAft>
          <a:spcPct val="0"/>
        </a:spcAft>
        <a:defRPr sz="3200">
          <a:solidFill>
            <a:schemeClr val="tx1"/>
          </a:solidFill>
          <a:latin typeface="Tahoma" pitchFamily="34" charset="0"/>
          <a:cs typeface="Arial" charset="0"/>
        </a:defRPr>
      </a:lvl7pPr>
      <a:lvl8pPr marL="1371600" algn="l" rtl="0" fontAlgn="base">
        <a:spcBef>
          <a:spcPct val="0"/>
        </a:spcBef>
        <a:spcAft>
          <a:spcPct val="0"/>
        </a:spcAft>
        <a:defRPr sz="3200">
          <a:solidFill>
            <a:schemeClr val="tx1"/>
          </a:solidFill>
          <a:latin typeface="Tahoma" pitchFamily="34" charset="0"/>
          <a:cs typeface="Arial" charset="0"/>
        </a:defRPr>
      </a:lvl8pPr>
      <a:lvl9pPr marL="1828800" algn="l" rtl="0" fontAlgn="base">
        <a:spcBef>
          <a:spcPct val="0"/>
        </a:spcBef>
        <a:spcAft>
          <a:spcPct val="0"/>
        </a:spcAft>
        <a:defRPr sz="3200">
          <a:solidFill>
            <a:schemeClr val="tx1"/>
          </a:solidFill>
          <a:latin typeface="Tahoma" pitchFamily="34" charset="0"/>
          <a:cs typeface="Arial" charset="0"/>
        </a:defRPr>
      </a:lvl9pPr>
    </p:titleStyle>
    <p:bodyStyle>
      <a:lvl1pPr marL="342900" indent="-342900" algn="l" rtl="0" eaLnBrk="0" fontAlgn="base" hangingPunct="0">
        <a:spcBef>
          <a:spcPct val="20000"/>
        </a:spcBef>
        <a:spcAft>
          <a:spcPct val="0"/>
        </a:spcAft>
        <a:buClr>
          <a:srgbClr val="009900"/>
        </a:buClr>
        <a:buSzPct val="60000"/>
        <a:buFont typeface="Wingdings" panose="05000000000000000000"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50000"/>
        <a:buFont typeface="Wingdings" panose="05000000000000000000" pitchFamily="2" charset="2"/>
        <a:buChar char="n"/>
        <a:defRPr sz="16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55000"/>
        <a:buFont typeface="Wingdings" panose="05000000000000000000" pitchFamily="2" charset="2"/>
        <a:buChar char="n"/>
        <a:defRPr sz="1200">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mn-lt"/>
          <a:cs typeface="+mn-cs"/>
        </a:defRPr>
      </a:lvl5pPr>
      <a:lvl6pPr marL="25146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6pPr>
      <a:lvl7pPr marL="29718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7pPr>
      <a:lvl8pPr marL="34290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8pPr>
      <a:lvl9pPr marL="38862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447800" y="214313"/>
            <a:ext cx="7307263"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762000" y="1371600"/>
            <a:ext cx="7659688" cy="4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4088" r:id="rId1"/>
    <p:sldLayoutId id="2147484076" r:id="rId2"/>
    <p:sldLayoutId id="2147484077" r:id="rId3"/>
    <p:sldLayoutId id="2147484078" r:id="rId4"/>
    <p:sldLayoutId id="2147484079" r:id="rId5"/>
    <p:sldLayoutId id="2147484080" r:id="rId6"/>
    <p:sldLayoutId id="2147484081" r:id="rId7"/>
    <p:sldLayoutId id="2147484082" r:id="rId8"/>
    <p:sldLayoutId id="2147484083" r:id="rId9"/>
    <p:sldLayoutId id="2147484084" r:id="rId10"/>
    <p:sldLayoutId id="2147484085" r:id="rId11"/>
    <p:sldLayoutId id="2147484086" r:id="rId12"/>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Tahoma" pitchFamily="34" charset="0"/>
          <a:cs typeface="Arial" pitchFamily="34" charset="0"/>
        </a:defRPr>
      </a:lvl2pPr>
      <a:lvl3pPr algn="l" rtl="0" eaLnBrk="0" fontAlgn="base" hangingPunct="0">
        <a:spcBef>
          <a:spcPct val="0"/>
        </a:spcBef>
        <a:spcAft>
          <a:spcPct val="0"/>
        </a:spcAft>
        <a:defRPr sz="3200">
          <a:solidFill>
            <a:schemeClr val="tx1"/>
          </a:solidFill>
          <a:latin typeface="Tahoma" pitchFamily="34" charset="0"/>
          <a:cs typeface="Arial" pitchFamily="34" charset="0"/>
        </a:defRPr>
      </a:lvl3pPr>
      <a:lvl4pPr algn="l" rtl="0" eaLnBrk="0" fontAlgn="base" hangingPunct="0">
        <a:spcBef>
          <a:spcPct val="0"/>
        </a:spcBef>
        <a:spcAft>
          <a:spcPct val="0"/>
        </a:spcAft>
        <a:defRPr sz="3200">
          <a:solidFill>
            <a:schemeClr val="tx1"/>
          </a:solidFill>
          <a:latin typeface="Tahoma" pitchFamily="34" charset="0"/>
          <a:cs typeface="Arial" pitchFamily="34" charset="0"/>
        </a:defRPr>
      </a:lvl4pPr>
      <a:lvl5pPr algn="l" rtl="0" eaLnBrk="0" fontAlgn="base" hangingPunct="0">
        <a:spcBef>
          <a:spcPct val="0"/>
        </a:spcBef>
        <a:spcAft>
          <a:spcPct val="0"/>
        </a:spcAft>
        <a:defRPr sz="3200">
          <a:solidFill>
            <a:schemeClr val="tx1"/>
          </a:solidFill>
          <a:latin typeface="Tahoma" pitchFamily="34" charset="0"/>
          <a:cs typeface="Arial" pitchFamily="34" charset="0"/>
        </a:defRPr>
      </a:lvl5pPr>
      <a:lvl6pPr marL="457200" algn="l" rtl="0" fontAlgn="base">
        <a:spcBef>
          <a:spcPct val="0"/>
        </a:spcBef>
        <a:spcAft>
          <a:spcPct val="0"/>
        </a:spcAft>
        <a:defRPr sz="3200">
          <a:solidFill>
            <a:schemeClr val="tx1"/>
          </a:solidFill>
          <a:latin typeface="Tahoma" pitchFamily="34" charset="0"/>
          <a:cs typeface="Arial" pitchFamily="34" charset="0"/>
        </a:defRPr>
      </a:lvl6pPr>
      <a:lvl7pPr marL="914400" algn="l" rtl="0" fontAlgn="base">
        <a:spcBef>
          <a:spcPct val="0"/>
        </a:spcBef>
        <a:spcAft>
          <a:spcPct val="0"/>
        </a:spcAft>
        <a:defRPr sz="3200">
          <a:solidFill>
            <a:schemeClr val="tx1"/>
          </a:solidFill>
          <a:latin typeface="Tahoma" pitchFamily="34" charset="0"/>
          <a:cs typeface="Arial" pitchFamily="34" charset="0"/>
        </a:defRPr>
      </a:lvl7pPr>
      <a:lvl8pPr marL="1371600" algn="l" rtl="0" fontAlgn="base">
        <a:spcBef>
          <a:spcPct val="0"/>
        </a:spcBef>
        <a:spcAft>
          <a:spcPct val="0"/>
        </a:spcAft>
        <a:defRPr sz="3200">
          <a:solidFill>
            <a:schemeClr val="tx1"/>
          </a:solidFill>
          <a:latin typeface="Tahoma" pitchFamily="34" charset="0"/>
          <a:cs typeface="Arial" pitchFamily="34" charset="0"/>
        </a:defRPr>
      </a:lvl8pPr>
      <a:lvl9pPr marL="1828800" algn="l" rtl="0" fontAlgn="base">
        <a:spcBef>
          <a:spcPct val="0"/>
        </a:spcBef>
        <a:spcAft>
          <a:spcPct val="0"/>
        </a:spcAft>
        <a:defRPr sz="3200">
          <a:solidFill>
            <a:schemeClr val="tx1"/>
          </a:solidFill>
          <a:latin typeface="Tahoma" pitchFamily="34" charset="0"/>
          <a:cs typeface="Arial" pitchFamily="34" charset="0"/>
        </a:defRPr>
      </a:lvl9pPr>
    </p:titleStyle>
    <p:bodyStyle>
      <a:lvl1pPr marL="342900" indent="-342900" algn="l" rtl="0" eaLnBrk="0" fontAlgn="base" hangingPunct="0">
        <a:spcBef>
          <a:spcPct val="20000"/>
        </a:spcBef>
        <a:spcAft>
          <a:spcPct val="0"/>
        </a:spcAft>
        <a:buClr>
          <a:srgbClr val="009900"/>
        </a:buClr>
        <a:buSzPct val="60000"/>
        <a:buFont typeface="Wingdings" panose="05000000000000000000"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50000"/>
        <a:buFont typeface="Wingdings" panose="05000000000000000000" pitchFamily="2" charset="2"/>
        <a:buChar char="n"/>
        <a:defRPr sz="16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55000"/>
        <a:buFont typeface="Wingdings" panose="05000000000000000000" pitchFamily="2" charset="2"/>
        <a:buChar char="n"/>
        <a:defRPr sz="1200">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mn-lt"/>
          <a:cs typeface="+mn-cs"/>
        </a:defRPr>
      </a:lvl5pPr>
      <a:lvl6pPr marL="25146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6pPr>
      <a:lvl7pPr marL="29718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7pPr>
      <a:lvl8pPr marL="34290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8pPr>
      <a:lvl9pPr marL="38862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png"/><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spcBef>
                <a:spcPct val="0"/>
              </a:spcBef>
              <a:buClrTx/>
              <a:buSzTx/>
              <a:buFontTx/>
              <a:buNone/>
            </a:pPr>
            <a:fld id="{8F287E6E-3CA6-4E0A-95E3-7755BD585615}" type="datetime4">
              <a:rPr lang="en-US" altLang="en-US" sz="1400" smtClean="0">
                <a:solidFill>
                  <a:schemeClr val="bg2"/>
                </a:solidFill>
              </a:rPr>
              <a:pPr>
                <a:spcBef>
                  <a:spcPct val="0"/>
                </a:spcBef>
                <a:buClrTx/>
                <a:buSzTx/>
                <a:buFontTx/>
                <a:buNone/>
              </a:pPr>
              <a:t>July 7, 2018</a:t>
            </a:fld>
            <a:endParaRPr lang="en-US" altLang="en-US" sz="1400" smtClean="0">
              <a:solidFill>
                <a:schemeClr val="bg2"/>
              </a:solidFill>
            </a:endParaRPr>
          </a:p>
        </p:txBody>
      </p:sp>
      <p:sp>
        <p:nvSpPr>
          <p:cNvPr id="7171" name="Rectangle 5"/>
          <p:cNvSpPr>
            <a:spLocks noChangeArrowheads="1"/>
          </p:cNvSpPr>
          <p:nvPr/>
        </p:nvSpPr>
        <p:spPr bwMode="auto">
          <a:xfrm>
            <a:off x="3657600" y="5562600"/>
            <a:ext cx="3429000" cy="482600"/>
          </a:xfrm>
          <a:prstGeom prst="rect">
            <a:avLst/>
          </a:prstGeom>
          <a:solidFill>
            <a:schemeClr val="bg1"/>
          </a:solidFill>
          <a:ln w="9525">
            <a:solidFill>
              <a:schemeClr val="bg1"/>
            </a:solidFill>
            <a:miter lim="800000"/>
            <a:headEnd/>
            <a:tailEnd/>
          </a:ln>
        </p:spPr>
        <p:txBody>
          <a:bodyPr wrap="none" anchor="ct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rtl="1" eaLnBrk="1" hangingPunct="1">
              <a:spcBef>
                <a:spcPct val="0"/>
              </a:spcBef>
              <a:buClrTx/>
              <a:buSzTx/>
              <a:buFontTx/>
              <a:buNone/>
            </a:pPr>
            <a:endParaRPr lang="ar-SA" altLang="en-US" sz="1800"/>
          </a:p>
        </p:txBody>
      </p:sp>
      <p:sp>
        <p:nvSpPr>
          <p:cNvPr id="7172" name="Text Box 6"/>
          <p:cNvSpPr txBox="1">
            <a:spLocks noChangeArrowheads="1"/>
          </p:cNvSpPr>
          <p:nvPr/>
        </p:nvSpPr>
        <p:spPr bwMode="auto">
          <a:xfrm>
            <a:off x="1828800" y="2133600"/>
            <a:ext cx="7162800"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2800" b="1">
                <a:latin typeface="Arial" panose="020B0604020202020204" pitchFamily="34" charset="0"/>
              </a:rPr>
              <a:t>ICS102 </a:t>
            </a:r>
          </a:p>
          <a:p>
            <a:pPr eaLnBrk="1" hangingPunct="1">
              <a:spcBef>
                <a:spcPct val="50000"/>
              </a:spcBef>
              <a:buClrTx/>
              <a:buSzTx/>
              <a:buFontTx/>
              <a:buNone/>
            </a:pPr>
            <a:r>
              <a:rPr lang="en-US" altLang="en-US" sz="3200" b="1">
                <a:latin typeface="Arial" panose="020B0604020202020204" pitchFamily="34" charset="0"/>
              </a:rPr>
              <a:t>Lecture 9: Text File Input Output</a:t>
            </a:r>
          </a:p>
        </p:txBody>
      </p:sp>
      <p:sp>
        <p:nvSpPr>
          <p:cNvPr id="7173" name="Text Box 7"/>
          <p:cNvSpPr txBox="1">
            <a:spLocks noChangeArrowheads="1"/>
          </p:cNvSpPr>
          <p:nvPr/>
        </p:nvSpPr>
        <p:spPr bwMode="auto">
          <a:xfrm>
            <a:off x="1219200" y="152400"/>
            <a:ext cx="7924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b="1">
                <a:latin typeface="Times New Roman" panose="02020603050405020304" pitchFamily="18" charset="0"/>
                <a:cs typeface="Times New Roman" panose="02020603050405020304" pitchFamily="18" charset="0"/>
              </a:rPr>
              <a:t>King Fahd University of Petroleum &amp; Minerals</a:t>
            </a:r>
          </a:p>
          <a:p>
            <a:pPr algn="ctr">
              <a:spcBef>
                <a:spcPct val="0"/>
              </a:spcBef>
              <a:buClrTx/>
              <a:buSzTx/>
              <a:buFontTx/>
              <a:buNone/>
            </a:pPr>
            <a:r>
              <a:rPr lang="en-US" altLang="en-US" b="1" i="1">
                <a:latin typeface="Times New Roman" panose="02020603050405020304" pitchFamily="18" charset="0"/>
                <a:cs typeface="Times New Roman" panose="02020603050405020304" pitchFamily="18" charset="0"/>
              </a:rPr>
              <a:t>College of Computer Science &amp; Engineering</a:t>
            </a:r>
            <a:endParaRPr lang="en-US" altLang="en-US"/>
          </a:p>
        </p:txBody>
      </p:sp>
      <p:sp>
        <p:nvSpPr>
          <p:cNvPr id="7174" name="Rectangle 8"/>
          <p:cNvSpPr>
            <a:spLocks noChangeArrowheads="1"/>
          </p:cNvSpPr>
          <p:nvPr/>
        </p:nvSpPr>
        <p:spPr bwMode="auto">
          <a:xfrm>
            <a:off x="2590800" y="1295400"/>
            <a:ext cx="5073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rtl="1" eaLnBrk="1" hangingPunct="1">
              <a:spcBef>
                <a:spcPct val="0"/>
              </a:spcBef>
              <a:buClrTx/>
              <a:buSzTx/>
              <a:buFontTx/>
              <a:buNone/>
            </a:pPr>
            <a:r>
              <a:rPr lang="en-US" altLang="en-US" sz="1800" b="1">
                <a:latin typeface="Arial" panose="020B0604020202020204" pitchFamily="34" charset="0"/>
              </a:rPr>
              <a:t>Information &amp; Computer Science Department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447800" y="214313"/>
            <a:ext cx="7696200" cy="623887"/>
          </a:xfrm>
        </p:spPr>
        <p:txBody>
          <a:bodyPr/>
          <a:lstStyle/>
          <a:p>
            <a:pPr eaLnBrk="1" hangingPunct="1"/>
            <a:r>
              <a:rPr lang="en-US" altLang="en-US" sz="2800" smtClean="0"/>
              <a:t>Example 2: Handling the Exception</a:t>
            </a:r>
            <a:r>
              <a:rPr lang="en-US" altLang="en-US" sz="2800" b="1" smtClean="0"/>
              <a:t> </a:t>
            </a:r>
            <a:endParaRPr lang="en-US" altLang="en-US" sz="2800" smtClean="0">
              <a:latin typeface="Courier New" panose="02070309020205020404" pitchFamily="49" charset="0"/>
            </a:endParaRPr>
          </a:p>
        </p:txBody>
      </p:sp>
      <p:sp>
        <p:nvSpPr>
          <p:cNvPr id="16387" name="Rectangle 5"/>
          <p:cNvSpPr>
            <a:spLocks noChangeArrowheads="1"/>
          </p:cNvSpPr>
          <p:nvPr/>
        </p:nvSpPr>
        <p:spPr bwMode="auto">
          <a:xfrm>
            <a:off x="990600" y="995363"/>
            <a:ext cx="8001000" cy="584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700">
                <a:solidFill>
                  <a:srgbClr val="0000CC"/>
                </a:solidFill>
                <a:latin typeface="Calibri" panose="020F0502020204030204" pitchFamily="34" charset="0"/>
              </a:rPr>
              <a:t>import java.io.FileInputStream;</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import java.io.FileNotFoundException;</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import java.util.Scanner;</a:t>
            </a:r>
            <a:br>
              <a:rPr lang="en-US" altLang="en-US" sz="1700">
                <a:solidFill>
                  <a:srgbClr val="0000CC"/>
                </a:solidFill>
                <a:latin typeface="Calibri" panose="020F0502020204030204" pitchFamily="34" charset="0"/>
              </a:rPr>
            </a:br>
            <a:r>
              <a:rPr lang="en-US" altLang="en-US" sz="1700">
                <a:latin typeface="Calibri" panose="020F0502020204030204" pitchFamily="34" charset="0"/>
              </a:rPr>
              <a:t>//Finds max of two numbers read from input file numbers.txt</a:t>
            </a:r>
            <a:r>
              <a:rPr lang="en-US" altLang="en-US" sz="1700">
                <a:solidFill>
                  <a:srgbClr val="0000CC"/>
                </a:solidFill>
                <a:latin typeface="Calibri" panose="020F0502020204030204" pitchFamily="34" charset="0"/>
              </a:rPr>
              <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public class FileRead2{</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 public static void main(String[] args){</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     double num1, num2; </a:t>
            </a:r>
          </a:p>
          <a:p>
            <a:pPr eaLnBrk="1" hangingPunct="1">
              <a:spcBef>
                <a:spcPct val="0"/>
              </a:spcBef>
              <a:buClrTx/>
              <a:buSzTx/>
              <a:buFontTx/>
              <a:buNone/>
            </a:pPr>
            <a:r>
              <a:rPr lang="en-US" altLang="en-US" sz="1700">
                <a:solidFill>
                  <a:srgbClr val="0000CC"/>
                </a:solidFill>
                <a:latin typeface="Calibri" panose="020F0502020204030204" pitchFamily="34" charset="0"/>
              </a:rPr>
              <a:t>      FileInputStream instream = null;</a:t>
            </a:r>
          </a:p>
          <a:p>
            <a:pPr eaLnBrk="1" hangingPunct="1">
              <a:spcBef>
                <a:spcPct val="0"/>
              </a:spcBef>
              <a:buClrTx/>
              <a:buSzTx/>
              <a:buFontTx/>
              <a:buNone/>
            </a:pPr>
            <a:r>
              <a:rPr lang="en-US" altLang="en-US" sz="1700">
                <a:solidFill>
                  <a:srgbClr val="C00000"/>
                </a:solidFill>
                <a:latin typeface="Calibri" panose="020F0502020204030204" pitchFamily="34" charset="0"/>
              </a:rPr>
              <a:t>     try{</a:t>
            </a:r>
            <a:br>
              <a:rPr lang="en-US" altLang="en-US" sz="1700">
                <a:solidFill>
                  <a:srgbClr val="C00000"/>
                </a:solidFill>
                <a:latin typeface="Calibri" panose="020F0502020204030204" pitchFamily="34" charset="0"/>
              </a:rPr>
            </a:br>
            <a:r>
              <a:rPr lang="en-US" altLang="en-US" sz="1700">
                <a:solidFill>
                  <a:srgbClr val="C00000"/>
                </a:solidFill>
                <a:latin typeface="Calibri" panose="020F0502020204030204" pitchFamily="34" charset="0"/>
              </a:rPr>
              <a:t>       instream = new FileInputStream("numbers.txt");</a:t>
            </a:r>
          </a:p>
          <a:p>
            <a:pPr eaLnBrk="1" hangingPunct="1">
              <a:spcBef>
                <a:spcPct val="0"/>
              </a:spcBef>
              <a:buClrTx/>
              <a:buSzTx/>
              <a:buFontTx/>
              <a:buNone/>
            </a:pPr>
            <a:r>
              <a:rPr lang="en-US" altLang="en-US" sz="1700">
                <a:solidFill>
                  <a:srgbClr val="C00000"/>
                </a:solidFill>
                <a:latin typeface="Calibri" panose="020F0502020204030204" pitchFamily="34" charset="0"/>
              </a:rPr>
              <a:t>     }</a:t>
            </a:r>
          </a:p>
          <a:p>
            <a:pPr eaLnBrk="1" hangingPunct="1">
              <a:spcBef>
                <a:spcPct val="0"/>
              </a:spcBef>
              <a:buClrTx/>
              <a:buSzTx/>
              <a:buFontTx/>
              <a:buNone/>
            </a:pPr>
            <a:r>
              <a:rPr lang="en-US" altLang="en-US" sz="1700">
                <a:solidFill>
                  <a:srgbClr val="C00000"/>
                </a:solidFill>
                <a:latin typeface="Calibri" panose="020F0502020204030204" pitchFamily="34" charset="0"/>
              </a:rPr>
              <a:t>      catch(FileNotFoundException  e){</a:t>
            </a:r>
          </a:p>
          <a:p>
            <a:pPr eaLnBrk="1" hangingPunct="1">
              <a:spcBef>
                <a:spcPct val="0"/>
              </a:spcBef>
              <a:buClrTx/>
              <a:buSzTx/>
              <a:buFontTx/>
              <a:buNone/>
            </a:pPr>
            <a:r>
              <a:rPr lang="en-US" altLang="en-US" sz="1700">
                <a:solidFill>
                  <a:srgbClr val="C00000"/>
                </a:solidFill>
                <a:latin typeface="Calibri" panose="020F0502020204030204" pitchFamily="34" charset="0"/>
              </a:rPr>
              <a:t>         System.out.println(e);</a:t>
            </a:r>
          </a:p>
          <a:p>
            <a:pPr eaLnBrk="1" hangingPunct="1">
              <a:spcBef>
                <a:spcPct val="0"/>
              </a:spcBef>
              <a:buClrTx/>
              <a:buSzTx/>
              <a:buFontTx/>
              <a:buNone/>
            </a:pPr>
            <a:r>
              <a:rPr lang="en-US" altLang="en-US" sz="1700">
                <a:solidFill>
                  <a:srgbClr val="C00000"/>
                </a:solidFill>
                <a:latin typeface="Calibri" panose="020F0502020204030204" pitchFamily="34" charset="0"/>
              </a:rPr>
              <a:t>         System.exit(1);  </a:t>
            </a:r>
            <a:r>
              <a:rPr lang="en-US" altLang="en-US" sz="1700">
                <a:solidFill>
                  <a:srgbClr val="006600"/>
                </a:solidFill>
                <a:latin typeface="Calibri" panose="020F0502020204030204" pitchFamily="34" charset="0"/>
              </a:rPr>
              <a:t>// terminate the program</a:t>
            </a:r>
          </a:p>
          <a:p>
            <a:pPr eaLnBrk="1" hangingPunct="1">
              <a:spcBef>
                <a:spcPct val="0"/>
              </a:spcBef>
              <a:buClrTx/>
              <a:buSzTx/>
              <a:buFontTx/>
              <a:buNone/>
            </a:pPr>
            <a:r>
              <a:rPr lang="en-US" altLang="en-US" sz="1700">
                <a:solidFill>
                  <a:srgbClr val="C00000"/>
                </a:solidFill>
                <a:latin typeface="Calibri" panose="020F0502020204030204" pitchFamily="34" charset="0"/>
              </a:rPr>
              <a:t>     }</a:t>
            </a:r>
            <a:r>
              <a:rPr lang="en-US" altLang="en-US" sz="1700">
                <a:solidFill>
                  <a:srgbClr val="0000CC"/>
                </a:solidFill>
                <a:latin typeface="Calibri" panose="020F0502020204030204" pitchFamily="34" charset="0"/>
              </a:rPr>
              <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     Scanner myScanner = new Scanner(instream);</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     num1 = myScanner.nextDouble();</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     num2 = myScanner.nextDouble();</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     System.out.printf("Max = %.2f%n", Math.max(num1, num2));</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     myScanner.close();</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 }</a:t>
            </a:r>
            <a:br>
              <a:rPr lang="en-US" altLang="en-US" sz="1700">
                <a:solidFill>
                  <a:srgbClr val="0000CC"/>
                </a:solidFill>
                <a:latin typeface="Calibri" panose="020F0502020204030204" pitchFamily="34" charset="0"/>
              </a:rPr>
            </a:br>
            <a:r>
              <a:rPr lang="en-US" altLang="en-US" sz="1700">
                <a:solidFill>
                  <a:srgbClr val="0000CC"/>
                </a:solidFill>
                <a:latin typeface="Calibri" panose="020F0502020204030204" pitchFamily="34" charset="0"/>
              </a:rPr>
              <a: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slide(fromBottom)">
                                      <p:cBhvr>
                                        <p:cTn id="7" dur="10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295400" y="152400"/>
            <a:ext cx="7391400" cy="623888"/>
          </a:xfrm>
        </p:spPr>
        <p:txBody>
          <a:bodyPr/>
          <a:lstStyle/>
          <a:p>
            <a:pPr eaLnBrk="1" hangingPunct="1"/>
            <a:r>
              <a:rPr lang="en-US" altLang="en-US" sz="2000" smtClean="0"/>
              <a:t>Reading a character from a Text File using read() method</a:t>
            </a:r>
            <a:r>
              <a:rPr lang="en-US" altLang="en-US" sz="2000" b="1" smtClean="0"/>
              <a:t> </a:t>
            </a:r>
            <a:endParaRPr lang="en-US" altLang="en-US" sz="2000" smtClean="0">
              <a:latin typeface="Courier New" panose="02070309020205020404" pitchFamily="49" charset="0"/>
            </a:endParaRPr>
          </a:p>
        </p:txBody>
      </p:sp>
      <p:sp>
        <p:nvSpPr>
          <p:cNvPr id="17411" name="Rectangle 3"/>
          <p:cNvSpPr>
            <a:spLocks noChangeArrowheads="1"/>
          </p:cNvSpPr>
          <p:nvPr/>
        </p:nvSpPr>
        <p:spPr bwMode="auto">
          <a:xfrm>
            <a:off x="609600" y="1676400"/>
            <a:ext cx="822960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009900"/>
              </a:buClr>
              <a:buSzPct val="6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9pPr>
          </a:lstStyle>
          <a:p>
            <a:pPr rtl="1">
              <a:spcBef>
                <a:spcPct val="0"/>
              </a:spcBef>
              <a:buClrTx/>
              <a:buSzTx/>
              <a:buFontTx/>
              <a:buNone/>
            </a:pPr>
            <a:r>
              <a:rPr lang="en-US" altLang="en-US" sz="2000">
                <a:solidFill>
                  <a:srgbClr val="0000FF"/>
                </a:solidFill>
                <a:latin typeface="Calibri" panose="020F0502020204030204" pitchFamily="34" charset="0"/>
              </a:rPr>
              <a:t>import java.io.*;</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public class FileCharRead {</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public static void main(String[] args){</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try{</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a:t>
            </a:r>
            <a:r>
              <a:rPr lang="en-US" altLang="en-US" sz="2000">
                <a:solidFill>
                  <a:srgbClr val="C00000"/>
                </a:solidFill>
                <a:latin typeface="Calibri" panose="020F0502020204030204" pitchFamily="34" charset="0"/>
              </a:rPr>
              <a:t>FileInputStream fis = new FileInputStream("data.txt");</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a:t>
            </a:r>
            <a:r>
              <a:rPr lang="en-US" altLang="en-US" sz="2000">
                <a:solidFill>
                  <a:srgbClr val="C00000"/>
                </a:solidFill>
                <a:latin typeface="Calibri" panose="020F0502020204030204" pitchFamily="34" charset="0"/>
              </a:rPr>
              <a:t>char ch = (char) fis.read();</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System.out.println("The character read is " + ch);</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fis.close();</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}catch(</a:t>
            </a:r>
            <a:r>
              <a:rPr lang="en-US" altLang="en-US" sz="2000">
                <a:solidFill>
                  <a:srgbClr val="C00000"/>
                </a:solidFill>
                <a:latin typeface="Calibri" panose="020F0502020204030204" pitchFamily="34" charset="0"/>
              </a:rPr>
              <a:t>IOException e</a:t>
            </a:r>
            <a:r>
              <a:rPr lang="en-US" altLang="en-US" sz="2000">
                <a:solidFill>
                  <a:srgbClr val="0000FF"/>
                </a:solidFill>
                <a:latin typeface="Calibri" panose="020F0502020204030204" pitchFamily="34" charset="0"/>
              </a:rPr>
              <a:t>){</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System.out.println(e);</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a:t>
            </a:r>
            <a:endParaRPr lang="en-US" altLang="en-US" sz="2000">
              <a:latin typeface="Calibri" panose="020F0502020204030204" pitchFamily="34" charset="0"/>
            </a:endParaRPr>
          </a:p>
          <a:p>
            <a:pPr>
              <a:spcBef>
                <a:spcPct val="0"/>
              </a:spcBef>
              <a:buClrTx/>
              <a:buSzTx/>
              <a:buFontTx/>
              <a:buNone/>
            </a:pPr>
            <a:r>
              <a:rPr lang="en-US" altLang="en-US" sz="2000">
                <a:solidFill>
                  <a:srgbClr val="0000FF"/>
                </a:solidFill>
                <a:latin typeface="Calibri" panose="020F0502020204030204" pitchFamily="34" charset="0"/>
              </a:rPr>
              <a:t>  }</a:t>
            </a:r>
          </a:p>
          <a:p>
            <a:pPr>
              <a:spcBef>
                <a:spcPct val="0"/>
              </a:spcBef>
              <a:buClrTx/>
              <a:buSzTx/>
              <a:buFontTx/>
              <a:buNone/>
            </a:pPr>
            <a:r>
              <a:rPr lang="en-US" altLang="en-US" sz="2000">
                <a:solidFill>
                  <a:srgbClr val="0000FF"/>
                </a:solidFill>
                <a:latin typeface="Calibri" panose="020F0502020204030204" pitchFamily="34" charset="0"/>
              </a:rPr>
              <a:t>}</a:t>
            </a:r>
            <a:r>
              <a:rPr lang="en-US" altLang="en-US" sz="2000">
                <a:latin typeface="Calibri" panose="020F0502020204030204" pitchFamily="34" charset="0"/>
              </a:rPr>
              <a:t> </a:t>
            </a:r>
          </a:p>
        </p:txBody>
      </p:sp>
      <p:sp>
        <p:nvSpPr>
          <p:cNvPr id="17412" name="TextBox 3"/>
          <p:cNvSpPr txBox="1">
            <a:spLocks noChangeArrowheads="1"/>
          </p:cNvSpPr>
          <p:nvPr/>
        </p:nvSpPr>
        <p:spPr bwMode="auto">
          <a:xfrm>
            <a:off x="381000" y="1295400"/>
            <a:ext cx="4167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800"/>
              <a:t> Example:</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slide(fromBottom)">
                                      <p:cBhvr>
                                        <p:cTn id="7" dur="1000"/>
                                        <p:tgtEl>
                                          <p:spTgt spid="174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7411"/>
                                        </p:tgtEl>
                                        <p:attrNameLst>
                                          <p:attrName>style.visibility</p:attrName>
                                        </p:attrNameLst>
                                      </p:cBhvr>
                                      <p:to>
                                        <p:strVal val="visible"/>
                                      </p:to>
                                    </p:set>
                                    <p:animEffect transition="in" filter="slide(fromBottom)">
                                      <p:cBhvr>
                                        <p:cTn id="12" dur="1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174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295400" y="228600"/>
            <a:ext cx="7620000" cy="623888"/>
          </a:xfrm>
        </p:spPr>
        <p:txBody>
          <a:bodyPr/>
          <a:lstStyle/>
          <a:p>
            <a:pPr eaLnBrk="1" hangingPunct="1"/>
            <a:r>
              <a:rPr lang="en-US" altLang="en-US" sz="2200" smtClean="0"/>
              <a:t>Problem of nextLine() with a leftover </a:t>
            </a:r>
            <a:r>
              <a:rPr lang="en-US" altLang="en-US" sz="2400" smtClean="0"/>
              <a:t>'</a:t>
            </a:r>
            <a:r>
              <a:rPr lang="en-US" altLang="en-US" sz="2200" smtClean="0"/>
              <a:t>\n</a:t>
            </a:r>
            <a:r>
              <a:rPr lang="en-US" altLang="en-US" sz="2400" smtClean="0"/>
              <a:t>'</a:t>
            </a:r>
            <a:r>
              <a:rPr lang="en-US" altLang="en-US" sz="2200" smtClean="0"/>
              <a:t> in the input buffer</a:t>
            </a:r>
            <a:endParaRPr lang="en-US" altLang="en-US" sz="2200" smtClean="0">
              <a:latin typeface="Courier New" panose="02070309020205020404" pitchFamily="49" charset="0"/>
            </a:endParaRPr>
          </a:p>
        </p:txBody>
      </p:sp>
      <p:sp>
        <p:nvSpPr>
          <p:cNvPr id="18435" name="TextBox 3"/>
          <p:cNvSpPr txBox="1">
            <a:spLocks noChangeArrowheads="1"/>
          </p:cNvSpPr>
          <p:nvPr/>
        </p:nvSpPr>
        <p:spPr bwMode="auto">
          <a:xfrm>
            <a:off x="360363" y="1828800"/>
            <a:ext cx="87836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800"/>
              <a:t> The problem of  </a:t>
            </a:r>
            <a:r>
              <a:rPr lang="en-US" altLang="en-US" sz="1800" b="1"/>
              <a:t>nextLine() </a:t>
            </a:r>
            <a:r>
              <a:rPr lang="en-US" altLang="en-US" sz="1800"/>
              <a:t>when it encounters a new line character that is left in</a:t>
            </a:r>
          </a:p>
          <a:p>
            <a:pPr eaLnBrk="1" hangingPunct="1">
              <a:spcBef>
                <a:spcPct val="0"/>
              </a:spcBef>
              <a:buClr>
                <a:srgbClr val="006600"/>
              </a:buClr>
              <a:buSzTx/>
              <a:buFontTx/>
              <a:buNone/>
            </a:pPr>
            <a:r>
              <a:rPr lang="en-US" altLang="en-US" sz="1800"/>
              <a:t>   the input buffer by a previous read operation is also applicable to text-file input.</a:t>
            </a:r>
          </a:p>
        </p:txBody>
      </p:sp>
      <p:sp>
        <p:nvSpPr>
          <p:cNvPr id="18436" name="TextBox 4"/>
          <p:cNvSpPr txBox="1">
            <a:spLocks noChangeArrowheads="1"/>
          </p:cNvSpPr>
          <p:nvPr/>
        </p:nvSpPr>
        <p:spPr bwMode="auto">
          <a:xfrm>
            <a:off x="304800" y="2590800"/>
            <a:ext cx="47990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800"/>
              <a:t> Example: Consider a text-file with the data:</a:t>
            </a:r>
          </a:p>
        </p:txBody>
      </p:sp>
      <p:sp>
        <p:nvSpPr>
          <p:cNvPr id="18437" name="Rectangle 5"/>
          <p:cNvSpPr>
            <a:spLocks noChangeArrowheads="1"/>
          </p:cNvSpPr>
          <p:nvPr/>
        </p:nvSpPr>
        <p:spPr bwMode="auto">
          <a:xfrm>
            <a:off x="1447800" y="3276600"/>
            <a:ext cx="2667000" cy="76200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rtl="1" eaLnBrk="1" hangingPunct="1">
              <a:spcBef>
                <a:spcPct val="0"/>
              </a:spcBef>
              <a:buClrTx/>
              <a:buSzTx/>
              <a:buFontTx/>
              <a:buNone/>
            </a:pPr>
            <a:endParaRPr lang="en-US" altLang="en-US" sz="1800"/>
          </a:p>
        </p:txBody>
      </p:sp>
      <p:sp>
        <p:nvSpPr>
          <p:cNvPr id="18438" name="TextBox 6"/>
          <p:cNvSpPr txBox="1">
            <a:spLocks noChangeArrowheads="1"/>
          </p:cNvSpPr>
          <p:nvPr/>
        </p:nvSpPr>
        <p:spPr bwMode="auto">
          <a:xfrm>
            <a:off x="2209800" y="3352800"/>
            <a:ext cx="18145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eaLnBrk="1" hangingPunct="1">
              <a:spcBef>
                <a:spcPct val="0"/>
              </a:spcBef>
              <a:buClrTx/>
              <a:buSzTx/>
              <a:buFontTx/>
              <a:buNone/>
            </a:pPr>
            <a:r>
              <a:rPr lang="en-US" altLang="en-US" sz="1800"/>
              <a:t>65</a:t>
            </a:r>
          </a:p>
          <a:p>
            <a:pPr algn="r" eaLnBrk="1" hangingPunct="1">
              <a:spcBef>
                <a:spcPct val="0"/>
              </a:spcBef>
              <a:buClrTx/>
              <a:buSzTx/>
              <a:buFontTx/>
              <a:buNone/>
            </a:pPr>
            <a:r>
              <a:rPr lang="en-US" altLang="en-US" sz="1800"/>
              <a:t>ICS 102 Lecture</a:t>
            </a:r>
          </a:p>
          <a:p>
            <a:pPr algn="r" rtl="1" eaLnBrk="1" hangingPunct="1">
              <a:spcBef>
                <a:spcPct val="0"/>
              </a:spcBef>
              <a:buClrTx/>
              <a:buSzTx/>
              <a:buFontTx/>
              <a:buNone/>
            </a:pPr>
            <a:endParaRPr lang="en-US" altLang="en-US" sz="1800"/>
          </a:p>
        </p:txBody>
      </p:sp>
      <p:sp>
        <p:nvSpPr>
          <p:cNvPr id="18439" name="TextBox 7"/>
          <p:cNvSpPr txBox="1">
            <a:spLocks noChangeArrowheads="1"/>
          </p:cNvSpPr>
          <p:nvPr/>
        </p:nvSpPr>
        <p:spPr bwMode="auto">
          <a:xfrm>
            <a:off x="457200" y="4343400"/>
            <a:ext cx="3781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800"/>
              <a:t> A correct way to read the data is:</a:t>
            </a:r>
          </a:p>
        </p:txBody>
      </p:sp>
      <p:sp>
        <p:nvSpPr>
          <p:cNvPr id="18440" name="TextBox 8"/>
          <p:cNvSpPr txBox="1">
            <a:spLocks noChangeArrowheads="1"/>
          </p:cNvSpPr>
          <p:nvPr/>
        </p:nvSpPr>
        <p:spPr bwMode="auto">
          <a:xfrm>
            <a:off x="609600" y="5029200"/>
            <a:ext cx="8001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Tx/>
              <a:buNone/>
            </a:pPr>
            <a:r>
              <a:rPr lang="en-US" altLang="en-US" sz="1800">
                <a:solidFill>
                  <a:srgbClr val="0000CC"/>
                </a:solidFill>
              </a:rPr>
              <a:t> int  num = fscanner.nextInt();</a:t>
            </a:r>
          </a:p>
          <a:p>
            <a:pPr eaLnBrk="1" hangingPunct="1">
              <a:spcBef>
                <a:spcPct val="0"/>
              </a:spcBef>
              <a:buClr>
                <a:srgbClr val="006600"/>
              </a:buClr>
              <a:buSzTx/>
              <a:buFontTx/>
              <a:buNone/>
            </a:pPr>
            <a:r>
              <a:rPr lang="en-US" altLang="en-US" sz="1800">
                <a:solidFill>
                  <a:srgbClr val="0000CC"/>
                </a:solidFill>
              </a:rPr>
              <a:t>fscanner.nextLine();       </a:t>
            </a:r>
            <a:r>
              <a:rPr lang="en-US" altLang="en-US" sz="1800">
                <a:solidFill>
                  <a:srgbClr val="C00000"/>
                </a:solidFill>
              </a:rPr>
              <a:t>// to remove '\n' left by nextInt() in the input buffer</a:t>
            </a:r>
          </a:p>
          <a:p>
            <a:pPr eaLnBrk="1" hangingPunct="1">
              <a:spcBef>
                <a:spcPct val="0"/>
              </a:spcBef>
              <a:buClr>
                <a:srgbClr val="006600"/>
              </a:buClr>
              <a:buSzTx/>
              <a:buFontTx/>
              <a:buNone/>
            </a:pPr>
            <a:r>
              <a:rPr lang="en-US" altLang="en-US" sz="1800">
                <a:solidFill>
                  <a:srgbClr val="0000CC"/>
                </a:solidFill>
              </a:rPr>
              <a:t>String  message = fscanner.nextLine();</a:t>
            </a:r>
          </a:p>
        </p:txBody>
      </p:sp>
      <p:sp>
        <p:nvSpPr>
          <p:cNvPr id="9" name="TextBox 4"/>
          <p:cNvSpPr txBox="1">
            <a:spLocks noChangeArrowheads="1"/>
          </p:cNvSpPr>
          <p:nvPr/>
        </p:nvSpPr>
        <p:spPr bwMode="auto">
          <a:xfrm>
            <a:off x="381000" y="1295400"/>
            <a:ext cx="7086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800"/>
              <a:t> Since each line of a text-file is terminated by a new line character:</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10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8435"/>
                                        </p:tgtEl>
                                        <p:attrNameLst>
                                          <p:attrName>style.visibility</p:attrName>
                                        </p:attrNameLst>
                                      </p:cBhvr>
                                      <p:to>
                                        <p:strVal val="visible"/>
                                      </p:to>
                                    </p:set>
                                    <p:animEffect transition="in" filter="slide(fromBottom)">
                                      <p:cBhvr>
                                        <p:cTn id="12" dur="1000"/>
                                        <p:tgtEl>
                                          <p:spTgt spid="1843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8436"/>
                                        </p:tgtEl>
                                        <p:attrNameLst>
                                          <p:attrName>style.visibility</p:attrName>
                                        </p:attrNameLst>
                                      </p:cBhvr>
                                      <p:to>
                                        <p:strVal val="visible"/>
                                      </p:to>
                                    </p:set>
                                    <p:animEffect transition="in" filter="slide(fromBottom)">
                                      <p:cBhvr>
                                        <p:cTn id="17" dur="1000"/>
                                        <p:tgtEl>
                                          <p:spTgt spid="1843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8437"/>
                                        </p:tgtEl>
                                        <p:attrNameLst>
                                          <p:attrName>style.visibility</p:attrName>
                                        </p:attrNameLst>
                                      </p:cBhvr>
                                      <p:to>
                                        <p:strVal val="visible"/>
                                      </p:to>
                                    </p:set>
                                    <p:animEffect transition="in" filter="slide(fromBottom)">
                                      <p:cBhvr>
                                        <p:cTn id="22" dur="1000"/>
                                        <p:tgtEl>
                                          <p:spTgt spid="18437"/>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18438"/>
                                        </p:tgtEl>
                                        <p:attrNameLst>
                                          <p:attrName>style.visibility</p:attrName>
                                        </p:attrNameLst>
                                      </p:cBhvr>
                                      <p:to>
                                        <p:strVal val="visible"/>
                                      </p:to>
                                    </p:set>
                                    <p:animEffect transition="in" filter="slide(fromBottom)">
                                      <p:cBhvr>
                                        <p:cTn id="25" dur="1000"/>
                                        <p:tgtEl>
                                          <p:spTgt spid="1843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18439"/>
                                        </p:tgtEl>
                                        <p:attrNameLst>
                                          <p:attrName>style.visibility</p:attrName>
                                        </p:attrNameLst>
                                      </p:cBhvr>
                                      <p:to>
                                        <p:strVal val="visible"/>
                                      </p:to>
                                    </p:set>
                                    <p:animEffect transition="in" filter="slide(fromBottom)">
                                      <p:cBhvr>
                                        <p:cTn id="30" dur="500"/>
                                        <p:tgtEl>
                                          <p:spTgt spid="1843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18440"/>
                                        </p:tgtEl>
                                        <p:attrNameLst>
                                          <p:attrName>style.visibility</p:attrName>
                                        </p:attrNameLst>
                                      </p:cBhvr>
                                      <p:to>
                                        <p:strVal val="visible"/>
                                      </p:to>
                                    </p:set>
                                    <p:animEffect transition="in" filter="slide(fromBottom)">
                                      <p:cBhvr>
                                        <p:cTn id="35" dur="10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P spid="18436" grpId="0"/>
      <p:bldP spid="18437" grpId="0" animBg="1"/>
      <p:bldP spid="18438" grpId="0"/>
      <p:bldP spid="18439" grpId="0"/>
      <p:bldP spid="18440"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smtClean="0"/>
              <a:t>Writing to a Text File</a:t>
            </a:r>
          </a:p>
        </p:txBody>
      </p:sp>
      <p:sp>
        <p:nvSpPr>
          <p:cNvPr id="19459" name="Rectangle 3"/>
          <p:cNvSpPr>
            <a:spLocks noChangeArrowheads="1"/>
          </p:cNvSpPr>
          <p:nvPr/>
        </p:nvSpPr>
        <p:spPr bwMode="auto">
          <a:xfrm>
            <a:off x="609600" y="1235075"/>
            <a:ext cx="830580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rtl="1">
              <a:spcBef>
                <a:spcPct val="0"/>
              </a:spcBef>
              <a:buClrTx/>
              <a:buSzTx/>
              <a:buFontTx/>
              <a:buNone/>
            </a:pPr>
            <a:r>
              <a:rPr lang="en-US" altLang="en-US" sz="2000">
                <a:solidFill>
                  <a:srgbClr val="000000"/>
                </a:solidFill>
                <a:latin typeface="Times New Roman" panose="02020603050405020304" pitchFamily="18" charset="0"/>
              </a:rPr>
              <a:t>To write to a text file:</a:t>
            </a:r>
            <a:endParaRPr lang="en-US" altLang="en-US" sz="2000"/>
          </a:p>
          <a:p>
            <a:pPr>
              <a:spcBef>
                <a:spcPct val="0"/>
              </a:spcBef>
              <a:buClrTx/>
              <a:buSzTx/>
              <a:buFontTx/>
              <a:buNone/>
            </a:pPr>
            <a:r>
              <a:rPr lang="en-US" altLang="en-US" sz="2000">
                <a:latin typeface="Times New Roman" panose="02020603050405020304" pitchFamily="18" charset="0"/>
              </a:rPr>
              <a:t>1. Create a </a:t>
            </a:r>
            <a:r>
              <a:rPr lang="en-US" altLang="en-US" sz="2000" b="1">
                <a:latin typeface="Times New Roman" panose="02020603050405020304" pitchFamily="18" charset="0"/>
              </a:rPr>
              <a:t>java.io.FileOutputStream</a:t>
            </a:r>
            <a:r>
              <a:rPr lang="en-US" altLang="en-US" sz="2000">
                <a:latin typeface="Times New Roman" panose="02020603050405020304" pitchFamily="18" charset="0"/>
              </a:rPr>
              <a:t> object using the constructor:</a:t>
            </a:r>
            <a:endParaRPr lang="en-US" altLang="en-US" sz="2000"/>
          </a:p>
          <a:p>
            <a:pPr>
              <a:spcBef>
                <a:spcPct val="0"/>
              </a:spcBef>
              <a:buClrTx/>
              <a:buSzTx/>
              <a:buFontTx/>
              <a:buNone/>
            </a:pPr>
            <a:r>
              <a:rPr lang="en-US" altLang="en-US" sz="1800" b="1">
                <a:latin typeface="Times New Roman" panose="02020603050405020304" pitchFamily="18" charset="0"/>
              </a:rPr>
              <a:t>       public </a:t>
            </a:r>
            <a:r>
              <a:rPr lang="en-US" altLang="en-US" sz="1800" b="1">
                <a:solidFill>
                  <a:srgbClr val="000000"/>
                </a:solidFill>
                <a:latin typeface="Calibri" panose="020F0502020204030204" pitchFamily="34" charset="0"/>
                <a:cs typeface="Times New Roman" panose="02020603050405020304" pitchFamily="18" charset="0"/>
              </a:rPr>
              <a:t>FileOutputStream(String filename)</a:t>
            </a:r>
            <a:r>
              <a:rPr lang="en-US" altLang="en-US" sz="1800" b="1">
                <a:latin typeface="Times New Roman" panose="02020603050405020304" pitchFamily="18" charset="0"/>
              </a:rPr>
              <a:t>  </a:t>
            </a:r>
            <a:r>
              <a:rPr lang="en-US" altLang="en-US" sz="1800" b="1">
                <a:latin typeface="Calibri" panose="020F0502020204030204" pitchFamily="34" charset="0"/>
              </a:rPr>
              <a:t>throws FileNotFoundException</a:t>
            </a:r>
            <a:endParaRPr lang="en-US" altLang="en-US" sz="1800" b="1"/>
          </a:p>
          <a:p>
            <a:pPr>
              <a:spcBef>
                <a:spcPct val="0"/>
              </a:spcBef>
              <a:buClrTx/>
              <a:buSzTx/>
              <a:buFontTx/>
              <a:buNone/>
            </a:pPr>
            <a:r>
              <a:rPr lang="en-US" altLang="en-US" sz="2000">
                <a:latin typeface="Times New Roman" panose="02020603050405020304" pitchFamily="18" charset="0"/>
              </a:rPr>
              <a:t>2. Wrap the </a:t>
            </a:r>
            <a:r>
              <a:rPr lang="en-US" altLang="en-US" sz="2000" b="1">
                <a:latin typeface="Times New Roman" panose="02020603050405020304" pitchFamily="18" charset="0"/>
              </a:rPr>
              <a:t>FileOutputStream</a:t>
            </a:r>
            <a:r>
              <a:rPr lang="en-US" altLang="en-US" sz="2000">
                <a:latin typeface="Times New Roman" panose="02020603050405020304" pitchFamily="18" charset="0"/>
              </a:rPr>
              <a:t> object in a </a:t>
            </a:r>
            <a:r>
              <a:rPr lang="en-US" altLang="en-US" sz="2000" b="1">
                <a:latin typeface="Times New Roman" panose="02020603050405020304" pitchFamily="18" charset="0"/>
              </a:rPr>
              <a:t>java.io.PrintWriter </a:t>
            </a:r>
            <a:r>
              <a:rPr lang="en-US" altLang="en-US" sz="2000">
                <a:latin typeface="Times New Roman" panose="02020603050405020304" pitchFamily="18" charset="0"/>
              </a:rPr>
              <a:t>object using </a:t>
            </a:r>
          </a:p>
          <a:p>
            <a:pPr>
              <a:spcBef>
                <a:spcPct val="0"/>
              </a:spcBef>
              <a:buClrTx/>
              <a:buSzTx/>
              <a:buFontTx/>
              <a:buNone/>
            </a:pPr>
            <a:r>
              <a:rPr lang="en-US" altLang="en-US" sz="2000">
                <a:latin typeface="Times New Roman" panose="02020603050405020304" pitchFamily="18" charset="0"/>
              </a:rPr>
              <a:t>    the constructor:</a:t>
            </a:r>
            <a:endParaRPr lang="en-US" altLang="en-US" sz="2000"/>
          </a:p>
          <a:p>
            <a:pPr>
              <a:spcBef>
                <a:spcPct val="0"/>
              </a:spcBef>
              <a:buClrTx/>
              <a:buSzTx/>
              <a:buFontTx/>
              <a:buNone/>
            </a:pPr>
            <a:r>
              <a:rPr lang="en-US" altLang="en-US" sz="2000">
                <a:latin typeface="Times New Roman" panose="02020603050405020304" pitchFamily="18" charset="0"/>
              </a:rPr>
              <a:t>           public PrintWriter(FileOutputStream  outstream)</a:t>
            </a:r>
            <a:endParaRPr lang="en-US" altLang="en-US" sz="2000"/>
          </a:p>
          <a:p>
            <a:pPr>
              <a:spcBef>
                <a:spcPct val="0"/>
              </a:spcBef>
              <a:buClrTx/>
              <a:buSzTx/>
              <a:buFontTx/>
              <a:buNone/>
            </a:pPr>
            <a:r>
              <a:rPr lang="en-US" altLang="en-US" sz="2000">
                <a:latin typeface="Times New Roman" panose="02020603050405020304" pitchFamily="18" charset="0"/>
              </a:rPr>
              <a:t>3. Use</a:t>
            </a:r>
            <a:r>
              <a:rPr lang="en-US" altLang="en-US" sz="2000" b="1">
                <a:latin typeface="Times New Roman" panose="02020603050405020304" pitchFamily="18" charset="0"/>
              </a:rPr>
              <a:t> print, println, </a:t>
            </a:r>
            <a:r>
              <a:rPr lang="en-US" altLang="en-US" sz="2000">
                <a:latin typeface="Times New Roman" panose="02020603050405020304" pitchFamily="18" charset="0"/>
              </a:rPr>
              <a:t>or</a:t>
            </a:r>
            <a:r>
              <a:rPr lang="en-US" altLang="en-US" sz="2000" b="1">
                <a:latin typeface="Times New Roman" panose="02020603050405020304" pitchFamily="18" charset="0"/>
              </a:rPr>
              <a:t> printf </a:t>
            </a:r>
            <a:r>
              <a:rPr lang="en-US" altLang="en-US" sz="2000">
                <a:latin typeface="Times New Roman" panose="02020603050405020304" pitchFamily="18" charset="0"/>
              </a:rPr>
              <a:t>methods of the </a:t>
            </a:r>
            <a:r>
              <a:rPr lang="en-US" altLang="en-US" sz="2000" b="1">
                <a:latin typeface="Times New Roman" panose="02020603050405020304" pitchFamily="18" charset="0"/>
              </a:rPr>
              <a:t>PrintWriter</a:t>
            </a:r>
            <a:r>
              <a:rPr lang="en-US" altLang="en-US" sz="2000">
                <a:latin typeface="Times New Roman" panose="02020603050405020304" pitchFamily="18" charset="0"/>
              </a:rPr>
              <a:t> object.</a:t>
            </a:r>
            <a:endParaRPr lang="en-US" altLang="en-US" sz="2000"/>
          </a:p>
          <a:p>
            <a:pPr>
              <a:spcBef>
                <a:spcPct val="0"/>
              </a:spcBef>
              <a:buClrTx/>
              <a:buSzTx/>
              <a:buFontTx/>
              <a:buNone/>
            </a:pPr>
            <a:r>
              <a:rPr lang="en-US" altLang="en-US" sz="2000">
                <a:latin typeface="Times New Roman" panose="02020603050405020304" pitchFamily="18" charset="0"/>
              </a:rPr>
              <a:t>4. Close the output stream associated with the </a:t>
            </a:r>
            <a:r>
              <a:rPr lang="en-US" altLang="en-US" sz="2000" b="1">
                <a:latin typeface="Times New Roman" panose="02020603050405020304" pitchFamily="18" charset="0"/>
              </a:rPr>
              <a:t>PrintWriter</a:t>
            </a:r>
            <a:r>
              <a:rPr lang="en-US" altLang="en-US" sz="2000">
                <a:latin typeface="Times New Roman" panose="02020603050405020304" pitchFamily="18" charset="0"/>
              </a:rPr>
              <a:t> object; otherwise </a:t>
            </a:r>
          </a:p>
          <a:p>
            <a:pPr>
              <a:spcBef>
                <a:spcPct val="0"/>
              </a:spcBef>
              <a:buClrTx/>
              <a:buSzTx/>
              <a:buFontTx/>
              <a:buNone/>
            </a:pPr>
            <a:r>
              <a:rPr lang="en-US" altLang="en-US" sz="2000">
                <a:latin typeface="Times New Roman" panose="02020603050405020304" pitchFamily="18" charset="0"/>
              </a:rPr>
              <a:t>    data may not be written to the file.</a:t>
            </a:r>
          </a:p>
          <a:p>
            <a:pPr>
              <a:spcBef>
                <a:spcPct val="0"/>
              </a:spcBef>
              <a:buClrTx/>
              <a:buSzTx/>
              <a:buFontTx/>
              <a:buNone/>
            </a:pPr>
            <a:endParaRPr lang="en-US" altLang="en-US" sz="2000"/>
          </a:p>
          <a:p>
            <a:pPr>
              <a:spcBef>
                <a:spcPct val="0"/>
              </a:spcBef>
              <a:buClrTx/>
              <a:buSzTx/>
              <a:buFontTx/>
              <a:buNone/>
            </a:pPr>
            <a:r>
              <a:rPr lang="en-US" altLang="en-US" sz="2000">
                <a:solidFill>
                  <a:srgbClr val="000000"/>
                </a:solidFill>
                <a:latin typeface="Times New Roman" panose="02020603050405020304" pitchFamily="18" charset="0"/>
              </a:rPr>
              <a:t>Note:</a:t>
            </a:r>
            <a:endParaRPr lang="en-US" altLang="en-US" sz="2000"/>
          </a:p>
          <a:p>
            <a:pPr>
              <a:spcBef>
                <a:spcPct val="0"/>
              </a:spcBef>
              <a:buClrTx/>
              <a:buSzTx/>
              <a:buFontTx/>
              <a:buNone/>
            </a:pPr>
            <a:r>
              <a:rPr lang="en-US" altLang="en-US" sz="2000">
                <a:latin typeface="Calibri" panose="020F0502020204030204" pitchFamily="34" charset="0"/>
              </a:rPr>
              <a:t>     If the file does not exist, it is created. If the file exists  and it can be opened,</a:t>
            </a:r>
          </a:p>
          <a:p>
            <a:pPr>
              <a:spcBef>
                <a:spcPct val="0"/>
              </a:spcBef>
              <a:buClrTx/>
              <a:buSzTx/>
              <a:buFontTx/>
              <a:buNone/>
            </a:pPr>
            <a:r>
              <a:rPr lang="en-US" altLang="en-US" sz="2000">
                <a:latin typeface="Calibri" panose="020F0502020204030204" pitchFamily="34" charset="0"/>
              </a:rPr>
              <a:t>     its contents are erased. </a:t>
            </a:r>
            <a:endParaRPr lang="en-US" altLang="en-US" sz="2000"/>
          </a:p>
          <a:p>
            <a:pPr>
              <a:spcBef>
                <a:spcPct val="0"/>
              </a:spcBef>
              <a:buClrTx/>
              <a:buSzTx/>
              <a:buFontTx/>
              <a:buNone/>
            </a:pPr>
            <a:r>
              <a:rPr lang="en-US" altLang="en-US" sz="2000">
                <a:latin typeface="Calibri" panose="020F0502020204030204" pitchFamily="34" charset="0"/>
              </a:rPr>
              <a:t>A </a:t>
            </a:r>
            <a:r>
              <a:rPr lang="en-US" altLang="en-US" sz="2000" b="1">
                <a:latin typeface="Calibri" panose="020F0502020204030204" pitchFamily="34" charset="0"/>
              </a:rPr>
              <a:t>FileNotFoundException</a:t>
            </a:r>
            <a:r>
              <a:rPr lang="en-US" altLang="en-US" sz="2000">
                <a:latin typeface="Calibri" panose="020F0502020204030204" pitchFamily="34" charset="0"/>
              </a:rPr>
              <a:t> is thrown if:</a:t>
            </a:r>
            <a:endParaRPr lang="en-US" altLang="en-US" sz="2000"/>
          </a:p>
          <a:p>
            <a:pPr lvl="1">
              <a:spcBef>
                <a:spcPct val="0"/>
              </a:spcBef>
              <a:buClrTx/>
              <a:buSzTx/>
              <a:buFont typeface="Symbol" panose="05050102010706020507" pitchFamily="18" charset="2"/>
              <a:buChar char=""/>
            </a:pPr>
            <a:r>
              <a:rPr lang="en-US" altLang="en-US">
                <a:latin typeface="Times New Roman" panose="02020603050405020304" pitchFamily="18" charset="0"/>
              </a:rPr>
              <a:t>The file exists but it cannot be opened.</a:t>
            </a:r>
            <a:endParaRPr lang="en-US" altLang="en-US"/>
          </a:p>
          <a:p>
            <a:pPr lvl="1">
              <a:spcBef>
                <a:spcPct val="0"/>
              </a:spcBef>
              <a:buClrTx/>
              <a:buSzTx/>
              <a:buFont typeface="Symbol" panose="05050102010706020507" pitchFamily="18" charset="2"/>
              <a:buChar char=""/>
            </a:pPr>
            <a:r>
              <a:rPr lang="en-US" altLang="en-US">
                <a:latin typeface="Times New Roman" panose="02020603050405020304" pitchFamily="18" charset="0"/>
              </a:rPr>
              <a:t>The file does not exist but it cannot be created.</a:t>
            </a:r>
            <a:endParaRPr lang="en-US" altLang="en-U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slide(fromBottom)">
                                      <p:cBhvr>
                                        <p:cTn id="7" dur="500"/>
                                        <p:tgtEl>
                                          <p:spTgt spid="19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slide(fromBottom)">
                                      <p:cBhvr>
                                        <p:cTn id="12" dur="500"/>
                                        <p:tgtEl>
                                          <p:spTgt spid="1945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19459">
                                            <p:txEl>
                                              <p:pRg st="2" end="2"/>
                                            </p:txEl>
                                          </p:spTgt>
                                        </p:tgtEl>
                                        <p:attrNameLst>
                                          <p:attrName>style.visibility</p:attrName>
                                        </p:attrNameLst>
                                      </p:cBhvr>
                                      <p:to>
                                        <p:strVal val="visible"/>
                                      </p:to>
                                    </p:set>
                                    <p:animEffect transition="in" filter="slide(fromBottom)">
                                      <p:cBhvr>
                                        <p:cTn id="17" dur="500"/>
                                        <p:tgtEl>
                                          <p:spTgt spid="1945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nodeType="clickEffect">
                                  <p:stCondLst>
                                    <p:cond delay="0"/>
                                  </p:stCondLst>
                                  <p:childTnLst>
                                    <p:set>
                                      <p:cBhvr>
                                        <p:cTn id="21" dur="1" fill="hold">
                                          <p:stCondLst>
                                            <p:cond delay="0"/>
                                          </p:stCondLst>
                                        </p:cTn>
                                        <p:tgtEl>
                                          <p:spTgt spid="19459">
                                            <p:txEl>
                                              <p:pRg st="3" end="3"/>
                                            </p:txEl>
                                          </p:spTgt>
                                        </p:tgtEl>
                                        <p:attrNameLst>
                                          <p:attrName>style.visibility</p:attrName>
                                        </p:attrNameLst>
                                      </p:cBhvr>
                                      <p:to>
                                        <p:strVal val="visible"/>
                                      </p:to>
                                    </p:set>
                                    <p:animEffect transition="in" filter="slide(fromBottom)">
                                      <p:cBhvr>
                                        <p:cTn id="22" dur="500"/>
                                        <p:tgtEl>
                                          <p:spTgt spid="19459">
                                            <p:txEl>
                                              <p:pRg st="3" end="3"/>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19459">
                                            <p:txEl>
                                              <p:pRg st="4" end="4"/>
                                            </p:txEl>
                                          </p:spTgt>
                                        </p:tgtEl>
                                        <p:attrNameLst>
                                          <p:attrName>style.visibility</p:attrName>
                                        </p:attrNameLst>
                                      </p:cBhvr>
                                      <p:to>
                                        <p:strVal val="visible"/>
                                      </p:to>
                                    </p:set>
                                    <p:animEffect transition="in" filter="slide(fromBottom)">
                                      <p:cBhvr>
                                        <p:cTn id="25" dur="500"/>
                                        <p:tgtEl>
                                          <p:spTgt spid="19459">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4" fill="hold" nodeType="clickEffect">
                                  <p:stCondLst>
                                    <p:cond delay="0"/>
                                  </p:stCondLst>
                                  <p:childTnLst>
                                    <p:set>
                                      <p:cBhvr>
                                        <p:cTn id="29" dur="1" fill="hold">
                                          <p:stCondLst>
                                            <p:cond delay="0"/>
                                          </p:stCondLst>
                                        </p:cTn>
                                        <p:tgtEl>
                                          <p:spTgt spid="19459">
                                            <p:txEl>
                                              <p:pRg st="5" end="5"/>
                                            </p:txEl>
                                          </p:spTgt>
                                        </p:tgtEl>
                                        <p:attrNameLst>
                                          <p:attrName>style.visibility</p:attrName>
                                        </p:attrNameLst>
                                      </p:cBhvr>
                                      <p:to>
                                        <p:strVal val="visible"/>
                                      </p:to>
                                    </p:set>
                                    <p:animEffect transition="in" filter="slide(fromBottom)">
                                      <p:cBhvr>
                                        <p:cTn id="30" dur="500"/>
                                        <p:tgtEl>
                                          <p:spTgt spid="19459">
                                            <p:txEl>
                                              <p:pRg st="5" end="5"/>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4" fill="hold" nodeType="clickEffect">
                                  <p:stCondLst>
                                    <p:cond delay="0"/>
                                  </p:stCondLst>
                                  <p:childTnLst>
                                    <p:set>
                                      <p:cBhvr>
                                        <p:cTn id="34" dur="1" fill="hold">
                                          <p:stCondLst>
                                            <p:cond delay="0"/>
                                          </p:stCondLst>
                                        </p:cTn>
                                        <p:tgtEl>
                                          <p:spTgt spid="19459">
                                            <p:txEl>
                                              <p:pRg st="6" end="6"/>
                                            </p:txEl>
                                          </p:spTgt>
                                        </p:tgtEl>
                                        <p:attrNameLst>
                                          <p:attrName>style.visibility</p:attrName>
                                        </p:attrNameLst>
                                      </p:cBhvr>
                                      <p:to>
                                        <p:strVal val="visible"/>
                                      </p:to>
                                    </p:set>
                                    <p:animEffect transition="in" filter="slide(fromBottom)">
                                      <p:cBhvr>
                                        <p:cTn id="35" dur="500"/>
                                        <p:tgtEl>
                                          <p:spTgt spid="19459">
                                            <p:txEl>
                                              <p:pRg st="6" end="6"/>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2" presetClass="entr" presetSubtype="4" fill="hold" nodeType="clickEffect">
                                  <p:stCondLst>
                                    <p:cond delay="0"/>
                                  </p:stCondLst>
                                  <p:childTnLst>
                                    <p:set>
                                      <p:cBhvr>
                                        <p:cTn id="39" dur="1" fill="hold">
                                          <p:stCondLst>
                                            <p:cond delay="0"/>
                                          </p:stCondLst>
                                        </p:cTn>
                                        <p:tgtEl>
                                          <p:spTgt spid="19459">
                                            <p:txEl>
                                              <p:pRg st="7" end="7"/>
                                            </p:txEl>
                                          </p:spTgt>
                                        </p:tgtEl>
                                        <p:attrNameLst>
                                          <p:attrName>style.visibility</p:attrName>
                                        </p:attrNameLst>
                                      </p:cBhvr>
                                      <p:to>
                                        <p:strVal val="visible"/>
                                      </p:to>
                                    </p:set>
                                    <p:animEffect transition="in" filter="slide(fromBottom)">
                                      <p:cBhvr>
                                        <p:cTn id="40" dur="500"/>
                                        <p:tgtEl>
                                          <p:spTgt spid="19459">
                                            <p:txEl>
                                              <p:pRg st="7" end="7"/>
                                            </p:txEl>
                                          </p:spTgt>
                                        </p:tgtEl>
                                      </p:cBhvr>
                                    </p:animEffect>
                                  </p:childTnLst>
                                </p:cTn>
                              </p:par>
                              <p:par>
                                <p:cTn id="41" presetID="12" presetClass="entr" presetSubtype="4" fill="hold" nodeType="withEffect">
                                  <p:stCondLst>
                                    <p:cond delay="0"/>
                                  </p:stCondLst>
                                  <p:childTnLst>
                                    <p:set>
                                      <p:cBhvr>
                                        <p:cTn id="42" dur="1" fill="hold">
                                          <p:stCondLst>
                                            <p:cond delay="0"/>
                                          </p:stCondLst>
                                        </p:cTn>
                                        <p:tgtEl>
                                          <p:spTgt spid="19459">
                                            <p:txEl>
                                              <p:pRg st="8" end="8"/>
                                            </p:txEl>
                                          </p:spTgt>
                                        </p:tgtEl>
                                        <p:attrNameLst>
                                          <p:attrName>style.visibility</p:attrName>
                                        </p:attrNameLst>
                                      </p:cBhvr>
                                      <p:to>
                                        <p:strVal val="visible"/>
                                      </p:to>
                                    </p:set>
                                    <p:animEffect transition="in" filter="slide(fromBottom)">
                                      <p:cBhvr>
                                        <p:cTn id="43" dur="500"/>
                                        <p:tgtEl>
                                          <p:spTgt spid="19459">
                                            <p:txEl>
                                              <p:pRg st="8" end="8"/>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4" fill="hold" nodeType="clickEffect">
                                  <p:stCondLst>
                                    <p:cond delay="0"/>
                                  </p:stCondLst>
                                  <p:childTnLst>
                                    <p:set>
                                      <p:cBhvr>
                                        <p:cTn id="47" dur="1" fill="hold">
                                          <p:stCondLst>
                                            <p:cond delay="0"/>
                                          </p:stCondLst>
                                        </p:cTn>
                                        <p:tgtEl>
                                          <p:spTgt spid="19459">
                                            <p:txEl>
                                              <p:pRg st="10" end="10"/>
                                            </p:txEl>
                                          </p:spTgt>
                                        </p:tgtEl>
                                        <p:attrNameLst>
                                          <p:attrName>style.visibility</p:attrName>
                                        </p:attrNameLst>
                                      </p:cBhvr>
                                      <p:to>
                                        <p:strVal val="visible"/>
                                      </p:to>
                                    </p:set>
                                    <p:animEffect transition="in" filter="slide(fromBottom)">
                                      <p:cBhvr>
                                        <p:cTn id="48" dur="500"/>
                                        <p:tgtEl>
                                          <p:spTgt spid="19459">
                                            <p:txEl>
                                              <p:pRg st="10" end="10"/>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2" presetClass="entr" presetSubtype="4" fill="hold" nodeType="clickEffect">
                                  <p:stCondLst>
                                    <p:cond delay="0"/>
                                  </p:stCondLst>
                                  <p:childTnLst>
                                    <p:set>
                                      <p:cBhvr>
                                        <p:cTn id="52" dur="1" fill="hold">
                                          <p:stCondLst>
                                            <p:cond delay="0"/>
                                          </p:stCondLst>
                                        </p:cTn>
                                        <p:tgtEl>
                                          <p:spTgt spid="19459">
                                            <p:txEl>
                                              <p:pRg st="11" end="11"/>
                                            </p:txEl>
                                          </p:spTgt>
                                        </p:tgtEl>
                                        <p:attrNameLst>
                                          <p:attrName>style.visibility</p:attrName>
                                        </p:attrNameLst>
                                      </p:cBhvr>
                                      <p:to>
                                        <p:strVal val="visible"/>
                                      </p:to>
                                    </p:set>
                                    <p:animEffect transition="in" filter="slide(fromBottom)">
                                      <p:cBhvr>
                                        <p:cTn id="53" dur="500"/>
                                        <p:tgtEl>
                                          <p:spTgt spid="19459">
                                            <p:txEl>
                                              <p:pRg st="11" end="11"/>
                                            </p:txEl>
                                          </p:spTgt>
                                        </p:tgtEl>
                                      </p:cBhvr>
                                    </p:animEffect>
                                  </p:childTnLst>
                                </p:cTn>
                              </p:par>
                              <p:par>
                                <p:cTn id="54" presetID="12" presetClass="entr" presetSubtype="4" fill="hold" nodeType="withEffect">
                                  <p:stCondLst>
                                    <p:cond delay="0"/>
                                  </p:stCondLst>
                                  <p:childTnLst>
                                    <p:set>
                                      <p:cBhvr>
                                        <p:cTn id="55" dur="1" fill="hold">
                                          <p:stCondLst>
                                            <p:cond delay="0"/>
                                          </p:stCondLst>
                                        </p:cTn>
                                        <p:tgtEl>
                                          <p:spTgt spid="19459">
                                            <p:txEl>
                                              <p:pRg st="12" end="12"/>
                                            </p:txEl>
                                          </p:spTgt>
                                        </p:tgtEl>
                                        <p:attrNameLst>
                                          <p:attrName>style.visibility</p:attrName>
                                        </p:attrNameLst>
                                      </p:cBhvr>
                                      <p:to>
                                        <p:strVal val="visible"/>
                                      </p:to>
                                    </p:set>
                                    <p:animEffect transition="in" filter="slide(fromBottom)">
                                      <p:cBhvr>
                                        <p:cTn id="56" dur="500"/>
                                        <p:tgtEl>
                                          <p:spTgt spid="19459">
                                            <p:txEl>
                                              <p:pRg st="12" end="12"/>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2" presetClass="entr" presetSubtype="4" fill="hold" nodeType="clickEffect">
                                  <p:stCondLst>
                                    <p:cond delay="0"/>
                                  </p:stCondLst>
                                  <p:childTnLst>
                                    <p:set>
                                      <p:cBhvr>
                                        <p:cTn id="60" dur="1" fill="hold">
                                          <p:stCondLst>
                                            <p:cond delay="0"/>
                                          </p:stCondLst>
                                        </p:cTn>
                                        <p:tgtEl>
                                          <p:spTgt spid="19459">
                                            <p:txEl>
                                              <p:pRg st="13" end="13"/>
                                            </p:txEl>
                                          </p:spTgt>
                                        </p:tgtEl>
                                        <p:attrNameLst>
                                          <p:attrName>style.visibility</p:attrName>
                                        </p:attrNameLst>
                                      </p:cBhvr>
                                      <p:to>
                                        <p:strVal val="visible"/>
                                      </p:to>
                                    </p:set>
                                    <p:animEffect transition="in" filter="slide(fromBottom)">
                                      <p:cBhvr>
                                        <p:cTn id="61" dur="500"/>
                                        <p:tgtEl>
                                          <p:spTgt spid="19459">
                                            <p:txEl>
                                              <p:pRg st="13" end="13"/>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4" fill="hold" nodeType="clickEffect">
                                  <p:stCondLst>
                                    <p:cond delay="0"/>
                                  </p:stCondLst>
                                  <p:childTnLst>
                                    <p:set>
                                      <p:cBhvr>
                                        <p:cTn id="65" dur="1" fill="hold">
                                          <p:stCondLst>
                                            <p:cond delay="0"/>
                                          </p:stCondLst>
                                        </p:cTn>
                                        <p:tgtEl>
                                          <p:spTgt spid="19459">
                                            <p:txEl>
                                              <p:pRg st="14" end="14"/>
                                            </p:txEl>
                                          </p:spTgt>
                                        </p:tgtEl>
                                        <p:attrNameLst>
                                          <p:attrName>style.visibility</p:attrName>
                                        </p:attrNameLst>
                                      </p:cBhvr>
                                      <p:to>
                                        <p:strVal val="visible"/>
                                      </p:to>
                                    </p:set>
                                    <p:animEffect transition="in" filter="slide(fromBottom)">
                                      <p:cBhvr>
                                        <p:cTn id="66" dur="500"/>
                                        <p:tgtEl>
                                          <p:spTgt spid="19459">
                                            <p:txEl>
                                              <p:pRg st="14" end="14"/>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2" presetClass="entr" presetSubtype="4" fill="hold" nodeType="clickEffect">
                                  <p:stCondLst>
                                    <p:cond delay="0"/>
                                  </p:stCondLst>
                                  <p:childTnLst>
                                    <p:set>
                                      <p:cBhvr>
                                        <p:cTn id="70" dur="1" fill="hold">
                                          <p:stCondLst>
                                            <p:cond delay="0"/>
                                          </p:stCondLst>
                                        </p:cTn>
                                        <p:tgtEl>
                                          <p:spTgt spid="19459">
                                            <p:txEl>
                                              <p:pRg st="15" end="15"/>
                                            </p:txEl>
                                          </p:spTgt>
                                        </p:tgtEl>
                                        <p:attrNameLst>
                                          <p:attrName>style.visibility</p:attrName>
                                        </p:attrNameLst>
                                      </p:cBhvr>
                                      <p:to>
                                        <p:strVal val="visible"/>
                                      </p:to>
                                    </p:set>
                                    <p:animEffect transition="in" filter="slide(fromBottom)">
                                      <p:cBhvr>
                                        <p:cTn id="71" dur="500"/>
                                        <p:tgtEl>
                                          <p:spTgt spid="19459">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Writing to a Text File</a:t>
            </a:r>
          </a:p>
        </p:txBody>
      </p:sp>
      <p:sp>
        <p:nvSpPr>
          <p:cNvPr id="20483" name="Rectangle 3"/>
          <p:cNvSpPr>
            <a:spLocks noChangeArrowheads="1"/>
          </p:cNvSpPr>
          <p:nvPr/>
        </p:nvSpPr>
        <p:spPr bwMode="auto">
          <a:xfrm>
            <a:off x="457200" y="1835150"/>
            <a:ext cx="822960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009900"/>
              </a:buClr>
              <a:buSzPct val="6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sz="1200">
                <a:solidFill>
                  <a:schemeClr val="tx1"/>
                </a:solidFill>
                <a:latin typeface="Tahoma" panose="020B0604030504040204" pitchFamily="34" charset="0"/>
                <a:cs typeface="Arial" panose="020B0604020202020204" pitchFamily="34" charset="0"/>
              </a:defRPr>
            </a:lvl9pPr>
          </a:lstStyle>
          <a:p>
            <a:pPr rtl="1">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import java.io.FileOutputStream;</a:t>
            </a:r>
            <a:endParaRPr lang="en-US" altLang="en-US" sz="1600"/>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import java.io.PrintWriter;</a:t>
            </a:r>
            <a:endParaRPr lang="en-US" altLang="en-US" sz="1600"/>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import java.io.IOException;</a:t>
            </a:r>
            <a:endParaRPr lang="en-US" altLang="en-US" sz="1600"/>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public class FileWrite {</a:t>
            </a:r>
            <a:endParaRPr lang="en-US" altLang="en-US" sz="1600"/>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  public static void main(String[] args)  </a:t>
            </a:r>
            <a:r>
              <a:rPr lang="en-US" altLang="en-US" sz="1600">
                <a:solidFill>
                  <a:srgbClr val="C00000"/>
                </a:solidFill>
                <a:latin typeface="Courier New" panose="02070309020205020404" pitchFamily="49" charset="0"/>
                <a:cs typeface="Times New Roman" panose="02020603050405020304" pitchFamily="18" charset="0"/>
              </a:rPr>
              <a:t>throws IOException </a:t>
            </a:r>
            <a:r>
              <a:rPr lang="en-US" altLang="en-US" sz="1600">
                <a:solidFill>
                  <a:srgbClr val="0000FF"/>
                </a:solidFill>
                <a:latin typeface="Courier New" panose="02070309020205020404" pitchFamily="49" charset="0"/>
                <a:cs typeface="Times New Roman" panose="02020603050405020304" pitchFamily="18" charset="0"/>
              </a:rPr>
              <a:t>{</a:t>
            </a:r>
            <a:endParaRPr lang="en-US" altLang="en-US" sz="1600"/>
          </a:p>
          <a:p>
            <a:pPr>
              <a:spcBef>
                <a:spcPct val="0"/>
              </a:spcBef>
              <a:buClrTx/>
              <a:buSzTx/>
              <a:buFontTx/>
              <a:buNone/>
            </a:pPr>
            <a:r>
              <a:rPr lang="en-US" altLang="en-US" sz="1600">
                <a:solidFill>
                  <a:srgbClr val="C00000"/>
                </a:solidFill>
                <a:latin typeface="Courier New" panose="02070309020205020404" pitchFamily="49" charset="0"/>
                <a:cs typeface="Times New Roman" panose="02020603050405020304" pitchFamily="18" charset="0"/>
              </a:rPr>
              <a:t>   FileOutputStream outstream </a:t>
            </a:r>
            <a:endParaRPr lang="en-US" altLang="en-US" sz="1600">
              <a:solidFill>
                <a:srgbClr val="C00000"/>
              </a:solidFill>
            </a:endParaRPr>
          </a:p>
          <a:p>
            <a:pPr>
              <a:spcBef>
                <a:spcPct val="0"/>
              </a:spcBef>
              <a:buClrTx/>
              <a:buSzTx/>
              <a:buFontTx/>
              <a:buNone/>
            </a:pPr>
            <a:r>
              <a:rPr lang="en-US" altLang="en-US" sz="1600">
                <a:solidFill>
                  <a:srgbClr val="C00000"/>
                </a:solidFill>
                <a:latin typeface="Courier New" panose="02070309020205020404" pitchFamily="49" charset="0"/>
                <a:cs typeface="Times New Roman" panose="02020603050405020304" pitchFamily="18" charset="0"/>
              </a:rPr>
              <a:t>                         = new FileOutputStream("Example.txt");</a:t>
            </a:r>
            <a:endParaRPr lang="en-US" altLang="en-US" sz="1600">
              <a:solidFill>
                <a:srgbClr val="C00000"/>
              </a:solidFill>
            </a:endParaRPr>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   PrintWriter pwriter = new PrintWriter(outstream);</a:t>
            </a:r>
            <a:endParaRPr lang="en-US" altLang="en-US" sz="1600"/>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   pwriter.println("Riyadh");</a:t>
            </a:r>
            <a:endParaRPr lang="en-US" altLang="en-US" sz="1600"/>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   pwriter.println("Abha"); </a:t>
            </a:r>
            <a:endParaRPr lang="en-US" altLang="en-US" sz="1600"/>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   pwriter.close();</a:t>
            </a:r>
            <a:endParaRPr lang="en-US" altLang="en-US" sz="1600"/>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   </a:t>
            </a:r>
            <a:r>
              <a:rPr lang="en-US" altLang="en-US" sz="1400">
                <a:solidFill>
                  <a:srgbClr val="121328"/>
                </a:solidFill>
                <a:latin typeface="Courier New" panose="02070309020205020404" pitchFamily="49" charset="0"/>
                <a:cs typeface="Times New Roman" panose="02020603050405020304" pitchFamily="18" charset="0"/>
              </a:rPr>
              <a:t>// For convenience, let the user know that the file has been created</a:t>
            </a:r>
            <a:endParaRPr lang="en-US" altLang="en-US" sz="1400">
              <a:solidFill>
                <a:srgbClr val="121328"/>
              </a:solidFill>
            </a:endParaRPr>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   System.out.println("The file has been created.");   </a:t>
            </a:r>
            <a:endParaRPr lang="en-US" altLang="en-US" sz="1600"/>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 }</a:t>
            </a:r>
          </a:p>
          <a:p>
            <a:pPr>
              <a:spcBef>
                <a:spcPct val="0"/>
              </a:spcBef>
              <a:buClrTx/>
              <a:buSzTx/>
              <a:buFontTx/>
              <a:buNone/>
            </a:pPr>
            <a:r>
              <a:rPr lang="en-US" altLang="en-US" sz="1600">
                <a:solidFill>
                  <a:srgbClr val="0000FF"/>
                </a:solidFill>
                <a:latin typeface="Courier New" panose="02070309020205020404" pitchFamily="49" charset="0"/>
                <a:cs typeface="Times New Roman" panose="02020603050405020304" pitchFamily="18" charset="0"/>
              </a:rPr>
              <a:t>}</a:t>
            </a:r>
            <a:r>
              <a:rPr lang="en-US" altLang="en-US" sz="1600"/>
              <a:t> </a:t>
            </a:r>
          </a:p>
        </p:txBody>
      </p:sp>
      <p:sp>
        <p:nvSpPr>
          <p:cNvPr id="4" name="TextBox 3"/>
          <p:cNvSpPr txBox="1">
            <a:spLocks noChangeArrowheads="1"/>
          </p:cNvSpPr>
          <p:nvPr/>
        </p:nvSpPr>
        <p:spPr bwMode="auto">
          <a:xfrm>
            <a:off x="506413" y="1447800"/>
            <a:ext cx="1308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800"/>
              <a:t> Example: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0483"/>
                                        </p:tgtEl>
                                        <p:attrNameLst>
                                          <p:attrName>style.visibility</p:attrName>
                                        </p:attrNameLst>
                                      </p:cBhvr>
                                      <p:to>
                                        <p:strVal val="visible"/>
                                      </p:to>
                                    </p:set>
                                    <p:animEffect transition="in" filter="slide(fromBottom)">
                                      <p:cBhvr>
                                        <p:cTn id="12" dur="1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Appending to a Text File</a:t>
            </a:r>
          </a:p>
        </p:txBody>
      </p:sp>
      <p:sp>
        <p:nvSpPr>
          <p:cNvPr id="21507" name="Rectangle 3"/>
          <p:cNvSpPr>
            <a:spLocks noChangeArrowheads="1"/>
          </p:cNvSpPr>
          <p:nvPr/>
        </p:nvSpPr>
        <p:spPr bwMode="auto">
          <a:xfrm>
            <a:off x="533400" y="1141413"/>
            <a:ext cx="8229600"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spcBef>
                <a:spcPct val="0"/>
              </a:spcBef>
              <a:buClr>
                <a:srgbClr val="006600"/>
              </a:buClr>
              <a:buSzTx/>
              <a:buFont typeface="Wingdings" panose="05000000000000000000" pitchFamily="2" charset="2"/>
              <a:buChar char="§"/>
            </a:pPr>
            <a:r>
              <a:rPr lang="en-US" altLang="en-US" sz="2000">
                <a:latin typeface="Times New Roman" panose="02020603050405020304" pitchFamily="18" charset="0"/>
              </a:rPr>
              <a:t> To append to a textfile:</a:t>
            </a:r>
          </a:p>
          <a:p>
            <a:pPr>
              <a:spcBef>
                <a:spcPct val="0"/>
              </a:spcBef>
              <a:buClrTx/>
              <a:buSzTx/>
              <a:buFontTx/>
              <a:buChar char="•"/>
            </a:pPr>
            <a:endParaRPr lang="en-US" altLang="en-US" sz="2000">
              <a:latin typeface="Times New Roman" panose="02020603050405020304" pitchFamily="18" charset="0"/>
            </a:endParaRPr>
          </a:p>
          <a:p>
            <a:pPr>
              <a:spcBef>
                <a:spcPct val="0"/>
              </a:spcBef>
              <a:buClrTx/>
              <a:buSzTx/>
              <a:buFontTx/>
              <a:buNone/>
            </a:pPr>
            <a:r>
              <a:rPr lang="en-US" altLang="en-US" sz="2000">
                <a:latin typeface="Times New Roman" panose="02020603050405020304" pitchFamily="18" charset="0"/>
              </a:rPr>
              <a:t>1. Create a </a:t>
            </a:r>
            <a:r>
              <a:rPr lang="en-US" altLang="en-US" sz="2000" b="1">
                <a:latin typeface="Times New Roman" panose="02020603050405020304" pitchFamily="18" charset="0"/>
              </a:rPr>
              <a:t>java.io.FileOutputStream</a:t>
            </a:r>
            <a:r>
              <a:rPr lang="en-US" altLang="en-US" sz="2000">
                <a:latin typeface="Times New Roman" panose="02020603050405020304" pitchFamily="18" charset="0"/>
              </a:rPr>
              <a:t> object using the constructor:</a:t>
            </a:r>
            <a:endParaRPr lang="en-US" altLang="en-US" sz="2000"/>
          </a:p>
          <a:p>
            <a:pPr>
              <a:spcBef>
                <a:spcPct val="0"/>
              </a:spcBef>
              <a:buClrTx/>
              <a:buSzTx/>
              <a:buFontTx/>
              <a:buNone/>
            </a:pPr>
            <a:r>
              <a:rPr lang="en-US" altLang="en-US" sz="2000">
                <a:latin typeface="Times New Roman" panose="02020603050405020304" pitchFamily="18" charset="0"/>
              </a:rPr>
              <a:t>          </a:t>
            </a:r>
            <a:endParaRPr lang="en-US" altLang="en-US" sz="2000"/>
          </a:p>
          <a:p>
            <a:pPr>
              <a:spcBef>
                <a:spcPct val="0"/>
              </a:spcBef>
              <a:buClrTx/>
              <a:buSzTx/>
              <a:buFontTx/>
              <a:buNone/>
            </a:pPr>
            <a:r>
              <a:rPr lang="en-US" altLang="en-US" sz="2000" b="1">
                <a:solidFill>
                  <a:srgbClr val="000000"/>
                </a:solidFill>
                <a:latin typeface="Calibri" panose="020F0502020204030204" pitchFamily="34" charset="0"/>
                <a:cs typeface="Times New Roman" panose="02020603050405020304" pitchFamily="18" charset="0"/>
              </a:rPr>
              <a:t>          public FileOutputStream(String filename, boolean append) throws </a:t>
            </a:r>
          </a:p>
          <a:p>
            <a:pPr>
              <a:spcBef>
                <a:spcPct val="0"/>
              </a:spcBef>
              <a:buClrTx/>
              <a:buSzTx/>
              <a:buFontTx/>
              <a:buNone/>
            </a:pPr>
            <a:r>
              <a:rPr lang="en-US" altLang="en-US" sz="2000" b="1">
                <a:solidFill>
                  <a:srgbClr val="000000"/>
                </a:solidFill>
                <a:latin typeface="Calibri" panose="020F0502020204030204" pitchFamily="34" charset="0"/>
                <a:cs typeface="Times New Roman" panose="02020603050405020304" pitchFamily="18" charset="0"/>
              </a:rPr>
              <a:t>                FileNotFoundException</a:t>
            </a:r>
          </a:p>
          <a:p>
            <a:pPr>
              <a:spcBef>
                <a:spcPct val="0"/>
              </a:spcBef>
              <a:buClrTx/>
              <a:buSzTx/>
              <a:buFontTx/>
              <a:buNone/>
            </a:pPr>
            <a:endParaRPr lang="en-US" altLang="en-US" sz="2000"/>
          </a:p>
          <a:p>
            <a:pPr>
              <a:spcBef>
                <a:spcPct val="0"/>
              </a:spcBef>
              <a:buClrTx/>
              <a:buSzTx/>
              <a:buFontTx/>
              <a:buNone/>
            </a:pPr>
            <a:r>
              <a:rPr lang="en-US" altLang="en-US" sz="2000" b="1">
                <a:solidFill>
                  <a:srgbClr val="000000"/>
                </a:solidFill>
                <a:latin typeface="Calibri" panose="020F0502020204030204" pitchFamily="34" charset="0"/>
                <a:cs typeface="Times New Roman" panose="02020603050405020304" pitchFamily="18" charset="0"/>
              </a:rPr>
              <a:t>          </a:t>
            </a:r>
            <a:r>
              <a:rPr lang="en-US" altLang="en-US" sz="2000">
                <a:latin typeface="Times New Roman" panose="02020603050405020304" pitchFamily="18" charset="0"/>
              </a:rPr>
              <a:t>with the append parameter set to </a:t>
            </a:r>
            <a:r>
              <a:rPr lang="en-US" altLang="en-US" sz="2000" b="1">
                <a:latin typeface="Times New Roman" panose="02020603050405020304" pitchFamily="18" charset="0"/>
              </a:rPr>
              <a:t>true</a:t>
            </a:r>
            <a:r>
              <a:rPr lang="en-US" altLang="en-US" sz="2000">
                <a:latin typeface="Times New Roman" panose="02020603050405020304" pitchFamily="18" charset="0"/>
              </a:rPr>
              <a:t>.</a:t>
            </a:r>
          </a:p>
          <a:p>
            <a:pPr>
              <a:spcBef>
                <a:spcPct val="0"/>
              </a:spcBef>
              <a:buClrTx/>
              <a:buSzTx/>
              <a:buFontTx/>
              <a:buNone/>
            </a:pPr>
            <a:endParaRPr lang="en-US" altLang="en-US" sz="2000"/>
          </a:p>
          <a:p>
            <a:pPr>
              <a:spcBef>
                <a:spcPct val="0"/>
              </a:spcBef>
              <a:buClrTx/>
              <a:buSzTx/>
              <a:buFontTx/>
              <a:buNone/>
            </a:pPr>
            <a:r>
              <a:rPr lang="en-US" altLang="en-US" sz="2000">
                <a:latin typeface="Times New Roman" panose="02020603050405020304" pitchFamily="18" charset="0"/>
              </a:rPr>
              <a:t>2. Wrap the </a:t>
            </a:r>
            <a:r>
              <a:rPr lang="en-US" altLang="en-US" sz="2000" b="1">
                <a:latin typeface="Times New Roman" panose="02020603050405020304" pitchFamily="18" charset="0"/>
              </a:rPr>
              <a:t>FileOutputStream</a:t>
            </a:r>
            <a:r>
              <a:rPr lang="en-US" altLang="en-US" sz="2000">
                <a:latin typeface="Times New Roman" panose="02020603050405020304" pitchFamily="18" charset="0"/>
              </a:rPr>
              <a:t> object in a </a:t>
            </a:r>
            <a:r>
              <a:rPr lang="en-US" altLang="en-US" sz="2000" b="1">
                <a:latin typeface="Times New Roman" panose="02020603050405020304" pitchFamily="18" charset="0"/>
              </a:rPr>
              <a:t>PrintWriter </a:t>
            </a:r>
            <a:r>
              <a:rPr lang="en-US" altLang="en-US" sz="2000">
                <a:latin typeface="Times New Roman" panose="02020603050405020304" pitchFamily="18" charset="0"/>
              </a:rPr>
              <a:t>object using the</a:t>
            </a:r>
          </a:p>
          <a:p>
            <a:pPr>
              <a:spcBef>
                <a:spcPct val="0"/>
              </a:spcBef>
              <a:buClrTx/>
              <a:buSzTx/>
              <a:buFontTx/>
              <a:buNone/>
            </a:pPr>
            <a:r>
              <a:rPr lang="en-US" altLang="en-US" sz="2000">
                <a:latin typeface="Times New Roman" panose="02020603050405020304" pitchFamily="18" charset="0"/>
              </a:rPr>
              <a:t>    constructor:</a:t>
            </a:r>
            <a:endParaRPr lang="en-US" altLang="en-US" sz="2000"/>
          </a:p>
          <a:p>
            <a:pPr>
              <a:spcBef>
                <a:spcPct val="0"/>
              </a:spcBef>
              <a:buClrTx/>
              <a:buSzTx/>
              <a:buFontTx/>
              <a:buNone/>
            </a:pPr>
            <a:r>
              <a:rPr lang="en-US" altLang="en-US" sz="2000">
                <a:latin typeface="Times New Roman" panose="02020603050405020304" pitchFamily="18" charset="0"/>
              </a:rPr>
              <a:t>            public PrintWriter(FileOutputStream  outstream)</a:t>
            </a:r>
            <a:endParaRPr lang="en-US" altLang="en-US" sz="2000"/>
          </a:p>
          <a:p>
            <a:pPr>
              <a:spcBef>
                <a:spcPct val="0"/>
              </a:spcBef>
              <a:buClrTx/>
              <a:buSzTx/>
              <a:buFontTx/>
              <a:buNone/>
            </a:pPr>
            <a:r>
              <a:rPr lang="en-US" altLang="en-US" sz="2000">
                <a:latin typeface="Times New Roman" panose="02020603050405020304" pitchFamily="18" charset="0"/>
              </a:rPr>
              <a:t>3. Use</a:t>
            </a:r>
            <a:r>
              <a:rPr lang="en-US" altLang="en-US" sz="2000" b="1">
                <a:latin typeface="Times New Roman" panose="02020603050405020304" pitchFamily="18" charset="0"/>
              </a:rPr>
              <a:t> print, println, </a:t>
            </a:r>
            <a:r>
              <a:rPr lang="en-US" altLang="en-US" sz="2000">
                <a:latin typeface="Times New Roman" panose="02020603050405020304" pitchFamily="18" charset="0"/>
              </a:rPr>
              <a:t>or</a:t>
            </a:r>
            <a:r>
              <a:rPr lang="en-US" altLang="en-US" sz="2000" b="1">
                <a:latin typeface="Times New Roman" panose="02020603050405020304" pitchFamily="18" charset="0"/>
              </a:rPr>
              <a:t> printf </a:t>
            </a:r>
            <a:r>
              <a:rPr lang="en-US" altLang="en-US" sz="2000">
                <a:latin typeface="Times New Roman" panose="02020603050405020304" pitchFamily="18" charset="0"/>
              </a:rPr>
              <a:t>methods of the </a:t>
            </a:r>
            <a:r>
              <a:rPr lang="en-US" altLang="en-US" sz="2000" b="1">
                <a:latin typeface="Times New Roman" panose="02020603050405020304" pitchFamily="18" charset="0"/>
              </a:rPr>
              <a:t>PrintWriter</a:t>
            </a:r>
            <a:r>
              <a:rPr lang="en-US" altLang="en-US" sz="2000">
                <a:latin typeface="Times New Roman" panose="02020603050405020304" pitchFamily="18" charset="0"/>
              </a:rPr>
              <a:t> object.</a:t>
            </a:r>
            <a:endParaRPr lang="en-US" altLang="en-US" sz="2000"/>
          </a:p>
          <a:p>
            <a:pPr>
              <a:spcBef>
                <a:spcPct val="0"/>
              </a:spcBef>
              <a:buClrTx/>
              <a:buSzTx/>
              <a:buFontTx/>
              <a:buNone/>
            </a:pPr>
            <a:r>
              <a:rPr lang="en-US" altLang="en-US" sz="2000">
                <a:latin typeface="Times New Roman" panose="02020603050405020304" pitchFamily="18" charset="0"/>
              </a:rPr>
              <a:t>4. Close the output stream associated with the </a:t>
            </a:r>
            <a:r>
              <a:rPr lang="en-US" altLang="en-US" sz="2000" b="1">
                <a:latin typeface="Times New Roman" panose="02020603050405020304" pitchFamily="18" charset="0"/>
              </a:rPr>
              <a:t>PrintWriter</a:t>
            </a:r>
            <a:r>
              <a:rPr lang="en-US" altLang="en-US" sz="2000">
                <a:latin typeface="Times New Roman" panose="02020603050405020304" pitchFamily="18" charset="0"/>
              </a:rPr>
              <a:t> object; otherwise</a:t>
            </a:r>
          </a:p>
          <a:p>
            <a:pPr>
              <a:spcBef>
                <a:spcPct val="0"/>
              </a:spcBef>
              <a:buClrTx/>
              <a:buSzTx/>
              <a:buFontTx/>
              <a:buNone/>
            </a:pPr>
            <a:r>
              <a:rPr lang="en-US" altLang="en-US" sz="2000">
                <a:latin typeface="Times New Roman" panose="02020603050405020304" pitchFamily="18" charset="0"/>
              </a:rPr>
              <a:t>     data may not be written to the file.</a:t>
            </a:r>
          </a:p>
          <a:p>
            <a:pPr>
              <a:spcBef>
                <a:spcPct val="0"/>
              </a:spcBef>
              <a:buClrTx/>
              <a:buSzTx/>
              <a:buFontTx/>
              <a:buNone/>
            </a:pPr>
            <a:endParaRPr lang="en-US" altLang="en-US" sz="2000"/>
          </a:p>
          <a:p>
            <a:pPr>
              <a:spcBef>
                <a:spcPct val="0"/>
              </a:spcBef>
              <a:buClr>
                <a:srgbClr val="006600"/>
              </a:buClr>
              <a:buSzTx/>
              <a:buFont typeface="Wingdings" panose="05000000000000000000" pitchFamily="2" charset="2"/>
              <a:buChar char="§"/>
            </a:pPr>
            <a:r>
              <a:rPr lang="en-US" altLang="en-US" sz="2000" b="1">
                <a:solidFill>
                  <a:srgbClr val="000000"/>
                </a:solidFill>
                <a:latin typeface="Calibri" panose="020F0502020204030204" pitchFamily="34" charset="0"/>
                <a:cs typeface="Times New Roman" panose="02020603050405020304" pitchFamily="18" charset="0"/>
              </a:rPr>
              <a:t>  Note:</a:t>
            </a:r>
            <a:r>
              <a:rPr lang="en-US" altLang="en-US" sz="2000">
                <a:solidFill>
                  <a:srgbClr val="000000"/>
                </a:solidFill>
                <a:latin typeface="Calibri" panose="020F0502020204030204" pitchFamily="34" charset="0"/>
                <a:cs typeface="Times New Roman" panose="02020603050405020304" pitchFamily="18" charset="0"/>
              </a:rPr>
              <a:t> A file that is opened for appending is created if it does not exist.</a:t>
            </a:r>
            <a:endParaRPr lang="en-US" alt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slide(fromBottom)">
                                      <p:cBhvr>
                                        <p:cTn id="7" dur="500"/>
                                        <p:tgtEl>
                                          <p:spTgt spid="215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21507">
                                            <p:txEl>
                                              <p:pRg st="2" end="2"/>
                                            </p:txEl>
                                          </p:spTgt>
                                        </p:tgtEl>
                                        <p:attrNameLst>
                                          <p:attrName>style.visibility</p:attrName>
                                        </p:attrNameLst>
                                      </p:cBhvr>
                                      <p:to>
                                        <p:strVal val="visible"/>
                                      </p:to>
                                    </p:set>
                                    <p:animEffect transition="in" filter="slide(fromBottom)">
                                      <p:cBhvr>
                                        <p:cTn id="12" dur="500"/>
                                        <p:tgtEl>
                                          <p:spTgt spid="2150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21507">
                                            <p:txEl>
                                              <p:pRg st="4" end="4"/>
                                            </p:txEl>
                                          </p:spTgt>
                                        </p:tgtEl>
                                        <p:attrNameLst>
                                          <p:attrName>style.visibility</p:attrName>
                                        </p:attrNameLst>
                                      </p:cBhvr>
                                      <p:to>
                                        <p:strVal val="visible"/>
                                      </p:to>
                                    </p:set>
                                    <p:animEffect transition="in" filter="slide(fromBottom)">
                                      <p:cBhvr>
                                        <p:cTn id="17" dur="500"/>
                                        <p:tgtEl>
                                          <p:spTgt spid="21507">
                                            <p:txEl>
                                              <p:pRg st="4" end="4"/>
                                            </p:txEl>
                                          </p:spTgt>
                                        </p:tgtEl>
                                      </p:cBhvr>
                                    </p:animEffect>
                                  </p:childTnLst>
                                </p:cTn>
                              </p:par>
                              <p:par>
                                <p:cTn id="18" presetID="12" presetClass="entr" presetSubtype="4" fill="hold" nodeType="withEffect">
                                  <p:stCondLst>
                                    <p:cond delay="0"/>
                                  </p:stCondLst>
                                  <p:childTnLst>
                                    <p:set>
                                      <p:cBhvr>
                                        <p:cTn id="19" dur="1" fill="hold">
                                          <p:stCondLst>
                                            <p:cond delay="0"/>
                                          </p:stCondLst>
                                        </p:cTn>
                                        <p:tgtEl>
                                          <p:spTgt spid="21507">
                                            <p:txEl>
                                              <p:pRg st="5" end="5"/>
                                            </p:txEl>
                                          </p:spTgt>
                                        </p:tgtEl>
                                        <p:attrNameLst>
                                          <p:attrName>style.visibility</p:attrName>
                                        </p:attrNameLst>
                                      </p:cBhvr>
                                      <p:to>
                                        <p:strVal val="visible"/>
                                      </p:to>
                                    </p:set>
                                    <p:animEffect transition="in" filter="slide(fromBottom)">
                                      <p:cBhvr>
                                        <p:cTn id="20" dur="500"/>
                                        <p:tgtEl>
                                          <p:spTgt spid="21507">
                                            <p:txEl>
                                              <p:pRg st="5" end="5"/>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1507">
                                            <p:txEl>
                                              <p:pRg st="7" end="7"/>
                                            </p:txEl>
                                          </p:spTgt>
                                        </p:tgtEl>
                                        <p:attrNameLst>
                                          <p:attrName>style.visibility</p:attrName>
                                        </p:attrNameLst>
                                      </p:cBhvr>
                                      <p:to>
                                        <p:strVal val="visible"/>
                                      </p:to>
                                    </p:set>
                                    <p:anim calcmode="lin" valueType="num">
                                      <p:cBhvr additive="base">
                                        <p:cTn id="25" dur="500" fill="hold"/>
                                        <p:tgtEl>
                                          <p:spTgt spid="21507">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50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nodeType="clickEffect">
                                  <p:stCondLst>
                                    <p:cond delay="0"/>
                                  </p:stCondLst>
                                  <p:childTnLst>
                                    <p:set>
                                      <p:cBhvr>
                                        <p:cTn id="30" dur="1" fill="hold">
                                          <p:stCondLst>
                                            <p:cond delay="0"/>
                                          </p:stCondLst>
                                        </p:cTn>
                                        <p:tgtEl>
                                          <p:spTgt spid="21507">
                                            <p:txEl>
                                              <p:pRg st="9" end="9"/>
                                            </p:txEl>
                                          </p:spTgt>
                                        </p:tgtEl>
                                        <p:attrNameLst>
                                          <p:attrName>style.visibility</p:attrName>
                                        </p:attrNameLst>
                                      </p:cBhvr>
                                      <p:to>
                                        <p:strVal val="visible"/>
                                      </p:to>
                                    </p:set>
                                    <p:animEffect transition="in" filter="slide(fromBottom)">
                                      <p:cBhvr>
                                        <p:cTn id="31" dur="500"/>
                                        <p:tgtEl>
                                          <p:spTgt spid="21507">
                                            <p:txEl>
                                              <p:pRg st="9" end="9"/>
                                            </p:txEl>
                                          </p:spTgt>
                                        </p:tgtEl>
                                      </p:cBhvr>
                                    </p:animEffect>
                                  </p:childTnLst>
                                </p:cTn>
                              </p:par>
                              <p:par>
                                <p:cTn id="32" presetID="12" presetClass="entr" presetSubtype="4" fill="hold" nodeType="withEffect">
                                  <p:stCondLst>
                                    <p:cond delay="0"/>
                                  </p:stCondLst>
                                  <p:childTnLst>
                                    <p:set>
                                      <p:cBhvr>
                                        <p:cTn id="33" dur="1" fill="hold">
                                          <p:stCondLst>
                                            <p:cond delay="0"/>
                                          </p:stCondLst>
                                        </p:cTn>
                                        <p:tgtEl>
                                          <p:spTgt spid="21507">
                                            <p:txEl>
                                              <p:pRg st="10" end="10"/>
                                            </p:txEl>
                                          </p:spTgt>
                                        </p:tgtEl>
                                        <p:attrNameLst>
                                          <p:attrName>style.visibility</p:attrName>
                                        </p:attrNameLst>
                                      </p:cBhvr>
                                      <p:to>
                                        <p:strVal val="visible"/>
                                      </p:to>
                                    </p:set>
                                    <p:animEffect transition="in" filter="slide(fromBottom)">
                                      <p:cBhvr>
                                        <p:cTn id="34" dur="500"/>
                                        <p:tgtEl>
                                          <p:spTgt spid="21507">
                                            <p:txEl>
                                              <p:pRg st="10" end="10"/>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4" fill="hold" nodeType="clickEffect">
                                  <p:stCondLst>
                                    <p:cond delay="0"/>
                                  </p:stCondLst>
                                  <p:childTnLst>
                                    <p:set>
                                      <p:cBhvr>
                                        <p:cTn id="38" dur="1" fill="hold">
                                          <p:stCondLst>
                                            <p:cond delay="0"/>
                                          </p:stCondLst>
                                        </p:cTn>
                                        <p:tgtEl>
                                          <p:spTgt spid="21507">
                                            <p:txEl>
                                              <p:pRg st="11" end="11"/>
                                            </p:txEl>
                                          </p:spTgt>
                                        </p:tgtEl>
                                        <p:attrNameLst>
                                          <p:attrName>style.visibility</p:attrName>
                                        </p:attrNameLst>
                                      </p:cBhvr>
                                      <p:to>
                                        <p:strVal val="visible"/>
                                      </p:to>
                                    </p:set>
                                    <p:animEffect transition="in" filter="slide(fromBottom)">
                                      <p:cBhvr>
                                        <p:cTn id="39" dur="500"/>
                                        <p:tgtEl>
                                          <p:spTgt spid="21507">
                                            <p:txEl>
                                              <p:pRg st="11" end="11"/>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2" presetClass="entr" presetSubtype="4" fill="hold" nodeType="clickEffect">
                                  <p:stCondLst>
                                    <p:cond delay="0"/>
                                  </p:stCondLst>
                                  <p:childTnLst>
                                    <p:set>
                                      <p:cBhvr>
                                        <p:cTn id="43" dur="1" fill="hold">
                                          <p:stCondLst>
                                            <p:cond delay="0"/>
                                          </p:stCondLst>
                                        </p:cTn>
                                        <p:tgtEl>
                                          <p:spTgt spid="21507">
                                            <p:txEl>
                                              <p:pRg st="12" end="12"/>
                                            </p:txEl>
                                          </p:spTgt>
                                        </p:tgtEl>
                                        <p:attrNameLst>
                                          <p:attrName>style.visibility</p:attrName>
                                        </p:attrNameLst>
                                      </p:cBhvr>
                                      <p:to>
                                        <p:strVal val="visible"/>
                                      </p:to>
                                    </p:set>
                                    <p:animEffect transition="in" filter="slide(fromBottom)">
                                      <p:cBhvr>
                                        <p:cTn id="44" dur="500"/>
                                        <p:tgtEl>
                                          <p:spTgt spid="21507">
                                            <p:txEl>
                                              <p:pRg st="12" end="12"/>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2" presetClass="entr" presetSubtype="4" fill="hold" nodeType="clickEffect">
                                  <p:stCondLst>
                                    <p:cond delay="0"/>
                                  </p:stCondLst>
                                  <p:childTnLst>
                                    <p:set>
                                      <p:cBhvr>
                                        <p:cTn id="48" dur="1" fill="hold">
                                          <p:stCondLst>
                                            <p:cond delay="0"/>
                                          </p:stCondLst>
                                        </p:cTn>
                                        <p:tgtEl>
                                          <p:spTgt spid="21507">
                                            <p:txEl>
                                              <p:pRg st="13" end="13"/>
                                            </p:txEl>
                                          </p:spTgt>
                                        </p:tgtEl>
                                        <p:attrNameLst>
                                          <p:attrName>style.visibility</p:attrName>
                                        </p:attrNameLst>
                                      </p:cBhvr>
                                      <p:to>
                                        <p:strVal val="visible"/>
                                      </p:to>
                                    </p:set>
                                    <p:animEffect transition="in" filter="slide(fromBottom)">
                                      <p:cBhvr>
                                        <p:cTn id="49" dur="500"/>
                                        <p:tgtEl>
                                          <p:spTgt spid="21507">
                                            <p:txEl>
                                              <p:pRg st="13" end="13"/>
                                            </p:txEl>
                                          </p:spTgt>
                                        </p:tgtEl>
                                      </p:cBhvr>
                                    </p:animEffect>
                                  </p:childTnLst>
                                </p:cTn>
                              </p:par>
                              <p:par>
                                <p:cTn id="50" presetID="12" presetClass="entr" presetSubtype="4" fill="hold" nodeType="withEffect">
                                  <p:stCondLst>
                                    <p:cond delay="0"/>
                                  </p:stCondLst>
                                  <p:childTnLst>
                                    <p:set>
                                      <p:cBhvr>
                                        <p:cTn id="51" dur="1" fill="hold">
                                          <p:stCondLst>
                                            <p:cond delay="0"/>
                                          </p:stCondLst>
                                        </p:cTn>
                                        <p:tgtEl>
                                          <p:spTgt spid="21507">
                                            <p:txEl>
                                              <p:pRg st="14" end="14"/>
                                            </p:txEl>
                                          </p:spTgt>
                                        </p:tgtEl>
                                        <p:attrNameLst>
                                          <p:attrName>style.visibility</p:attrName>
                                        </p:attrNameLst>
                                      </p:cBhvr>
                                      <p:to>
                                        <p:strVal val="visible"/>
                                      </p:to>
                                    </p:set>
                                    <p:animEffect transition="in" filter="slide(fromBottom)">
                                      <p:cBhvr>
                                        <p:cTn id="52" dur="500"/>
                                        <p:tgtEl>
                                          <p:spTgt spid="21507">
                                            <p:txEl>
                                              <p:pRg st="14" end="14"/>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2" presetClass="entr" presetSubtype="4" fill="hold" nodeType="clickEffect">
                                  <p:stCondLst>
                                    <p:cond delay="0"/>
                                  </p:stCondLst>
                                  <p:childTnLst>
                                    <p:set>
                                      <p:cBhvr>
                                        <p:cTn id="56" dur="1" fill="hold">
                                          <p:stCondLst>
                                            <p:cond delay="0"/>
                                          </p:stCondLst>
                                        </p:cTn>
                                        <p:tgtEl>
                                          <p:spTgt spid="21507">
                                            <p:txEl>
                                              <p:pRg st="16" end="16"/>
                                            </p:txEl>
                                          </p:spTgt>
                                        </p:tgtEl>
                                        <p:attrNameLst>
                                          <p:attrName>style.visibility</p:attrName>
                                        </p:attrNameLst>
                                      </p:cBhvr>
                                      <p:to>
                                        <p:strVal val="visible"/>
                                      </p:to>
                                    </p:set>
                                    <p:animEffect transition="in" filter="slide(fromBottom)">
                                      <p:cBhvr>
                                        <p:cTn id="57" dur="500"/>
                                        <p:tgtEl>
                                          <p:spTgt spid="21507">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Appending to a Text File</a:t>
            </a:r>
          </a:p>
        </p:txBody>
      </p:sp>
      <p:sp>
        <p:nvSpPr>
          <p:cNvPr id="22531" name="Rectangle 3"/>
          <p:cNvSpPr>
            <a:spLocks noChangeArrowheads="1"/>
          </p:cNvSpPr>
          <p:nvPr/>
        </p:nvSpPr>
        <p:spPr bwMode="auto">
          <a:xfrm>
            <a:off x="381000" y="1905000"/>
            <a:ext cx="84582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rtl="1">
              <a:spcBef>
                <a:spcPct val="0"/>
              </a:spcBef>
              <a:buClrTx/>
              <a:buSzTx/>
              <a:buFontTx/>
              <a:buNone/>
            </a:pPr>
            <a:r>
              <a:rPr lang="en-US" altLang="en-US" sz="1800" dirty="0">
                <a:solidFill>
                  <a:srgbClr val="0000FF"/>
                </a:solidFill>
                <a:latin typeface="Courier New" panose="02070309020205020404" pitchFamily="49" charset="0"/>
              </a:rPr>
              <a:t>import java.io.*;</a:t>
            </a:r>
            <a:endParaRPr lang="en-US" altLang="en-US" sz="1800" dirty="0"/>
          </a:p>
          <a:p>
            <a:pPr>
              <a:spcBef>
                <a:spcPct val="0"/>
              </a:spcBef>
              <a:buClrTx/>
              <a:buSzTx/>
              <a:buFontTx/>
              <a:buNone/>
            </a:pPr>
            <a:r>
              <a:rPr lang="en-US" altLang="en-US" sz="1800" dirty="0">
                <a:solidFill>
                  <a:srgbClr val="0000FF"/>
                </a:solidFill>
                <a:latin typeface="Courier New" panose="02070309020205020404" pitchFamily="49" charset="0"/>
              </a:rPr>
              <a:t>public class </a:t>
            </a:r>
            <a:r>
              <a:rPr lang="en-US" altLang="en-US" sz="1800" dirty="0" err="1">
                <a:solidFill>
                  <a:srgbClr val="0000FF"/>
                </a:solidFill>
                <a:latin typeface="Courier New" panose="02070309020205020404" pitchFamily="49" charset="0"/>
              </a:rPr>
              <a:t>FileAppend</a:t>
            </a:r>
            <a:r>
              <a:rPr lang="en-US" altLang="en-US" sz="1800" dirty="0">
                <a:solidFill>
                  <a:srgbClr val="0000FF"/>
                </a:solidFill>
                <a:latin typeface="Courier New" panose="02070309020205020404" pitchFamily="49" charset="0"/>
              </a:rPr>
              <a:t> {</a:t>
            </a:r>
            <a:endParaRPr lang="en-US" altLang="en-US" sz="1800" dirty="0"/>
          </a:p>
          <a:p>
            <a:pPr>
              <a:spcBef>
                <a:spcPct val="0"/>
              </a:spcBef>
              <a:buClrTx/>
              <a:buSzTx/>
              <a:buFontTx/>
              <a:buNone/>
            </a:pPr>
            <a:r>
              <a:rPr lang="en-US" altLang="en-US" sz="1800" dirty="0">
                <a:solidFill>
                  <a:srgbClr val="0000FF"/>
                </a:solidFill>
                <a:latin typeface="Courier New" panose="02070309020205020404" pitchFamily="49" charset="0"/>
              </a:rPr>
              <a:t> public static void main(String[] </a:t>
            </a:r>
            <a:r>
              <a:rPr lang="en-US" altLang="en-US" sz="1800" dirty="0" err="1">
                <a:solidFill>
                  <a:srgbClr val="0000CC"/>
                </a:solidFill>
                <a:latin typeface="Courier New" panose="02070309020205020404" pitchFamily="49" charset="0"/>
              </a:rPr>
              <a:t>args</a:t>
            </a:r>
            <a:r>
              <a:rPr lang="en-US" altLang="en-US" sz="1800" dirty="0">
                <a:solidFill>
                  <a:srgbClr val="0000CC"/>
                </a:solidFill>
                <a:latin typeface="Courier New" panose="02070309020205020404" pitchFamily="49" charset="0"/>
              </a:rPr>
              <a:t>)</a:t>
            </a:r>
            <a:r>
              <a:rPr lang="en-US" altLang="en-US" sz="1800" dirty="0">
                <a:solidFill>
                  <a:srgbClr val="C00000"/>
                </a:solidFill>
                <a:latin typeface="Courier New" panose="02070309020205020404" pitchFamily="49" charset="0"/>
              </a:rPr>
              <a:t>throws</a:t>
            </a:r>
          </a:p>
          <a:p>
            <a:pPr>
              <a:spcBef>
                <a:spcPct val="0"/>
              </a:spcBef>
              <a:buClrTx/>
              <a:buSzTx/>
              <a:buFontTx/>
              <a:buNone/>
            </a:pPr>
            <a:r>
              <a:rPr lang="en-US" altLang="en-US" sz="1800" dirty="0">
                <a:solidFill>
                  <a:srgbClr val="C00000"/>
                </a:solidFill>
                <a:latin typeface="Courier New" panose="02070309020205020404" pitchFamily="49" charset="0"/>
              </a:rPr>
              <a:t>     </a:t>
            </a:r>
            <a:r>
              <a:rPr lang="en-US" altLang="en-US" sz="1800" dirty="0" err="1">
                <a:solidFill>
                  <a:srgbClr val="C00000"/>
                </a:solidFill>
                <a:latin typeface="Courier New" panose="02070309020205020404" pitchFamily="49" charset="0"/>
              </a:rPr>
              <a:t>FileNotFoundException</a:t>
            </a:r>
            <a:r>
              <a:rPr lang="en-US" altLang="en-US" sz="1800" dirty="0">
                <a:solidFill>
                  <a:srgbClr val="C00000"/>
                </a:solidFill>
                <a:latin typeface="Courier New" panose="02070309020205020404" pitchFamily="49" charset="0"/>
              </a:rPr>
              <a:t> </a:t>
            </a:r>
          </a:p>
          <a:p>
            <a:pPr>
              <a:spcBef>
                <a:spcPct val="0"/>
              </a:spcBef>
              <a:buClrTx/>
              <a:buSzTx/>
              <a:buFontTx/>
              <a:buNone/>
            </a:pPr>
            <a:r>
              <a:rPr lang="en-US" altLang="en-US" sz="1800" dirty="0">
                <a:solidFill>
                  <a:srgbClr val="0000FF"/>
                </a:solidFill>
                <a:latin typeface="Courier New" panose="02070309020205020404" pitchFamily="49" charset="0"/>
              </a:rPr>
              <a:t> {</a:t>
            </a:r>
            <a:endParaRPr lang="en-US" altLang="en-US" sz="1800" dirty="0"/>
          </a:p>
          <a:p>
            <a:pPr>
              <a:spcBef>
                <a:spcPct val="0"/>
              </a:spcBef>
              <a:buClrTx/>
              <a:buSzTx/>
              <a:buFontTx/>
              <a:buNone/>
            </a:pPr>
            <a:r>
              <a:rPr lang="en-US" altLang="en-US" sz="1800" dirty="0">
                <a:solidFill>
                  <a:srgbClr val="0000FF"/>
                </a:solidFill>
                <a:latin typeface="Courier New" panose="02070309020205020404" pitchFamily="49" charset="0"/>
              </a:rPr>
              <a:t>   </a:t>
            </a:r>
            <a:r>
              <a:rPr lang="en-US" altLang="en-US" sz="1800" dirty="0" err="1">
                <a:solidFill>
                  <a:srgbClr val="C00000"/>
                </a:solidFill>
                <a:latin typeface="Courier New" panose="02070309020205020404" pitchFamily="49" charset="0"/>
              </a:rPr>
              <a:t>FileOutputStream</a:t>
            </a:r>
            <a:r>
              <a:rPr lang="en-US" altLang="en-US" sz="1800" dirty="0">
                <a:solidFill>
                  <a:srgbClr val="C00000"/>
                </a:solidFill>
                <a:latin typeface="Courier New" panose="02070309020205020404" pitchFamily="49" charset="0"/>
              </a:rPr>
              <a:t> </a:t>
            </a:r>
            <a:r>
              <a:rPr lang="en-US" altLang="en-US" sz="1800" dirty="0" err="1">
                <a:solidFill>
                  <a:srgbClr val="C00000"/>
                </a:solidFill>
                <a:latin typeface="Courier New" panose="02070309020205020404" pitchFamily="49" charset="0"/>
              </a:rPr>
              <a:t>outstream</a:t>
            </a:r>
            <a:r>
              <a:rPr lang="en-US" altLang="en-US" sz="1800" dirty="0">
                <a:solidFill>
                  <a:srgbClr val="C00000"/>
                </a:solidFill>
                <a:latin typeface="Courier New" panose="02070309020205020404" pitchFamily="49" charset="0"/>
              </a:rPr>
              <a:t> = new</a:t>
            </a:r>
          </a:p>
          <a:p>
            <a:pPr>
              <a:spcBef>
                <a:spcPct val="0"/>
              </a:spcBef>
              <a:buClrTx/>
              <a:buSzTx/>
              <a:buFontTx/>
              <a:buNone/>
            </a:pPr>
            <a:r>
              <a:rPr lang="en-US" altLang="en-US" sz="1800" dirty="0">
                <a:solidFill>
                  <a:srgbClr val="C00000"/>
                </a:solidFill>
                <a:latin typeface="Courier New" panose="02070309020205020404" pitchFamily="49" charset="0"/>
              </a:rPr>
              <a:t>          </a:t>
            </a:r>
            <a:r>
              <a:rPr lang="en-US" altLang="en-US" sz="1800" dirty="0" err="1">
                <a:solidFill>
                  <a:srgbClr val="C00000"/>
                </a:solidFill>
                <a:latin typeface="Courier New" panose="02070309020205020404" pitchFamily="49" charset="0"/>
              </a:rPr>
              <a:t>FileOutputStream</a:t>
            </a:r>
            <a:r>
              <a:rPr lang="en-US" altLang="en-US" sz="1800" dirty="0">
                <a:solidFill>
                  <a:srgbClr val="C00000"/>
                </a:solidFill>
                <a:latin typeface="Courier New" panose="02070309020205020404" pitchFamily="49" charset="0"/>
              </a:rPr>
              <a:t>("Example.txt", true);</a:t>
            </a:r>
            <a:endParaRPr lang="en-US" altLang="en-US" sz="1800" dirty="0">
              <a:solidFill>
                <a:srgbClr val="C00000"/>
              </a:solidFill>
            </a:endParaRPr>
          </a:p>
          <a:p>
            <a:pPr>
              <a:spcBef>
                <a:spcPct val="0"/>
              </a:spcBef>
              <a:buClrTx/>
              <a:buSzTx/>
              <a:buFontTx/>
              <a:buNone/>
            </a:pPr>
            <a:r>
              <a:rPr lang="en-US" altLang="en-US" sz="1800" dirty="0">
                <a:solidFill>
                  <a:srgbClr val="0000FF"/>
                </a:solidFill>
                <a:latin typeface="Courier New" panose="02070309020205020404" pitchFamily="49" charset="0"/>
              </a:rPr>
              <a:t>   </a:t>
            </a:r>
            <a:r>
              <a:rPr lang="en-US" altLang="en-US" sz="1800" dirty="0" err="1">
                <a:solidFill>
                  <a:srgbClr val="0000FF"/>
                </a:solidFill>
                <a:latin typeface="Courier New" panose="02070309020205020404" pitchFamily="49" charset="0"/>
              </a:rPr>
              <a:t>PrintWriter</a:t>
            </a:r>
            <a:r>
              <a:rPr lang="en-US" altLang="en-US" sz="1800" dirty="0">
                <a:solidFill>
                  <a:srgbClr val="0000FF"/>
                </a:solidFill>
                <a:latin typeface="Courier New" panose="02070309020205020404" pitchFamily="49" charset="0"/>
              </a:rPr>
              <a:t> </a:t>
            </a:r>
            <a:r>
              <a:rPr lang="en-US" altLang="en-US" sz="1800" dirty="0" err="1">
                <a:solidFill>
                  <a:srgbClr val="0000FF"/>
                </a:solidFill>
                <a:latin typeface="Courier New" panose="02070309020205020404" pitchFamily="49" charset="0"/>
              </a:rPr>
              <a:t>pwriter</a:t>
            </a:r>
            <a:r>
              <a:rPr lang="en-US" altLang="en-US" sz="1800" dirty="0">
                <a:solidFill>
                  <a:srgbClr val="0000FF"/>
                </a:solidFill>
                <a:latin typeface="Courier New" panose="02070309020205020404" pitchFamily="49" charset="0"/>
              </a:rPr>
              <a:t> = new </a:t>
            </a:r>
            <a:r>
              <a:rPr lang="en-US" altLang="en-US" sz="1800" dirty="0" err="1">
                <a:solidFill>
                  <a:srgbClr val="0000FF"/>
                </a:solidFill>
                <a:latin typeface="Courier New" panose="02070309020205020404" pitchFamily="49" charset="0"/>
              </a:rPr>
              <a:t>PrintWriter</a:t>
            </a:r>
            <a:r>
              <a:rPr lang="en-US" altLang="en-US" sz="1800" dirty="0">
                <a:solidFill>
                  <a:srgbClr val="0000FF"/>
                </a:solidFill>
                <a:latin typeface="Courier New" panose="02070309020205020404" pitchFamily="49" charset="0"/>
              </a:rPr>
              <a:t>(</a:t>
            </a:r>
            <a:r>
              <a:rPr lang="en-US" altLang="en-US" sz="1800" dirty="0" err="1">
                <a:solidFill>
                  <a:srgbClr val="0000FF"/>
                </a:solidFill>
                <a:latin typeface="Courier New" panose="02070309020205020404" pitchFamily="49" charset="0"/>
              </a:rPr>
              <a:t>outstream</a:t>
            </a:r>
            <a:r>
              <a:rPr lang="en-US" altLang="en-US" sz="1800" dirty="0">
                <a:solidFill>
                  <a:srgbClr val="0000FF"/>
                </a:solidFill>
                <a:latin typeface="Courier New" panose="02070309020205020404" pitchFamily="49" charset="0"/>
              </a:rPr>
              <a:t>);</a:t>
            </a:r>
            <a:endParaRPr lang="en-US" altLang="en-US" sz="1800" dirty="0"/>
          </a:p>
          <a:p>
            <a:pPr>
              <a:spcBef>
                <a:spcPct val="0"/>
              </a:spcBef>
              <a:buClrTx/>
              <a:buSzTx/>
              <a:buFontTx/>
              <a:buNone/>
            </a:pPr>
            <a:r>
              <a:rPr lang="en-US" altLang="en-US" sz="1800" dirty="0">
                <a:solidFill>
                  <a:srgbClr val="0000FF"/>
                </a:solidFill>
                <a:latin typeface="Courier New" panose="02070309020205020404" pitchFamily="49" charset="0"/>
              </a:rPr>
              <a:t>   </a:t>
            </a:r>
            <a:r>
              <a:rPr lang="en-US" altLang="en-US" sz="1800" dirty="0" err="1">
                <a:solidFill>
                  <a:srgbClr val="0000FF"/>
                </a:solidFill>
                <a:latin typeface="Courier New" panose="02070309020205020404" pitchFamily="49" charset="0"/>
              </a:rPr>
              <a:t>pwriter.println</a:t>
            </a:r>
            <a:r>
              <a:rPr lang="en-US" altLang="en-US" sz="1800" dirty="0">
                <a:solidFill>
                  <a:srgbClr val="0000FF"/>
                </a:solidFill>
                <a:latin typeface="Courier New" panose="02070309020205020404" pitchFamily="49" charset="0"/>
              </a:rPr>
              <a:t>("</a:t>
            </a:r>
            <a:r>
              <a:rPr lang="en-US" altLang="en-US" sz="1800" dirty="0" err="1">
                <a:solidFill>
                  <a:srgbClr val="0000FF"/>
                </a:solidFill>
                <a:latin typeface="Courier New" panose="02070309020205020404" pitchFamily="49" charset="0"/>
              </a:rPr>
              <a:t>Jubail</a:t>
            </a:r>
            <a:r>
              <a:rPr lang="en-US" altLang="en-US" sz="1800" dirty="0">
                <a:solidFill>
                  <a:srgbClr val="0000FF"/>
                </a:solidFill>
                <a:latin typeface="Courier New" panose="02070309020205020404" pitchFamily="49" charset="0"/>
              </a:rPr>
              <a:t>");</a:t>
            </a:r>
            <a:endParaRPr lang="en-US" altLang="en-US" sz="1800" dirty="0"/>
          </a:p>
          <a:p>
            <a:pPr>
              <a:spcBef>
                <a:spcPct val="0"/>
              </a:spcBef>
              <a:buClrTx/>
              <a:buSzTx/>
              <a:buFontTx/>
              <a:buNone/>
            </a:pPr>
            <a:r>
              <a:rPr lang="en-US" altLang="en-US" sz="1800" dirty="0">
                <a:solidFill>
                  <a:srgbClr val="0000FF"/>
                </a:solidFill>
                <a:latin typeface="Courier New" panose="02070309020205020404" pitchFamily="49" charset="0"/>
              </a:rPr>
              <a:t>   </a:t>
            </a:r>
            <a:r>
              <a:rPr lang="en-US" altLang="en-US" sz="1800" dirty="0" err="1">
                <a:solidFill>
                  <a:srgbClr val="0000FF"/>
                </a:solidFill>
                <a:latin typeface="Courier New" panose="02070309020205020404" pitchFamily="49" charset="0"/>
              </a:rPr>
              <a:t>pwriter.println</a:t>
            </a:r>
            <a:r>
              <a:rPr lang="en-US" altLang="en-US" sz="1800" dirty="0">
                <a:solidFill>
                  <a:srgbClr val="0000FF"/>
                </a:solidFill>
                <a:latin typeface="Courier New" panose="02070309020205020404" pitchFamily="49" charset="0"/>
              </a:rPr>
              <a:t>("</a:t>
            </a:r>
            <a:r>
              <a:rPr lang="en-US" altLang="en-US" sz="1800" dirty="0" err="1">
                <a:solidFill>
                  <a:srgbClr val="0000FF"/>
                </a:solidFill>
                <a:latin typeface="Courier New" panose="02070309020205020404" pitchFamily="49" charset="0"/>
              </a:rPr>
              <a:t>Hafr</a:t>
            </a:r>
            <a:r>
              <a:rPr lang="en-US" altLang="en-US" sz="1800" dirty="0">
                <a:solidFill>
                  <a:srgbClr val="0000FF"/>
                </a:solidFill>
                <a:latin typeface="Courier New" panose="02070309020205020404" pitchFamily="49" charset="0"/>
              </a:rPr>
              <a:t> Al-</a:t>
            </a:r>
            <a:r>
              <a:rPr lang="en-US" altLang="en-US" sz="1800" dirty="0" err="1">
                <a:solidFill>
                  <a:srgbClr val="0000FF"/>
                </a:solidFill>
                <a:latin typeface="Courier New" panose="02070309020205020404" pitchFamily="49" charset="0"/>
              </a:rPr>
              <a:t>Batin</a:t>
            </a:r>
            <a:r>
              <a:rPr lang="en-US" altLang="en-US" sz="1800" dirty="0">
                <a:solidFill>
                  <a:srgbClr val="0000FF"/>
                </a:solidFill>
                <a:latin typeface="Courier New" panose="02070309020205020404" pitchFamily="49" charset="0"/>
              </a:rPr>
              <a:t>");</a:t>
            </a:r>
            <a:endParaRPr lang="en-US" altLang="en-US" sz="1800" dirty="0"/>
          </a:p>
          <a:p>
            <a:pPr>
              <a:spcBef>
                <a:spcPct val="0"/>
              </a:spcBef>
              <a:buClrTx/>
              <a:buSzTx/>
              <a:buFontTx/>
              <a:buNone/>
            </a:pPr>
            <a:r>
              <a:rPr lang="en-US" altLang="en-US" sz="1800" dirty="0">
                <a:solidFill>
                  <a:srgbClr val="0000FF"/>
                </a:solidFill>
                <a:latin typeface="Courier New" panose="02070309020205020404" pitchFamily="49" charset="0"/>
              </a:rPr>
              <a:t>   </a:t>
            </a:r>
            <a:r>
              <a:rPr lang="en-US" altLang="en-US" sz="1800" dirty="0" err="1">
                <a:solidFill>
                  <a:srgbClr val="0000FF"/>
                </a:solidFill>
                <a:latin typeface="Courier New" panose="02070309020205020404" pitchFamily="49" charset="0"/>
              </a:rPr>
              <a:t>pwriter.close</a:t>
            </a:r>
            <a:r>
              <a:rPr lang="en-US" altLang="en-US" sz="1800" dirty="0">
                <a:solidFill>
                  <a:srgbClr val="0000FF"/>
                </a:solidFill>
                <a:latin typeface="Courier New" panose="02070309020205020404" pitchFamily="49" charset="0"/>
              </a:rPr>
              <a:t>();</a:t>
            </a:r>
            <a:endParaRPr lang="en-US" altLang="en-US" sz="1800" dirty="0"/>
          </a:p>
          <a:p>
            <a:pPr>
              <a:spcBef>
                <a:spcPct val="0"/>
              </a:spcBef>
              <a:buClrTx/>
              <a:buSzTx/>
              <a:buFontTx/>
              <a:buNone/>
            </a:pPr>
            <a:r>
              <a:rPr lang="en-US" altLang="en-US" sz="1800" dirty="0">
                <a:solidFill>
                  <a:srgbClr val="0000FF"/>
                </a:solidFill>
                <a:latin typeface="Courier New" panose="02070309020205020404" pitchFamily="49" charset="0"/>
              </a:rPr>
              <a:t>   </a:t>
            </a:r>
            <a:r>
              <a:rPr lang="en-US" altLang="en-US" sz="1600" dirty="0">
                <a:solidFill>
                  <a:srgbClr val="121328"/>
                </a:solidFill>
                <a:latin typeface="Courier New" panose="02070309020205020404" pitchFamily="49" charset="0"/>
              </a:rPr>
              <a:t>// For convenience, let the user know contents appended to file</a:t>
            </a:r>
            <a:endParaRPr lang="en-US" altLang="en-US" sz="1600" dirty="0">
              <a:solidFill>
                <a:srgbClr val="121328"/>
              </a:solidFill>
            </a:endParaRPr>
          </a:p>
          <a:p>
            <a:pPr>
              <a:spcBef>
                <a:spcPct val="0"/>
              </a:spcBef>
              <a:buClrTx/>
              <a:buSzTx/>
              <a:buFontTx/>
              <a:buNone/>
            </a:pPr>
            <a:r>
              <a:rPr lang="en-US" altLang="en-US" sz="1800" dirty="0">
                <a:solidFill>
                  <a:srgbClr val="0000FF"/>
                </a:solidFill>
                <a:latin typeface="Courier New" panose="02070309020205020404" pitchFamily="49" charset="0"/>
              </a:rPr>
              <a:t>   </a:t>
            </a:r>
            <a:r>
              <a:rPr lang="en-US" altLang="en-US" sz="1800" dirty="0" err="1">
                <a:solidFill>
                  <a:srgbClr val="0000FF"/>
                </a:solidFill>
                <a:latin typeface="Courier New" panose="02070309020205020404" pitchFamily="49" charset="0"/>
              </a:rPr>
              <a:t>System.out.println</a:t>
            </a:r>
            <a:r>
              <a:rPr lang="en-US" altLang="en-US" sz="1800" dirty="0">
                <a:solidFill>
                  <a:srgbClr val="0000FF"/>
                </a:solidFill>
                <a:latin typeface="Courier New" panose="02070309020205020404" pitchFamily="49" charset="0"/>
              </a:rPr>
              <a:t>("Contents appended to file.");   </a:t>
            </a:r>
            <a:endParaRPr lang="en-US" altLang="en-US" sz="1800" dirty="0"/>
          </a:p>
          <a:p>
            <a:pPr>
              <a:spcBef>
                <a:spcPct val="0"/>
              </a:spcBef>
              <a:buClrTx/>
              <a:buSzTx/>
              <a:buFontTx/>
              <a:buNone/>
            </a:pPr>
            <a:r>
              <a:rPr lang="en-US" altLang="en-US" sz="1800" dirty="0">
                <a:solidFill>
                  <a:srgbClr val="0000FF"/>
                </a:solidFill>
                <a:latin typeface="Courier New" panose="02070309020205020404" pitchFamily="49" charset="0"/>
              </a:rPr>
              <a:t> }</a:t>
            </a:r>
          </a:p>
          <a:p>
            <a:pPr>
              <a:spcBef>
                <a:spcPct val="0"/>
              </a:spcBef>
              <a:buClrTx/>
              <a:buSzTx/>
              <a:buFontTx/>
              <a:buNone/>
            </a:pPr>
            <a:r>
              <a:rPr lang="en-US" altLang="en-US" sz="1800" dirty="0">
                <a:solidFill>
                  <a:srgbClr val="0000FF"/>
                </a:solidFill>
                <a:latin typeface="Courier New" panose="02070309020205020404" pitchFamily="49" charset="0"/>
              </a:rPr>
              <a:t>}</a:t>
            </a:r>
            <a:r>
              <a:rPr lang="en-US" altLang="en-US" sz="1800" dirty="0"/>
              <a:t> </a:t>
            </a:r>
          </a:p>
        </p:txBody>
      </p:sp>
      <p:sp>
        <p:nvSpPr>
          <p:cNvPr id="4" name="TextBox 3"/>
          <p:cNvSpPr txBox="1">
            <a:spLocks noChangeArrowheads="1"/>
          </p:cNvSpPr>
          <p:nvPr/>
        </p:nvSpPr>
        <p:spPr bwMode="auto">
          <a:xfrm>
            <a:off x="381000" y="1371600"/>
            <a:ext cx="1306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
                <a:srgbClr val="006600"/>
              </a:buClr>
              <a:buSzTx/>
              <a:buFont typeface="Wingdings" panose="05000000000000000000" pitchFamily="2" charset="2"/>
              <a:buChar char="§"/>
            </a:pPr>
            <a:r>
              <a:rPr lang="en-US" altLang="en-US" sz="1800"/>
              <a:t> Example: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2531"/>
                                        </p:tgtEl>
                                        <p:attrNameLst>
                                          <p:attrName>style.visibility</p:attrName>
                                        </p:attrNameLst>
                                      </p:cBhvr>
                                      <p:to>
                                        <p:strVal val="visible"/>
                                      </p:to>
                                    </p:set>
                                    <p:animEffect transition="in" filter="slide(fromBottom)">
                                      <p:cBhvr>
                                        <p:cTn id="12" dur="10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447800" y="214313"/>
            <a:ext cx="3810000" cy="623887"/>
          </a:xfrm>
        </p:spPr>
        <p:txBody>
          <a:bodyPr/>
          <a:lstStyle/>
          <a:p>
            <a:pPr eaLnBrk="1" hangingPunct="1"/>
            <a:r>
              <a:rPr lang="en-US" altLang="en-US" smtClean="0"/>
              <a:t>File Path Names</a:t>
            </a:r>
          </a:p>
        </p:txBody>
      </p:sp>
      <p:sp>
        <p:nvSpPr>
          <p:cNvPr id="23555" name="Rectangle 4"/>
          <p:cNvSpPr>
            <a:spLocks noChangeArrowheads="1"/>
          </p:cNvSpPr>
          <p:nvPr/>
        </p:nvSpPr>
        <p:spPr bwMode="auto">
          <a:xfrm>
            <a:off x="0" y="1157288"/>
            <a:ext cx="9144000" cy="535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009900"/>
              </a:buClr>
              <a:buSzPct val="60000"/>
              <a:buFont typeface="Wingdings" panose="05000000000000000000" pitchFamily="2" charset="2"/>
              <a:buChar char="n"/>
              <a:tabLst>
                <a:tab pos="269875" algn="l"/>
              </a:tabLst>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tabLst>
                <a:tab pos="269875" algn="l"/>
              </a:tabLst>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tabLst>
                <a:tab pos="269875" algn="l"/>
              </a:tabLst>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tabLst>
                <a:tab pos="269875" algn="l"/>
              </a:tabLst>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tabLst>
                <a:tab pos="269875" algn="l"/>
              </a:tabLst>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tabLst>
                <a:tab pos="269875" algn="l"/>
              </a:tabLst>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tabLst>
                <a:tab pos="269875" algn="l"/>
              </a:tabLst>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tabLst>
                <a:tab pos="269875" algn="l"/>
              </a:tabLst>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tabLst>
                <a:tab pos="269875" algn="l"/>
              </a:tabLst>
              <a:defRPr sz="1200">
                <a:solidFill>
                  <a:schemeClr val="tx1"/>
                </a:solidFill>
                <a:latin typeface="Tahoma" panose="020B0604030504040204" pitchFamily="34" charset="0"/>
                <a:cs typeface="Arial" panose="020B0604020202020204" pitchFamily="34" charset="0"/>
              </a:defRPr>
            </a:lvl9pPr>
          </a:lstStyle>
          <a:p>
            <a:pPr rtl="1">
              <a:spcBef>
                <a:spcPct val="0"/>
              </a:spcBef>
              <a:buClrTx/>
              <a:buSzTx/>
              <a:buFontTx/>
              <a:buNone/>
            </a:pPr>
            <a:r>
              <a:rPr lang="en-GB" altLang="en-US" sz="1800" b="1">
                <a:latin typeface="Calibri" panose="020F0502020204030204" pitchFamily="34" charset="0"/>
                <a:cs typeface="Times New Roman" panose="02020603050405020304" pitchFamily="18" charset="0"/>
              </a:rPr>
              <a:t>Note: </a:t>
            </a:r>
            <a:endParaRPr lang="en-US" altLang="en-US" sz="1800"/>
          </a:p>
          <a:p>
            <a:pPr>
              <a:spcBef>
                <a:spcPct val="0"/>
              </a:spcBef>
              <a:buClr>
                <a:srgbClr val="006600"/>
              </a:buClr>
              <a:buSzTx/>
              <a:buFont typeface="Wingdings" panose="05000000000000000000" pitchFamily="2" charset="2"/>
              <a:buChar char="§"/>
            </a:pPr>
            <a:r>
              <a:rPr lang="en-GB" altLang="en-US" sz="1800">
                <a:latin typeface="Calibri" panose="020F0502020204030204" pitchFamily="34" charset="0"/>
                <a:cs typeface="Times New Roman" panose="02020603050405020304" pitchFamily="18" charset="0"/>
              </a:rPr>
              <a:t>  If the text-file to be processed  is in the same folder as the Java program, the full path need </a:t>
            </a:r>
          </a:p>
          <a:p>
            <a:pPr>
              <a:spcBef>
                <a:spcPct val="0"/>
              </a:spcBef>
              <a:buClr>
                <a:srgbClr val="006600"/>
              </a:buClr>
              <a:buSzTx/>
              <a:buFontTx/>
              <a:buNone/>
            </a:pPr>
            <a:r>
              <a:rPr lang="en-GB" altLang="en-US" sz="1800">
                <a:latin typeface="Calibri" panose="020F0502020204030204" pitchFamily="34" charset="0"/>
                <a:cs typeface="Times New Roman" panose="02020603050405020304" pitchFamily="18" charset="0"/>
              </a:rPr>
              <a:t>    not be specified in the call to </a:t>
            </a:r>
            <a:r>
              <a:rPr lang="en-GB" altLang="en-US" sz="1800" b="1">
                <a:latin typeface="Calibri" panose="020F0502020204030204" pitchFamily="34" charset="0"/>
                <a:cs typeface="Times New Roman" panose="02020603050405020304" pitchFamily="18" charset="0"/>
              </a:rPr>
              <a:t>FileInputStream</a:t>
            </a:r>
            <a:r>
              <a:rPr lang="en-GB" altLang="en-US" sz="1800">
                <a:latin typeface="Calibri" panose="020F0502020204030204" pitchFamily="34" charset="0"/>
                <a:cs typeface="Times New Roman" panose="02020603050405020304" pitchFamily="18" charset="0"/>
              </a:rPr>
              <a:t>  or </a:t>
            </a:r>
            <a:r>
              <a:rPr lang="en-GB" altLang="en-US" sz="1800" b="1">
                <a:latin typeface="Calibri" panose="020F0502020204030204" pitchFamily="34" charset="0"/>
                <a:cs typeface="Times New Roman" panose="02020603050405020304" pitchFamily="18" charset="0"/>
              </a:rPr>
              <a:t>FileOutputStream</a:t>
            </a:r>
            <a:r>
              <a:rPr lang="en-GB" altLang="en-US" sz="1800">
                <a:latin typeface="Calibri" panose="020F0502020204030204" pitchFamily="34" charset="0"/>
                <a:cs typeface="Times New Roman" panose="02020603050405020304" pitchFamily="18" charset="0"/>
              </a:rPr>
              <a:t> constructor. Example:</a:t>
            </a:r>
            <a:endParaRPr lang="en-US" altLang="en-US" sz="1800"/>
          </a:p>
          <a:p>
            <a:pPr>
              <a:spcBef>
                <a:spcPct val="0"/>
              </a:spcBef>
              <a:buClrTx/>
              <a:buSzTx/>
              <a:buFontTx/>
              <a:buNone/>
            </a:pPr>
            <a:r>
              <a:rPr lang="en-GB" altLang="en-US" sz="1800" b="1">
                <a:solidFill>
                  <a:srgbClr val="0000FF"/>
                </a:solidFill>
                <a:latin typeface="Calibri" panose="020F0502020204030204" pitchFamily="34" charset="0"/>
                <a:cs typeface="Times New Roman" panose="02020603050405020304" pitchFamily="18" charset="0"/>
              </a:rPr>
              <a:t>		    </a:t>
            </a:r>
            <a:r>
              <a:rPr lang="en-GB" altLang="en-US" sz="1800">
                <a:solidFill>
                  <a:srgbClr val="0000FF"/>
                </a:solidFill>
                <a:latin typeface="Courier New" panose="02070309020205020404" pitchFamily="49" charset="0"/>
                <a:cs typeface="Times New Roman" panose="02020603050405020304" pitchFamily="18" charset="0"/>
              </a:rPr>
              <a:t>"</a:t>
            </a:r>
            <a:r>
              <a:rPr lang="en-GB" altLang="en-US" sz="1800">
                <a:solidFill>
                  <a:srgbClr val="0000FF"/>
                </a:solidFill>
                <a:latin typeface="Calibri" panose="020F0502020204030204" pitchFamily="34" charset="0"/>
                <a:cs typeface="Times New Roman" panose="02020603050405020304" pitchFamily="18" charset="0"/>
              </a:rPr>
              <a:t>input.txt</a:t>
            </a:r>
            <a:r>
              <a:rPr lang="en-GB" altLang="en-US" sz="1800">
                <a:solidFill>
                  <a:srgbClr val="0000FF"/>
                </a:solidFill>
                <a:latin typeface="Courier New" panose="02070309020205020404" pitchFamily="49" charset="0"/>
                <a:cs typeface="Times New Roman" panose="02020603050405020304" pitchFamily="18" charset="0"/>
              </a:rPr>
              <a:t>"</a:t>
            </a:r>
            <a:endParaRPr lang="en-US" altLang="en-US" sz="1800"/>
          </a:p>
          <a:p>
            <a:pPr>
              <a:spcBef>
                <a:spcPct val="0"/>
              </a:spcBef>
              <a:buClr>
                <a:srgbClr val="006600"/>
              </a:buClr>
              <a:buSzTx/>
              <a:buFont typeface="Wingdings" panose="05000000000000000000" pitchFamily="2" charset="2"/>
              <a:buChar char="§"/>
            </a:pPr>
            <a:r>
              <a:rPr lang="en-GB" altLang="en-US" sz="1800">
                <a:latin typeface="Calibri" panose="020F0502020204030204" pitchFamily="34" charset="0"/>
                <a:cs typeface="Times New Roman" panose="02020603050405020304" pitchFamily="18" charset="0"/>
              </a:rPr>
              <a:t>  If the file is in a different folder, the full path must be specified. Single forward-slashes or </a:t>
            </a:r>
          </a:p>
          <a:p>
            <a:pPr>
              <a:spcBef>
                <a:spcPct val="0"/>
              </a:spcBef>
              <a:buClrTx/>
              <a:buSzTx/>
              <a:buFontTx/>
              <a:buNone/>
            </a:pPr>
            <a:r>
              <a:rPr lang="en-GB" altLang="en-US" sz="1800">
                <a:latin typeface="Calibri" panose="020F0502020204030204" pitchFamily="34" charset="0"/>
                <a:cs typeface="Times New Roman" panose="02020603050405020304" pitchFamily="18" charset="0"/>
              </a:rPr>
              <a:t>   double back-slashes may be used for the file path. Examples:</a:t>
            </a:r>
            <a:endParaRPr lang="en-US" altLang="en-US" sz="1800"/>
          </a:p>
          <a:p>
            <a:pPr>
              <a:spcBef>
                <a:spcPct val="0"/>
              </a:spcBef>
              <a:buClrTx/>
              <a:buSzTx/>
              <a:buFontTx/>
              <a:buNone/>
            </a:pPr>
            <a:r>
              <a:rPr lang="en-GB" altLang="en-US" sz="1800">
                <a:latin typeface="Calibri" panose="020F0502020204030204" pitchFamily="34" charset="0"/>
                <a:cs typeface="Times New Roman" panose="02020603050405020304" pitchFamily="18" charset="0"/>
              </a:rPr>
              <a:t>                 </a:t>
            </a:r>
            <a:r>
              <a:rPr lang="en-GB" altLang="en-US" sz="1800">
                <a:solidFill>
                  <a:srgbClr val="0000FF"/>
                </a:solidFill>
                <a:latin typeface="Courier New" panose="02070309020205020404" pitchFamily="49" charset="0"/>
                <a:cs typeface="Times New Roman" panose="02020603050405020304" pitchFamily="18" charset="0"/>
              </a:rPr>
              <a:t>"</a:t>
            </a:r>
            <a:r>
              <a:rPr lang="en-GB" altLang="en-US" sz="1800">
                <a:solidFill>
                  <a:srgbClr val="0000FF"/>
                </a:solidFill>
                <a:latin typeface="Calibri" panose="020F0502020204030204" pitchFamily="34" charset="0"/>
                <a:cs typeface="Times New Roman" panose="02020603050405020304" pitchFamily="18" charset="0"/>
              </a:rPr>
              <a:t>D:/Workarea/input.txt</a:t>
            </a:r>
            <a:r>
              <a:rPr lang="en-GB" altLang="en-US" sz="1800">
                <a:solidFill>
                  <a:srgbClr val="0000FF"/>
                </a:solidFill>
                <a:latin typeface="Courier New" panose="02070309020205020404" pitchFamily="49" charset="0"/>
                <a:cs typeface="Times New Roman" panose="02020603050405020304" pitchFamily="18" charset="0"/>
              </a:rPr>
              <a:t>"</a:t>
            </a:r>
            <a:endParaRPr lang="en-US" altLang="en-US" sz="1800"/>
          </a:p>
          <a:p>
            <a:pPr>
              <a:spcBef>
                <a:spcPct val="0"/>
              </a:spcBef>
              <a:buClrTx/>
              <a:buSzTx/>
              <a:buFontTx/>
              <a:buNone/>
            </a:pPr>
            <a:r>
              <a:rPr lang="en-GB" altLang="en-US" sz="1800">
                <a:solidFill>
                  <a:srgbClr val="0000FF"/>
                </a:solidFill>
                <a:latin typeface="Calibri" panose="020F0502020204030204" pitchFamily="34" charset="0"/>
                <a:cs typeface="Times New Roman" panose="02020603050405020304" pitchFamily="18" charset="0"/>
              </a:rPr>
              <a:t>                  </a:t>
            </a:r>
            <a:r>
              <a:rPr lang="en-GB" altLang="en-US" sz="1800">
                <a:solidFill>
                  <a:srgbClr val="0000FF"/>
                </a:solidFill>
                <a:latin typeface="Courier New" panose="02070309020205020404" pitchFamily="49" charset="0"/>
                <a:cs typeface="Times New Roman" panose="02020603050405020304" pitchFamily="18" charset="0"/>
              </a:rPr>
              <a:t>"</a:t>
            </a:r>
            <a:r>
              <a:rPr lang="en-GB" altLang="en-US" sz="1800">
                <a:solidFill>
                  <a:srgbClr val="0000FF"/>
                </a:solidFill>
                <a:latin typeface="Calibri" panose="020F0502020204030204" pitchFamily="34" charset="0"/>
                <a:cs typeface="Times New Roman" panose="02020603050405020304" pitchFamily="18" charset="0"/>
              </a:rPr>
              <a:t>D:\\Workarea\\input.txt</a:t>
            </a:r>
            <a:r>
              <a:rPr lang="en-GB" altLang="en-US" sz="1800">
                <a:solidFill>
                  <a:srgbClr val="0000FF"/>
                </a:solidFill>
                <a:latin typeface="Courier New" panose="02070309020205020404" pitchFamily="49" charset="0"/>
                <a:cs typeface="Times New Roman" panose="02020603050405020304" pitchFamily="18" charset="0"/>
              </a:rPr>
              <a:t>"</a:t>
            </a:r>
            <a:endParaRPr lang="en-US" altLang="en-US" sz="1800"/>
          </a:p>
          <a:p>
            <a:pPr>
              <a:spcBef>
                <a:spcPct val="0"/>
              </a:spcBef>
              <a:buClr>
                <a:srgbClr val="006600"/>
              </a:buClr>
              <a:buSzTx/>
              <a:buFont typeface="Wingdings" panose="05000000000000000000" pitchFamily="2" charset="2"/>
              <a:buChar char="§"/>
            </a:pPr>
            <a:r>
              <a:rPr lang="en-GB" altLang="en-US" sz="1800">
                <a:latin typeface="Calibri" panose="020F0502020204030204" pitchFamily="34" charset="0"/>
                <a:cs typeface="Times New Roman" panose="02020603050405020304" pitchFamily="18" charset="0"/>
              </a:rPr>
              <a:t>  The file path may be read from the console or file. Example:</a:t>
            </a:r>
            <a:endParaRPr lang="en-US" altLang="en-US" sz="1800"/>
          </a:p>
          <a:p>
            <a:pPr>
              <a:spcBef>
                <a:spcPct val="0"/>
              </a:spcBef>
              <a:buClrTx/>
              <a:buSzTx/>
              <a:buFontTx/>
              <a:buNone/>
            </a:pPr>
            <a:r>
              <a:rPr lang="en-GB" altLang="en-US" sz="1800" b="1">
                <a:solidFill>
                  <a:srgbClr val="0000FF"/>
                </a:solidFill>
                <a:latin typeface="Calibri" panose="020F0502020204030204" pitchFamily="34" charset="0"/>
                <a:cs typeface="Times New Roman" panose="02020603050405020304" pitchFamily="18" charset="0"/>
              </a:rPr>
              <a:t>         </a:t>
            </a:r>
            <a:r>
              <a:rPr lang="en-GB" altLang="en-US" sz="1800">
                <a:solidFill>
                  <a:srgbClr val="0000FF"/>
                </a:solidFill>
                <a:latin typeface="Courier New" panose="02070309020205020404" pitchFamily="49" charset="0"/>
                <a:cs typeface="Times New Roman" panose="02020603050405020304" pitchFamily="18" charset="0"/>
              </a:rPr>
              <a:t>System.out.print("Enter the file name: "); </a:t>
            </a:r>
            <a:endParaRPr lang="en-US" altLang="en-US" sz="1800"/>
          </a:p>
          <a:p>
            <a:pPr>
              <a:spcBef>
                <a:spcPct val="0"/>
              </a:spcBef>
              <a:buClrTx/>
              <a:buSzTx/>
              <a:buFontTx/>
              <a:buNone/>
            </a:pPr>
            <a:r>
              <a:rPr lang="en-GB" altLang="en-US" sz="1800">
                <a:solidFill>
                  <a:srgbClr val="0000FF"/>
                </a:solidFill>
                <a:latin typeface="Courier New" panose="02070309020205020404" pitchFamily="49" charset="0"/>
                <a:cs typeface="Times New Roman" panose="02020603050405020304" pitchFamily="18" charset="0"/>
              </a:rPr>
              <a:t>    String fileName = scanner.nextLine();</a:t>
            </a:r>
            <a:endParaRPr lang="en-US" altLang="en-US" sz="1800"/>
          </a:p>
          <a:p>
            <a:pPr>
              <a:spcBef>
                <a:spcPct val="0"/>
              </a:spcBef>
              <a:buClrTx/>
              <a:buSzTx/>
              <a:buFontTx/>
              <a:buNone/>
            </a:pPr>
            <a:r>
              <a:rPr lang="en-GB" altLang="en-US" sz="1800">
                <a:solidFill>
                  <a:srgbClr val="0000FF"/>
                </a:solidFill>
                <a:latin typeface="Courier New" panose="02070309020205020404" pitchFamily="49" charset="0"/>
                <a:cs typeface="Times New Roman" panose="02020603050405020304" pitchFamily="18" charset="0"/>
              </a:rPr>
              <a:t>    FileInputStream instream = new FileInputStream( fileName );</a:t>
            </a:r>
            <a:endParaRPr lang="en-US" altLang="en-US" sz="1800"/>
          </a:p>
          <a:p>
            <a:pPr>
              <a:spcBef>
                <a:spcPct val="0"/>
              </a:spcBef>
              <a:buClrTx/>
              <a:buSzTx/>
              <a:buFontTx/>
              <a:buNone/>
            </a:pPr>
            <a:r>
              <a:rPr lang="en-GB" altLang="en-US" sz="1800">
                <a:solidFill>
                  <a:srgbClr val="0000FF"/>
                </a:solidFill>
                <a:latin typeface="Courier New" panose="02070309020205020404" pitchFamily="49" charset="0"/>
                <a:cs typeface="Times New Roman" panose="02020603050405020304" pitchFamily="18" charset="0"/>
              </a:rPr>
              <a:t>    Scanner inFile = new Scanner( instream );</a:t>
            </a:r>
          </a:p>
          <a:p>
            <a:pPr>
              <a:spcBef>
                <a:spcPct val="0"/>
              </a:spcBef>
              <a:buClrTx/>
              <a:buSzTx/>
              <a:buFontTx/>
              <a:buNone/>
            </a:pPr>
            <a:r>
              <a:rPr lang="en-GB" altLang="en-US" sz="1800">
                <a:solidFill>
                  <a:srgbClr val="0000FF"/>
                </a:solidFill>
                <a:latin typeface="Calibri" panose="020F0502020204030204" pitchFamily="34" charset="0"/>
              </a:rPr>
              <a:t>    </a:t>
            </a:r>
            <a:r>
              <a:rPr lang="en-GB" altLang="en-US" sz="1800">
                <a:latin typeface="Calibri" panose="020F0502020204030204" pitchFamily="34" charset="0"/>
              </a:rPr>
              <a:t>In this case, single back-slashes, single forward-slashes, or double back-slashes may be used, </a:t>
            </a:r>
          </a:p>
          <a:p>
            <a:pPr>
              <a:spcBef>
                <a:spcPct val="0"/>
              </a:spcBef>
              <a:buClrTx/>
              <a:buSzTx/>
              <a:buFontTx/>
              <a:buNone/>
            </a:pPr>
            <a:r>
              <a:rPr lang="en-GB" altLang="en-US" sz="1800">
                <a:latin typeface="Calibri" panose="020F0502020204030204" pitchFamily="34" charset="0"/>
              </a:rPr>
              <a:t>     without enclosing the string in double-quotes . Examples:</a:t>
            </a:r>
          </a:p>
          <a:p>
            <a:pPr>
              <a:spcBef>
                <a:spcPct val="0"/>
              </a:spcBef>
              <a:buClrTx/>
              <a:buSzTx/>
              <a:buFontTx/>
              <a:buNone/>
            </a:pPr>
            <a:r>
              <a:rPr lang="en-GB" altLang="en-US" sz="1800">
                <a:latin typeface="Calibri" panose="020F0502020204030204" pitchFamily="34" charset="0"/>
                <a:cs typeface="Times New Roman" panose="02020603050405020304" pitchFamily="18" charset="0"/>
              </a:rPr>
              <a:t>           </a:t>
            </a:r>
            <a:r>
              <a:rPr lang="en-GB" altLang="en-US" sz="1800">
                <a:solidFill>
                  <a:srgbClr val="0000FF"/>
                </a:solidFill>
                <a:latin typeface="Calibri" panose="020F0502020204030204" pitchFamily="34" charset="0"/>
                <a:cs typeface="Times New Roman" panose="02020603050405020304" pitchFamily="18" charset="0"/>
              </a:rPr>
              <a:t>D:\Workarea\input.txt</a:t>
            </a:r>
            <a:endParaRPr lang="en-GB" altLang="en-US" sz="1800">
              <a:solidFill>
                <a:srgbClr val="0000FF"/>
              </a:solidFill>
              <a:latin typeface="Courier New" panose="02070309020205020404" pitchFamily="49" charset="0"/>
            </a:endParaRPr>
          </a:p>
          <a:p>
            <a:pPr>
              <a:spcBef>
                <a:spcPct val="0"/>
              </a:spcBef>
              <a:buClrTx/>
              <a:buSzTx/>
              <a:buFontTx/>
              <a:buNone/>
            </a:pPr>
            <a:r>
              <a:rPr lang="en-GB" altLang="en-US" sz="1800">
                <a:latin typeface="Calibri" panose="020F0502020204030204" pitchFamily="34" charset="0"/>
                <a:cs typeface="Times New Roman" panose="02020603050405020304" pitchFamily="18" charset="0"/>
              </a:rPr>
              <a:t>           </a:t>
            </a:r>
            <a:r>
              <a:rPr lang="en-GB" altLang="en-US" sz="1800">
                <a:solidFill>
                  <a:srgbClr val="0000FF"/>
                </a:solidFill>
                <a:latin typeface="Calibri" panose="020F0502020204030204" pitchFamily="34" charset="0"/>
                <a:cs typeface="Times New Roman" panose="02020603050405020304" pitchFamily="18" charset="0"/>
              </a:rPr>
              <a:t>D:/Workarea/input.txt</a:t>
            </a:r>
            <a:endParaRPr lang="en-US" altLang="en-US" sz="1800"/>
          </a:p>
          <a:p>
            <a:pPr>
              <a:spcBef>
                <a:spcPct val="0"/>
              </a:spcBef>
              <a:buClrTx/>
              <a:buSzTx/>
              <a:buFontTx/>
              <a:buNone/>
            </a:pPr>
            <a:r>
              <a:rPr lang="en-GB" altLang="en-US" sz="1800">
                <a:solidFill>
                  <a:srgbClr val="0000FF"/>
                </a:solidFill>
                <a:latin typeface="Calibri" panose="020F0502020204030204" pitchFamily="34" charset="0"/>
                <a:cs typeface="Times New Roman" panose="02020603050405020304" pitchFamily="18" charset="0"/>
              </a:rPr>
              <a:t>            D:\\Workarea\\input.txt</a:t>
            </a:r>
            <a:endParaRPr lang="en-GB" altLang="en-US" sz="1800">
              <a:solidFill>
                <a:srgbClr val="0000FF"/>
              </a:solidFill>
              <a:latin typeface="Courier New" panose="02070309020205020404" pitchFamily="49" charset="0"/>
            </a:endParaRPr>
          </a:p>
          <a:p>
            <a:pPr>
              <a:spcBef>
                <a:spcPct val="0"/>
              </a:spcBef>
              <a:buClrTx/>
              <a:buSzTx/>
              <a:buFontTx/>
              <a:buNone/>
            </a:pPr>
            <a:endParaRPr lang="en-GB" altLang="en-US" sz="180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slide(fromBottom)">
                                      <p:cBhvr>
                                        <p:cTn id="7" dur="10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slide(fromBottom)">
                                      <p:cBhvr>
                                        <p:cTn id="12" dur="1000"/>
                                        <p:tgtEl>
                                          <p:spTgt spid="23555">
                                            <p:txEl>
                                              <p:pRg st="1" end="1"/>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animEffect transition="in" filter="slide(fromBottom)">
                                      <p:cBhvr>
                                        <p:cTn id="15" dur="1000"/>
                                        <p:tgtEl>
                                          <p:spTgt spid="23555">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4" fill="hold" nodeType="clickEffect">
                                  <p:stCondLst>
                                    <p:cond delay="0"/>
                                  </p:stCondLst>
                                  <p:childTnLst>
                                    <p:set>
                                      <p:cBhvr>
                                        <p:cTn id="19" dur="1" fill="hold">
                                          <p:stCondLst>
                                            <p:cond delay="0"/>
                                          </p:stCondLst>
                                        </p:cTn>
                                        <p:tgtEl>
                                          <p:spTgt spid="23555">
                                            <p:txEl>
                                              <p:pRg st="3" end="3"/>
                                            </p:txEl>
                                          </p:spTgt>
                                        </p:tgtEl>
                                        <p:attrNameLst>
                                          <p:attrName>style.visibility</p:attrName>
                                        </p:attrNameLst>
                                      </p:cBhvr>
                                      <p:to>
                                        <p:strVal val="visible"/>
                                      </p:to>
                                    </p:set>
                                    <p:animEffect transition="in" filter="slide(fromBottom)">
                                      <p:cBhvr>
                                        <p:cTn id="20" dur="1000"/>
                                        <p:tgtEl>
                                          <p:spTgt spid="23555">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nodeType="clickEffect">
                                  <p:stCondLst>
                                    <p:cond delay="0"/>
                                  </p:stCondLst>
                                  <p:childTnLst>
                                    <p:set>
                                      <p:cBhvr>
                                        <p:cTn id="24" dur="1" fill="hold">
                                          <p:stCondLst>
                                            <p:cond delay="0"/>
                                          </p:stCondLst>
                                        </p:cTn>
                                        <p:tgtEl>
                                          <p:spTgt spid="23555">
                                            <p:txEl>
                                              <p:pRg st="4" end="4"/>
                                            </p:txEl>
                                          </p:spTgt>
                                        </p:tgtEl>
                                        <p:attrNameLst>
                                          <p:attrName>style.visibility</p:attrName>
                                        </p:attrNameLst>
                                      </p:cBhvr>
                                      <p:to>
                                        <p:strVal val="visible"/>
                                      </p:to>
                                    </p:set>
                                    <p:animEffect transition="in" filter="slide(fromBottom)">
                                      <p:cBhvr>
                                        <p:cTn id="25" dur="1000"/>
                                        <p:tgtEl>
                                          <p:spTgt spid="23555">
                                            <p:txEl>
                                              <p:pRg st="4" end="4"/>
                                            </p:txEl>
                                          </p:spTgt>
                                        </p:tgtEl>
                                      </p:cBhvr>
                                    </p:animEffect>
                                  </p:childTnLst>
                                </p:cTn>
                              </p:par>
                              <p:par>
                                <p:cTn id="26" presetID="12" presetClass="entr" presetSubtype="4" fill="hold" nodeType="withEffect">
                                  <p:stCondLst>
                                    <p:cond delay="0"/>
                                  </p:stCondLst>
                                  <p:childTnLst>
                                    <p:set>
                                      <p:cBhvr>
                                        <p:cTn id="27" dur="1" fill="hold">
                                          <p:stCondLst>
                                            <p:cond delay="0"/>
                                          </p:stCondLst>
                                        </p:cTn>
                                        <p:tgtEl>
                                          <p:spTgt spid="23555">
                                            <p:txEl>
                                              <p:pRg st="5" end="5"/>
                                            </p:txEl>
                                          </p:spTgt>
                                        </p:tgtEl>
                                        <p:attrNameLst>
                                          <p:attrName>style.visibility</p:attrName>
                                        </p:attrNameLst>
                                      </p:cBhvr>
                                      <p:to>
                                        <p:strVal val="visible"/>
                                      </p:to>
                                    </p:set>
                                    <p:animEffect transition="in" filter="slide(fromBottom)">
                                      <p:cBhvr>
                                        <p:cTn id="28" dur="1000"/>
                                        <p:tgtEl>
                                          <p:spTgt spid="23555">
                                            <p:txEl>
                                              <p:pRg st="5" end="5"/>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2" presetClass="entr" presetSubtype="4" fill="hold" nodeType="clickEffect">
                                  <p:stCondLst>
                                    <p:cond delay="0"/>
                                  </p:stCondLst>
                                  <p:childTnLst>
                                    <p:set>
                                      <p:cBhvr>
                                        <p:cTn id="32" dur="1" fill="hold">
                                          <p:stCondLst>
                                            <p:cond delay="0"/>
                                          </p:stCondLst>
                                        </p:cTn>
                                        <p:tgtEl>
                                          <p:spTgt spid="23555">
                                            <p:txEl>
                                              <p:pRg st="6" end="6"/>
                                            </p:txEl>
                                          </p:spTgt>
                                        </p:tgtEl>
                                        <p:attrNameLst>
                                          <p:attrName>style.visibility</p:attrName>
                                        </p:attrNameLst>
                                      </p:cBhvr>
                                      <p:to>
                                        <p:strVal val="visible"/>
                                      </p:to>
                                    </p:set>
                                    <p:animEffect transition="in" filter="slide(fromBottom)">
                                      <p:cBhvr>
                                        <p:cTn id="33" dur="1000"/>
                                        <p:tgtEl>
                                          <p:spTgt spid="23555">
                                            <p:txEl>
                                              <p:pRg st="6" end="6"/>
                                            </p:txEl>
                                          </p:spTgt>
                                        </p:tgtEl>
                                      </p:cBhvr>
                                    </p:animEffect>
                                  </p:childTnLst>
                                </p:cTn>
                              </p:par>
                              <p:par>
                                <p:cTn id="34" presetID="12" presetClass="entr" presetSubtype="4" fill="hold" nodeType="withEffect">
                                  <p:stCondLst>
                                    <p:cond delay="0"/>
                                  </p:stCondLst>
                                  <p:childTnLst>
                                    <p:set>
                                      <p:cBhvr>
                                        <p:cTn id="35" dur="1" fill="hold">
                                          <p:stCondLst>
                                            <p:cond delay="0"/>
                                          </p:stCondLst>
                                        </p:cTn>
                                        <p:tgtEl>
                                          <p:spTgt spid="23555">
                                            <p:txEl>
                                              <p:pRg st="7" end="7"/>
                                            </p:txEl>
                                          </p:spTgt>
                                        </p:tgtEl>
                                        <p:attrNameLst>
                                          <p:attrName>style.visibility</p:attrName>
                                        </p:attrNameLst>
                                      </p:cBhvr>
                                      <p:to>
                                        <p:strVal val="visible"/>
                                      </p:to>
                                    </p:set>
                                    <p:animEffect transition="in" filter="slide(fromBottom)">
                                      <p:cBhvr>
                                        <p:cTn id="36" dur="1000"/>
                                        <p:tgtEl>
                                          <p:spTgt spid="23555">
                                            <p:txEl>
                                              <p:pRg st="7" end="7"/>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2" presetClass="entr" presetSubtype="4" fill="hold" nodeType="clickEffect">
                                  <p:stCondLst>
                                    <p:cond delay="0"/>
                                  </p:stCondLst>
                                  <p:childTnLst>
                                    <p:set>
                                      <p:cBhvr>
                                        <p:cTn id="40" dur="1" fill="hold">
                                          <p:stCondLst>
                                            <p:cond delay="0"/>
                                          </p:stCondLst>
                                        </p:cTn>
                                        <p:tgtEl>
                                          <p:spTgt spid="23555">
                                            <p:txEl>
                                              <p:pRg st="8" end="8"/>
                                            </p:txEl>
                                          </p:spTgt>
                                        </p:tgtEl>
                                        <p:attrNameLst>
                                          <p:attrName>style.visibility</p:attrName>
                                        </p:attrNameLst>
                                      </p:cBhvr>
                                      <p:to>
                                        <p:strVal val="visible"/>
                                      </p:to>
                                    </p:set>
                                    <p:animEffect transition="in" filter="slide(fromBottom)">
                                      <p:cBhvr>
                                        <p:cTn id="41" dur="1000"/>
                                        <p:tgtEl>
                                          <p:spTgt spid="23555">
                                            <p:txEl>
                                              <p:pRg st="8" end="8"/>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2" presetClass="entr" presetSubtype="4" fill="hold" nodeType="clickEffect">
                                  <p:stCondLst>
                                    <p:cond delay="0"/>
                                  </p:stCondLst>
                                  <p:childTnLst>
                                    <p:set>
                                      <p:cBhvr>
                                        <p:cTn id="45" dur="1" fill="hold">
                                          <p:stCondLst>
                                            <p:cond delay="0"/>
                                          </p:stCondLst>
                                        </p:cTn>
                                        <p:tgtEl>
                                          <p:spTgt spid="23555">
                                            <p:txEl>
                                              <p:pRg st="9" end="9"/>
                                            </p:txEl>
                                          </p:spTgt>
                                        </p:tgtEl>
                                        <p:attrNameLst>
                                          <p:attrName>style.visibility</p:attrName>
                                        </p:attrNameLst>
                                      </p:cBhvr>
                                      <p:to>
                                        <p:strVal val="visible"/>
                                      </p:to>
                                    </p:set>
                                    <p:animEffect transition="in" filter="slide(fromBottom)">
                                      <p:cBhvr>
                                        <p:cTn id="46" dur="1000"/>
                                        <p:tgtEl>
                                          <p:spTgt spid="23555">
                                            <p:txEl>
                                              <p:pRg st="9" end="9"/>
                                            </p:txEl>
                                          </p:spTgt>
                                        </p:tgtEl>
                                      </p:cBhvr>
                                    </p:animEffect>
                                  </p:childTnLst>
                                </p:cTn>
                              </p:par>
                              <p:par>
                                <p:cTn id="47" presetID="12" presetClass="entr" presetSubtype="4" fill="hold" nodeType="withEffect">
                                  <p:stCondLst>
                                    <p:cond delay="0"/>
                                  </p:stCondLst>
                                  <p:childTnLst>
                                    <p:set>
                                      <p:cBhvr>
                                        <p:cTn id="48" dur="1" fill="hold">
                                          <p:stCondLst>
                                            <p:cond delay="0"/>
                                          </p:stCondLst>
                                        </p:cTn>
                                        <p:tgtEl>
                                          <p:spTgt spid="23555">
                                            <p:txEl>
                                              <p:pRg st="10" end="10"/>
                                            </p:txEl>
                                          </p:spTgt>
                                        </p:tgtEl>
                                        <p:attrNameLst>
                                          <p:attrName>style.visibility</p:attrName>
                                        </p:attrNameLst>
                                      </p:cBhvr>
                                      <p:to>
                                        <p:strVal val="visible"/>
                                      </p:to>
                                    </p:set>
                                    <p:animEffect transition="in" filter="slide(fromBottom)">
                                      <p:cBhvr>
                                        <p:cTn id="49" dur="1000"/>
                                        <p:tgtEl>
                                          <p:spTgt spid="23555">
                                            <p:txEl>
                                              <p:pRg st="10" end="10"/>
                                            </p:txEl>
                                          </p:spTgt>
                                        </p:tgtEl>
                                      </p:cBhvr>
                                    </p:animEffect>
                                  </p:childTnLst>
                                </p:cTn>
                              </p:par>
                              <p:par>
                                <p:cTn id="50" presetID="12" presetClass="entr" presetSubtype="4" fill="hold" nodeType="withEffect">
                                  <p:stCondLst>
                                    <p:cond delay="0"/>
                                  </p:stCondLst>
                                  <p:childTnLst>
                                    <p:set>
                                      <p:cBhvr>
                                        <p:cTn id="51" dur="1" fill="hold">
                                          <p:stCondLst>
                                            <p:cond delay="0"/>
                                          </p:stCondLst>
                                        </p:cTn>
                                        <p:tgtEl>
                                          <p:spTgt spid="23555">
                                            <p:txEl>
                                              <p:pRg st="11" end="11"/>
                                            </p:txEl>
                                          </p:spTgt>
                                        </p:tgtEl>
                                        <p:attrNameLst>
                                          <p:attrName>style.visibility</p:attrName>
                                        </p:attrNameLst>
                                      </p:cBhvr>
                                      <p:to>
                                        <p:strVal val="visible"/>
                                      </p:to>
                                    </p:set>
                                    <p:animEffect transition="in" filter="slide(fromBottom)">
                                      <p:cBhvr>
                                        <p:cTn id="52" dur="1000"/>
                                        <p:tgtEl>
                                          <p:spTgt spid="23555">
                                            <p:txEl>
                                              <p:pRg st="11" end="11"/>
                                            </p:txEl>
                                          </p:spTgt>
                                        </p:tgtEl>
                                      </p:cBhvr>
                                    </p:animEffect>
                                  </p:childTnLst>
                                </p:cTn>
                              </p:par>
                              <p:par>
                                <p:cTn id="53" presetID="12" presetClass="entr" presetSubtype="4" fill="hold" nodeType="withEffect">
                                  <p:stCondLst>
                                    <p:cond delay="0"/>
                                  </p:stCondLst>
                                  <p:childTnLst>
                                    <p:set>
                                      <p:cBhvr>
                                        <p:cTn id="54" dur="1" fill="hold">
                                          <p:stCondLst>
                                            <p:cond delay="0"/>
                                          </p:stCondLst>
                                        </p:cTn>
                                        <p:tgtEl>
                                          <p:spTgt spid="23555">
                                            <p:txEl>
                                              <p:pRg st="12" end="12"/>
                                            </p:txEl>
                                          </p:spTgt>
                                        </p:tgtEl>
                                        <p:attrNameLst>
                                          <p:attrName>style.visibility</p:attrName>
                                        </p:attrNameLst>
                                      </p:cBhvr>
                                      <p:to>
                                        <p:strVal val="visible"/>
                                      </p:to>
                                    </p:set>
                                    <p:animEffect transition="in" filter="slide(fromBottom)">
                                      <p:cBhvr>
                                        <p:cTn id="55" dur="1000"/>
                                        <p:tgtEl>
                                          <p:spTgt spid="23555">
                                            <p:txEl>
                                              <p:pRg st="12" end="12"/>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2" presetClass="entr" presetSubtype="4" fill="hold" nodeType="clickEffect">
                                  <p:stCondLst>
                                    <p:cond delay="0"/>
                                  </p:stCondLst>
                                  <p:childTnLst>
                                    <p:set>
                                      <p:cBhvr>
                                        <p:cTn id="59" dur="1" fill="hold">
                                          <p:stCondLst>
                                            <p:cond delay="0"/>
                                          </p:stCondLst>
                                        </p:cTn>
                                        <p:tgtEl>
                                          <p:spTgt spid="23555">
                                            <p:txEl>
                                              <p:pRg st="13" end="13"/>
                                            </p:txEl>
                                          </p:spTgt>
                                        </p:tgtEl>
                                        <p:attrNameLst>
                                          <p:attrName>style.visibility</p:attrName>
                                        </p:attrNameLst>
                                      </p:cBhvr>
                                      <p:to>
                                        <p:strVal val="visible"/>
                                      </p:to>
                                    </p:set>
                                    <p:animEffect transition="in" filter="slide(fromBottom)">
                                      <p:cBhvr>
                                        <p:cTn id="60" dur="1000"/>
                                        <p:tgtEl>
                                          <p:spTgt spid="23555">
                                            <p:txEl>
                                              <p:pRg st="13" end="13"/>
                                            </p:txEl>
                                          </p:spTgt>
                                        </p:tgtEl>
                                      </p:cBhvr>
                                    </p:animEffect>
                                  </p:childTnLst>
                                </p:cTn>
                              </p:par>
                              <p:par>
                                <p:cTn id="61" presetID="12" presetClass="entr" presetSubtype="4" fill="hold" nodeType="withEffect">
                                  <p:stCondLst>
                                    <p:cond delay="0"/>
                                  </p:stCondLst>
                                  <p:childTnLst>
                                    <p:set>
                                      <p:cBhvr>
                                        <p:cTn id="62" dur="1" fill="hold">
                                          <p:stCondLst>
                                            <p:cond delay="0"/>
                                          </p:stCondLst>
                                        </p:cTn>
                                        <p:tgtEl>
                                          <p:spTgt spid="23555">
                                            <p:txEl>
                                              <p:pRg st="14" end="14"/>
                                            </p:txEl>
                                          </p:spTgt>
                                        </p:tgtEl>
                                        <p:attrNameLst>
                                          <p:attrName>style.visibility</p:attrName>
                                        </p:attrNameLst>
                                      </p:cBhvr>
                                      <p:to>
                                        <p:strVal val="visible"/>
                                      </p:to>
                                    </p:set>
                                    <p:animEffect transition="in" filter="slide(fromBottom)">
                                      <p:cBhvr>
                                        <p:cTn id="63" dur="1000"/>
                                        <p:tgtEl>
                                          <p:spTgt spid="23555">
                                            <p:txEl>
                                              <p:pRg st="14" end="14"/>
                                            </p:txEl>
                                          </p:spTgt>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12" presetClass="entr" presetSubtype="4" fill="hold" nodeType="clickEffect">
                                  <p:stCondLst>
                                    <p:cond delay="0"/>
                                  </p:stCondLst>
                                  <p:childTnLst>
                                    <p:set>
                                      <p:cBhvr>
                                        <p:cTn id="67" dur="1" fill="hold">
                                          <p:stCondLst>
                                            <p:cond delay="0"/>
                                          </p:stCondLst>
                                        </p:cTn>
                                        <p:tgtEl>
                                          <p:spTgt spid="23555">
                                            <p:txEl>
                                              <p:pRg st="15" end="15"/>
                                            </p:txEl>
                                          </p:spTgt>
                                        </p:tgtEl>
                                        <p:attrNameLst>
                                          <p:attrName>style.visibility</p:attrName>
                                        </p:attrNameLst>
                                      </p:cBhvr>
                                      <p:to>
                                        <p:strVal val="visible"/>
                                      </p:to>
                                    </p:set>
                                    <p:animEffect transition="in" filter="slide(fromBottom)">
                                      <p:cBhvr>
                                        <p:cTn id="68" dur="1000"/>
                                        <p:tgtEl>
                                          <p:spTgt spid="23555">
                                            <p:txEl>
                                              <p:pRg st="15" end="15"/>
                                            </p:txEl>
                                          </p:spTgt>
                                        </p:tgtEl>
                                      </p:cBhvr>
                                    </p:animEffect>
                                  </p:childTnLst>
                                </p:cTn>
                              </p:par>
                              <p:par>
                                <p:cTn id="69" presetID="12" presetClass="entr" presetSubtype="4" fill="hold" nodeType="withEffect">
                                  <p:stCondLst>
                                    <p:cond delay="0"/>
                                  </p:stCondLst>
                                  <p:childTnLst>
                                    <p:set>
                                      <p:cBhvr>
                                        <p:cTn id="70" dur="1" fill="hold">
                                          <p:stCondLst>
                                            <p:cond delay="0"/>
                                          </p:stCondLst>
                                        </p:cTn>
                                        <p:tgtEl>
                                          <p:spTgt spid="23555">
                                            <p:txEl>
                                              <p:pRg st="16" end="16"/>
                                            </p:txEl>
                                          </p:spTgt>
                                        </p:tgtEl>
                                        <p:attrNameLst>
                                          <p:attrName>style.visibility</p:attrName>
                                        </p:attrNameLst>
                                      </p:cBhvr>
                                      <p:to>
                                        <p:strVal val="visible"/>
                                      </p:to>
                                    </p:set>
                                    <p:animEffect transition="in" filter="slide(fromBottom)">
                                      <p:cBhvr>
                                        <p:cTn id="71" dur="1000"/>
                                        <p:tgtEl>
                                          <p:spTgt spid="23555">
                                            <p:txEl>
                                              <p:pRg st="16" end="16"/>
                                            </p:txEl>
                                          </p:spTgt>
                                        </p:tgtEl>
                                      </p:cBhvr>
                                    </p:animEffect>
                                  </p:childTnLst>
                                </p:cTn>
                              </p:par>
                              <p:par>
                                <p:cTn id="72" presetID="12" presetClass="entr" presetSubtype="4" fill="hold" nodeType="withEffect">
                                  <p:stCondLst>
                                    <p:cond delay="0"/>
                                  </p:stCondLst>
                                  <p:childTnLst>
                                    <p:set>
                                      <p:cBhvr>
                                        <p:cTn id="73" dur="1" fill="hold">
                                          <p:stCondLst>
                                            <p:cond delay="0"/>
                                          </p:stCondLst>
                                        </p:cTn>
                                        <p:tgtEl>
                                          <p:spTgt spid="23555">
                                            <p:txEl>
                                              <p:pRg st="17" end="17"/>
                                            </p:txEl>
                                          </p:spTgt>
                                        </p:tgtEl>
                                        <p:attrNameLst>
                                          <p:attrName>style.visibility</p:attrName>
                                        </p:attrNameLst>
                                      </p:cBhvr>
                                      <p:to>
                                        <p:strVal val="visible"/>
                                      </p:to>
                                    </p:set>
                                    <p:animEffect transition="in" filter="slide(fromBottom)">
                                      <p:cBhvr>
                                        <p:cTn id="74" dur="1000"/>
                                        <p:tgtEl>
                                          <p:spTgt spid="23555">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295400" y="152400"/>
            <a:ext cx="7467600" cy="623888"/>
          </a:xfrm>
        </p:spPr>
        <p:txBody>
          <a:bodyPr/>
          <a:lstStyle/>
          <a:p>
            <a:r>
              <a:rPr lang="en-US" altLang="en-US" sz="2400" b="1" smtClean="0"/>
              <a:t>Using sentinel-controlled loops in Text-File I/O</a:t>
            </a:r>
            <a:endParaRPr lang="en-US" altLang="en-US" sz="2400" smtClean="0"/>
          </a:p>
        </p:txBody>
      </p:sp>
      <p:sp>
        <p:nvSpPr>
          <p:cNvPr id="11273" name="Rectangle 9"/>
          <p:cNvSpPr>
            <a:spLocks noChangeArrowheads="1"/>
          </p:cNvSpPr>
          <p:nvPr/>
        </p:nvSpPr>
        <p:spPr bwMode="auto">
          <a:xfrm>
            <a:off x="228600" y="1141413"/>
            <a:ext cx="8859838" cy="584200"/>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wrap="none" anchor="ctr">
            <a:spAutoFit/>
          </a:bodyPr>
          <a:lstStyle/>
          <a:p>
            <a:pPr>
              <a:buClr>
                <a:srgbClr val="006600"/>
              </a:buClr>
              <a:buFont typeface="Wingdings" pitchFamily="2" charset="2"/>
              <a:buChar char="§"/>
              <a:defRPr/>
            </a:pPr>
            <a:r>
              <a:rPr lang="en-US" sz="1600" dirty="0">
                <a:solidFill>
                  <a:srgbClr val="000000"/>
                </a:solidFill>
                <a:ea typeface="Times New Roman" pitchFamily="18" charset="0"/>
              </a:rPr>
              <a:t> The following Scanner boolean methods may be used in sentinel-controlled loops that read up </a:t>
            </a:r>
          </a:p>
          <a:p>
            <a:pPr>
              <a:defRPr/>
            </a:pPr>
            <a:r>
              <a:rPr lang="en-US" sz="1600" dirty="0">
                <a:solidFill>
                  <a:srgbClr val="000000"/>
                </a:solidFill>
                <a:ea typeface="Times New Roman" pitchFamily="18" charset="0"/>
              </a:rPr>
              <a:t>   to the end of a file:</a:t>
            </a:r>
            <a:endParaRPr lang="en-US" sz="1600" dirty="0">
              <a:solidFill>
                <a:srgbClr val="000000"/>
              </a:solidFill>
            </a:endParaRPr>
          </a:p>
        </p:txBody>
      </p:sp>
      <p:graphicFrame>
        <p:nvGraphicFramePr>
          <p:cNvPr id="11" name="Table 10"/>
          <p:cNvGraphicFramePr>
            <a:graphicFrameLocks noGrp="1"/>
          </p:cNvGraphicFramePr>
          <p:nvPr/>
        </p:nvGraphicFramePr>
        <p:xfrm>
          <a:off x="381000" y="1905000"/>
          <a:ext cx="8458200" cy="3375025"/>
        </p:xfrm>
        <a:graphic>
          <a:graphicData uri="http://schemas.openxmlformats.org/drawingml/2006/table">
            <a:tbl>
              <a:tblPr/>
              <a:tblGrid>
                <a:gridCol w="1589821"/>
                <a:gridCol w="6868379"/>
              </a:tblGrid>
              <a:tr h="382329">
                <a:tc>
                  <a:txBody>
                    <a:bodyPr/>
                    <a:lstStyle/>
                    <a:p>
                      <a:pPr marL="0" marR="0" algn="l">
                        <a:spcBef>
                          <a:spcPts val="0"/>
                        </a:spcBef>
                        <a:spcAft>
                          <a:spcPts val="0"/>
                        </a:spcAft>
                      </a:pPr>
                      <a:r>
                        <a:rPr lang="en-US" sz="1600" dirty="0">
                          <a:latin typeface="Times New Roman"/>
                          <a:ea typeface="Times New Roman"/>
                          <a:cs typeface="Traditional Arabic"/>
                        </a:rPr>
                        <a:t>boolean method</a:t>
                      </a: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l">
                        <a:spcBef>
                          <a:spcPts val="0"/>
                        </a:spcBef>
                        <a:spcAft>
                          <a:spcPts val="0"/>
                        </a:spcAft>
                      </a:pPr>
                      <a:r>
                        <a:rPr lang="en-US" sz="1600" dirty="0">
                          <a:latin typeface="Times New Roman"/>
                          <a:ea typeface="Times New Roman"/>
                          <a:cs typeface="Traditional Arabic"/>
                        </a:rPr>
                        <a:t>Effect</a:t>
                      </a: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382329">
                <a:tc>
                  <a:txBody>
                    <a:bodyPr/>
                    <a:lstStyle/>
                    <a:p>
                      <a:pPr marL="0" marR="0" algn="l">
                        <a:spcBef>
                          <a:spcPts val="0"/>
                        </a:spcBef>
                        <a:spcAft>
                          <a:spcPts val="0"/>
                        </a:spcAft>
                      </a:pPr>
                      <a:r>
                        <a:rPr lang="en-US" sz="1600" dirty="0">
                          <a:latin typeface="Times New Roman"/>
                          <a:ea typeface="Times New Roman"/>
                          <a:cs typeface="Traditional Arabic"/>
                        </a:rPr>
                        <a:t>hasNext</a:t>
                      </a:r>
                      <a:r>
                        <a:rPr lang="en-US" sz="1600" dirty="0" smtClean="0">
                          <a:latin typeface="Times New Roman"/>
                          <a:ea typeface="Times New Roman"/>
                          <a:cs typeface="Traditional Arabic"/>
                        </a:rPr>
                        <a:t>( )</a:t>
                      </a:r>
                      <a:endParaRPr lang="en-US" sz="1600" dirty="0">
                        <a:latin typeface="Times New Roman"/>
                        <a:ea typeface="Times New Roman"/>
                        <a:cs typeface="Traditional Arabic"/>
                      </a:endParaRP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latin typeface="Times New Roman"/>
                          <a:ea typeface="Times New Roman"/>
                          <a:cs typeface="Traditional Arabic"/>
                        </a:rPr>
                        <a:t>Returns true if this scanner has another token in its input. </a:t>
                      </a: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329">
                <a:tc>
                  <a:txBody>
                    <a:bodyPr/>
                    <a:lstStyle/>
                    <a:p>
                      <a:pPr marL="0" marR="0" algn="l">
                        <a:spcBef>
                          <a:spcPts val="0"/>
                        </a:spcBef>
                        <a:spcAft>
                          <a:spcPts val="0"/>
                        </a:spcAft>
                      </a:pPr>
                      <a:r>
                        <a:rPr lang="en-US" sz="1600" dirty="0">
                          <a:latin typeface="Times New Roman"/>
                          <a:ea typeface="Times New Roman"/>
                          <a:cs typeface="Traditional Arabic"/>
                        </a:rPr>
                        <a:t>hasNextLine</a:t>
                      </a:r>
                      <a:r>
                        <a:rPr lang="en-US" sz="1600" dirty="0" smtClean="0">
                          <a:latin typeface="Times New Roman"/>
                          <a:ea typeface="Times New Roman"/>
                          <a:cs typeface="Traditional Arabic"/>
                        </a:rPr>
                        <a:t>( )</a:t>
                      </a:r>
                      <a:endParaRPr lang="en-US" sz="1600" dirty="0">
                        <a:latin typeface="Times New Roman"/>
                        <a:ea typeface="Times New Roman"/>
                        <a:cs typeface="Traditional Arabic"/>
                      </a:endParaRP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latin typeface="Times New Roman"/>
                          <a:ea typeface="Times New Roman"/>
                          <a:cs typeface="Traditional Arabic"/>
                        </a:rPr>
                        <a:t>Returns true if there is another line in the input of this scanner. </a:t>
                      </a: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7793">
                <a:tc>
                  <a:txBody>
                    <a:bodyPr/>
                    <a:lstStyle/>
                    <a:p>
                      <a:pPr marL="0" marR="0" algn="l">
                        <a:spcBef>
                          <a:spcPts val="0"/>
                        </a:spcBef>
                        <a:spcAft>
                          <a:spcPts val="0"/>
                        </a:spcAft>
                      </a:pPr>
                      <a:r>
                        <a:rPr lang="en-US" sz="1600" dirty="0">
                          <a:latin typeface="Times New Roman"/>
                          <a:ea typeface="Times New Roman"/>
                          <a:cs typeface="Traditional Arabic"/>
                        </a:rPr>
                        <a:t>hasNextInt</a:t>
                      </a:r>
                      <a:r>
                        <a:rPr lang="en-US" sz="1600" dirty="0" smtClean="0">
                          <a:latin typeface="Times New Roman"/>
                          <a:ea typeface="Times New Roman"/>
                          <a:cs typeface="Traditional Arabic"/>
                        </a:rPr>
                        <a:t>( )</a:t>
                      </a:r>
                      <a:endParaRPr lang="en-US" sz="1600" dirty="0">
                        <a:latin typeface="Times New Roman"/>
                        <a:ea typeface="Times New Roman"/>
                        <a:cs typeface="Traditional Arabic"/>
                      </a:endParaRP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latin typeface="Times New Roman"/>
                          <a:ea typeface="Times New Roman"/>
                          <a:cs typeface="Traditional Arabic"/>
                        </a:rPr>
                        <a:t>Returns true if the next token in this scanner's input can be interpreted as an int value. </a:t>
                      </a: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7793">
                <a:tc>
                  <a:txBody>
                    <a:bodyPr/>
                    <a:lstStyle/>
                    <a:p>
                      <a:pPr marL="0" marR="0" algn="l">
                        <a:spcBef>
                          <a:spcPts val="0"/>
                        </a:spcBef>
                        <a:spcAft>
                          <a:spcPts val="0"/>
                        </a:spcAft>
                      </a:pPr>
                      <a:r>
                        <a:rPr lang="en-US" sz="1600" dirty="0">
                          <a:latin typeface="Times New Roman"/>
                          <a:ea typeface="Times New Roman"/>
                          <a:cs typeface="Traditional Arabic"/>
                        </a:rPr>
                        <a:t>hasNextLong</a:t>
                      </a:r>
                      <a:r>
                        <a:rPr lang="en-US" sz="1600" dirty="0" smtClean="0">
                          <a:latin typeface="Times New Roman"/>
                          <a:ea typeface="Times New Roman"/>
                          <a:cs typeface="Traditional Arabic"/>
                        </a:rPr>
                        <a:t>( )</a:t>
                      </a:r>
                      <a:endParaRPr lang="en-US" sz="1600" dirty="0">
                        <a:latin typeface="Times New Roman"/>
                        <a:ea typeface="Times New Roman"/>
                        <a:cs typeface="Traditional Arabic"/>
                      </a:endParaRP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latin typeface="Times New Roman"/>
                          <a:ea typeface="Times New Roman"/>
                          <a:cs typeface="Traditional Arabic"/>
                        </a:rPr>
                        <a:t>Returns true if the next token in this scanner's input can be interpreted as a long value. </a:t>
                      </a: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7793">
                <a:tc>
                  <a:txBody>
                    <a:bodyPr/>
                    <a:lstStyle/>
                    <a:p>
                      <a:pPr marL="0" marR="0" algn="l">
                        <a:spcBef>
                          <a:spcPts val="0"/>
                        </a:spcBef>
                        <a:spcAft>
                          <a:spcPts val="0"/>
                        </a:spcAft>
                      </a:pPr>
                      <a:r>
                        <a:rPr lang="en-US" sz="1600" dirty="0">
                          <a:latin typeface="Times New Roman"/>
                          <a:ea typeface="Times New Roman"/>
                          <a:cs typeface="Traditional Arabic"/>
                        </a:rPr>
                        <a:t>hasNextFloat</a:t>
                      </a:r>
                      <a:r>
                        <a:rPr lang="en-US" sz="1600" dirty="0" smtClean="0">
                          <a:latin typeface="Times New Roman"/>
                          <a:ea typeface="Times New Roman"/>
                          <a:cs typeface="Traditional Arabic"/>
                        </a:rPr>
                        <a:t>( )</a:t>
                      </a:r>
                      <a:endParaRPr lang="en-US" sz="1600" dirty="0">
                        <a:latin typeface="Times New Roman"/>
                        <a:ea typeface="Times New Roman"/>
                        <a:cs typeface="Traditional Arabic"/>
                      </a:endParaRP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latin typeface="Times New Roman"/>
                          <a:ea typeface="Times New Roman"/>
                          <a:cs typeface="Traditional Arabic"/>
                        </a:rPr>
                        <a:t>Returns true if the next token in this scanner's input can be interpreted as a float value. </a:t>
                      </a: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4659">
                <a:tc>
                  <a:txBody>
                    <a:bodyPr/>
                    <a:lstStyle/>
                    <a:p>
                      <a:pPr marL="0" marR="0" algn="l">
                        <a:spcBef>
                          <a:spcPts val="0"/>
                        </a:spcBef>
                        <a:spcAft>
                          <a:spcPts val="0"/>
                        </a:spcAft>
                      </a:pPr>
                      <a:r>
                        <a:rPr lang="en-US" sz="1600" dirty="0">
                          <a:latin typeface="Times New Roman"/>
                          <a:ea typeface="Times New Roman"/>
                          <a:cs typeface="Traditional Arabic"/>
                        </a:rPr>
                        <a:t>hasNextDouble</a:t>
                      </a:r>
                      <a:r>
                        <a:rPr lang="en-US" sz="1600" dirty="0" smtClean="0">
                          <a:latin typeface="Times New Roman"/>
                          <a:ea typeface="Times New Roman"/>
                          <a:cs typeface="Traditional Arabic"/>
                        </a:rPr>
                        <a:t>( )</a:t>
                      </a:r>
                      <a:endParaRPr lang="en-US" sz="1600" dirty="0">
                        <a:latin typeface="Times New Roman"/>
                        <a:ea typeface="Times New Roman"/>
                        <a:cs typeface="Traditional Arabic"/>
                      </a:endParaRP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600" dirty="0">
                          <a:latin typeface="Times New Roman"/>
                          <a:ea typeface="Times New Roman"/>
                          <a:cs typeface="Traditional Arabic"/>
                        </a:rPr>
                        <a:t>Returns true if the next token in this scanner's input can be interpreted as a double value. </a:t>
                      </a:r>
                    </a:p>
                  </a:txBody>
                  <a:tcPr marL="61628" marR="616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274" name="Rectangle 10"/>
          <p:cNvSpPr>
            <a:spLocks noChangeArrowheads="1"/>
          </p:cNvSpPr>
          <p:nvPr/>
        </p:nvSpPr>
        <p:spPr bwMode="auto">
          <a:xfrm>
            <a:off x="304800" y="5562600"/>
            <a:ext cx="8307388" cy="338138"/>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wrap="none" anchor="ctr">
            <a:spAutoFit/>
          </a:bodyPr>
          <a:lstStyle/>
          <a:p>
            <a:pPr>
              <a:buClr>
                <a:srgbClr val="006600"/>
              </a:buClr>
              <a:buFont typeface="Wingdings" pitchFamily="2" charset="2"/>
              <a:buChar char="§"/>
              <a:defRPr/>
            </a:pPr>
            <a:r>
              <a:rPr lang="en-US" sz="1600" dirty="0">
                <a:solidFill>
                  <a:srgbClr val="000000"/>
                </a:solidFill>
                <a:ea typeface="Times New Roman" pitchFamily="18" charset="0"/>
              </a:rPr>
              <a:t> Note: Each of the boolen scanner methods does not advance the scanner past the input.</a:t>
            </a:r>
            <a:endParaRPr lang="en-US" sz="1600" dirty="0">
              <a:solidFill>
                <a:srgbClr val="00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273"/>
                                        </p:tgtEl>
                                        <p:attrNameLst>
                                          <p:attrName>style.visibility</p:attrName>
                                        </p:attrNameLst>
                                      </p:cBhvr>
                                      <p:to>
                                        <p:strVal val="visible"/>
                                      </p:to>
                                    </p:set>
                                    <p:animEffect transition="in" filter="slide(fromBottom)">
                                      <p:cBhvr>
                                        <p:cTn id="7" dur="1000"/>
                                        <p:tgtEl>
                                          <p:spTgt spid="1127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slide(fromBottom)">
                                      <p:cBhvr>
                                        <p:cTn id="12" dur="10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1274"/>
                                        </p:tgtEl>
                                        <p:attrNameLst>
                                          <p:attrName>style.visibility</p:attrName>
                                        </p:attrNameLst>
                                      </p:cBhvr>
                                      <p:to>
                                        <p:strVal val="visible"/>
                                      </p:to>
                                    </p:set>
                                    <p:animEffect transition="in" filter="slide(fromBottom)">
                                      <p:cBhvr>
                                        <p:cTn id="17" dur="1000"/>
                                        <p:tgtEl>
                                          <p:spTgt spid="11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3" grpId="0"/>
      <p:bldP spid="1127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z="2400" smtClean="0"/>
              <a:t>Using sentinel-controlled loops in Text-File I/O</a:t>
            </a:r>
            <a:endParaRPr lang="ar-SA" altLang="en-US" sz="2400" smtClean="0"/>
          </a:p>
        </p:txBody>
      </p:sp>
      <p:sp>
        <p:nvSpPr>
          <p:cNvPr id="3" name="Content Placeholder 2"/>
          <p:cNvSpPr>
            <a:spLocks noGrp="1"/>
          </p:cNvSpPr>
          <p:nvPr>
            <p:ph idx="1"/>
          </p:nvPr>
        </p:nvSpPr>
        <p:spPr>
          <a:xfrm>
            <a:off x="457200" y="1182688"/>
            <a:ext cx="8229600" cy="4760912"/>
          </a:xfrm>
        </p:spPr>
        <p:txBody>
          <a:bodyPr/>
          <a:lstStyle/>
          <a:p>
            <a:r>
              <a:rPr lang="en-US" altLang="en-US" sz="2000" smtClean="0"/>
              <a:t>Example: Count the number of integers in data.txt</a:t>
            </a:r>
          </a:p>
        </p:txBody>
      </p:sp>
      <p:sp>
        <p:nvSpPr>
          <p:cNvPr id="38914" name="Text Box 2"/>
          <p:cNvSpPr txBox="1">
            <a:spLocks noChangeArrowheads="1"/>
          </p:cNvSpPr>
          <p:nvPr/>
        </p:nvSpPr>
        <p:spPr bwMode="auto">
          <a:xfrm>
            <a:off x="2362200" y="1981200"/>
            <a:ext cx="3200400" cy="13716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spcAft>
                <a:spcPts val="1000"/>
              </a:spcAft>
              <a:buClrTx/>
              <a:buSzTx/>
              <a:buFontTx/>
              <a:buNone/>
            </a:pPr>
            <a:r>
              <a:rPr lang="en-US" altLang="en-US" sz="1000">
                <a:solidFill>
                  <a:srgbClr val="000000"/>
                </a:solidFill>
                <a:latin typeface="Courier New" panose="02070309020205020404" pitchFamily="49" charset="0"/>
                <a:ea typeface="Arial" panose="020B0604020202020204" pitchFamily="34" charset="0"/>
                <a:cs typeface="Courier New" panose="02070309020205020404" pitchFamily="49" charset="0"/>
              </a:rPr>
              <a:t>23 51 236 78 14 21 85 94 1 30 38 17 </a:t>
            </a:r>
          </a:p>
          <a:p>
            <a:pPr eaLnBrk="1" hangingPunct="1">
              <a:spcBef>
                <a:spcPct val="0"/>
              </a:spcBef>
              <a:spcAft>
                <a:spcPts val="1000"/>
              </a:spcAft>
              <a:buClrTx/>
              <a:buSzTx/>
              <a:buFontTx/>
              <a:buNone/>
            </a:pPr>
            <a:r>
              <a:rPr lang="en-US" altLang="en-US" sz="1000">
                <a:solidFill>
                  <a:srgbClr val="000000"/>
                </a:solidFill>
                <a:latin typeface="Courier New" panose="02070309020205020404" pitchFamily="49" charset="0"/>
                <a:ea typeface="Arial" panose="020B0604020202020204" pitchFamily="34" charset="0"/>
                <a:cs typeface="Courier New" panose="02070309020205020404" pitchFamily="49" charset="0"/>
              </a:rPr>
              <a:t>25 469 136 38 25 22 77 10 9 </a:t>
            </a:r>
          </a:p>
          <a:p>
            <a:pPr eaLnBrk="1" hangingPunct="1">
              <a:spcBef>
                <a:spcPct val="0"/>
              </a:spcBef>
              <a:spcAft>
                <a:spcPts val="1000"/>
              </a:spcAft>
              <a:buClrTx/>
              <a:buSzTx/>
              <a:buFontTx/>
              <a:buNone/>
            </a:pPr>
            <a:r>
              <a:rPr lang="en-US" altLang="en-US" sz="1000">
                <a:solidFill>
                  <a:srgbClr val="000000"/>
                </a:solidFill>
                <a:latin typeface="Courier New" panose="02070309020205020404" pitchFamily="49" charset="0"/>
                <a:ea typeface="Arial" panose="020B0604020202020204" pitchFamily="34" charset="0"/>
                <a:cs typeface="Courier New" panose="02070309020205020404" pitchFamily="49" charset="0"/>
              </a:rPr>
              <a:t>36 89 6 14 74 56 726 37 74 81 20 54 </a:t>
            </a:r>
          </a:p>
          <a:p>
            <a:pPr eaLnBrk="1" hangingPunct="1">
              <a:spcBef>
                <a:spcPct val="0"/>
              </a:spcBef>
              <a:spcAft>
                <a:spcPts val="1000"/>
              </a:spcAft>
              <a:buClrTx/>
              <a:buSzTx/>
              <a:buFontTx/>
              <a:buNone/>
            </a:pPr>
            <a:r>
              <a:rPr lang="en-US" altLang="en-US" sz="1000">
                <a:solidFill>
                  <a:srgbClr val="000000"/>
                </a:solidFill>
                <a:latin typeface="Courier New" panose="02070309020205020404" pitchFamily="49" charset="0"/>
                <a:ea typeface="Arial" panose="020B0604020202020204" pitchFamily="34" charset="0"/>
                <a:cs typeface="Courier New" panose="02070309020205020404" pitchFamily="49" charset="0"/>
              </a:rPr>
              <a:t>77 10 23 51 85 94 1 30</a:t>
            </a:r>
          </a:p>
          <a:p>
            <a:pPr eaLnBrk="1" hangingPunct="1">
              <a:spcBef>
                <a:spcPct val="0"/>
              </a:spcBef>
              <a:spcAft>
                <a:spcPts val="1000"/>
              </a:spcAft>
              <a:buClrTx/>
              <a:buSzTx/>
              <a:buFontTx/>
              <a:buNone/>
            </a:pPr>
            <a:r>
              <a:rPr lang="en-US" altLang="en-US" sz="1000">
                <a:solidFill>
                  <a:srgbClr val="000000"/>
                </a:solidFill>
                <a:latin typeface="Courier New" panose="02070309020205020404" pitchFamily="49" charset="0"/>
                <a:ea typeface="Arial" panose="020B0604020202020204" pitchFamily="34" charset="0"/>
                <a:cs typeface="Courier New" panose="02070309020205020404" pitchFamily="49" charset="0"/>
              </a:rPr>
              <a:t>94 102 </a:t>
            </a:r>
            <a:endParaRPr lang="ar-SA" altLang="en-US" sz="1000">
              <a:solidFill>
                <a:srgbClr val="000000"/>
              </a:solidFill>
              <a:latin typeface="Courier New" panose="02070309020205020404" pitchFamily="49" charset="0"/>
              <a:ea typeface="Arial" panose="020B0604020202020204" pitchFamily="34" charset="0"/>
              <a:cs typeface="Courier New" panose="02070309020205020404" pitchFamily="49" charset="0"/>
            </a:endParaRPr>
          </a:p>
        </p:txBody>
      </p:sp>
      <p:sp>
        <p:nvSpPr>
          <p:cNvPr id="5" name="TextBox 4"/>
          <p:cNvSpPr txBox="1">
            <a:spLocks noChangeArrowheads="1"/>
          </p:cNvSpPr>
          <p:nvPr/>
        </p:nvSpPr>
        <p:spPr bwMode="auto">
          <a:xfrm>
            <a:off x="5791200" y="2514600"/>
            <a:ext cx="1295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a:solidFill>
                  <a:srgbClr val="000000"/>
                </a:solidFill>
                <a:latin typeface="Courier New" panose="02070309020205020404" pitchFamily="49" charset="0"/>
                <a:cs typeface="Courier New" panose="02070309020205020404" pitchFamily="49" charset="0"/>
              </a:rPr>
              <a:t>data.txt</a:t>
            </a:r>
            <a:endParaRPr lang="ar-SA" altLang="en-US" sz="1600">
              <a:solidFill>
                <a:srgbClr val="000000"/>
              </a:solidFill>
              <a:latin typeface="Courier New" panose="02070309020205020404" pitchFamily="49" charset="0"/>
              <a:cs typeface="Courier New" panose="02070309020205020404" pitchFamily="49" charset="0"/>
            </a:endParaRPr>
          </a:p>
        </p:txBody>
      </p:sp>
      <p:sp>
        <p:nvSpPr>
          <p:cNvPr id="6" name="TextBox 5"/>
          <p:cNvSpPr txBox="1">
            <a:spLocks noChangeArrowheads="1"/>
          </p:cNvSpPr>
          <p:nvPr/>
        </p:nvSpPr>
        <p:spPr bwMode="auto">
          <a:xfrm>
            <a:off x="533400" y="3805238"/>
            <a:ext cx="822960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a:solidFill>
                  <a:srgbClr val="0000CC"/>
                </a:solidFill>
                <a:latin typeface="Courier New" panose="02070309020205020404" pitchFamily="49" charset="0"/>
                <a:cs typeface="Courier New" panose="02070309020205020404" pitchFamily="49" charset="0"/>
              </a:rPr>
              <a:t>Scanner fscanner = new Scanner(new FileInputStream(</a:t>
            </a:r>
            <a:r>
              <a:rPr lang="en-GB" altLang="en-US" sz="1600">
                <a:solidFill>
                  <a:srgbClr val="0000CC"/>
                </a:solidFill>
                <a:latin typeface="Courier New" panose="02070309020205020404" pitchFamily="49" charset="0"/>
                <a:cs typeface="Courier New" panose="02070309020205020404" pitchFamily="49" charset="0"/>
              </a:rPr>
              <a:t>"</a:t>
            </a:r>
            <a:r>
              <a:rPr lang="en-US" altLang="en-US" sz="1600">
                <a:solidFill>
                  <a:srgbClr val="0000CC"/>
                </a:solidFill>
                <a:latin typeface="Courier New" panose="02070309020205020404" pitchFamily="49" charset="0"/>
                <a:cs typeface="Courier New" panose="02070309020205020404" pitchFamily="49" charset="0"/>
              </a:rPr>
              <a:t>data.txt</a:t>
            </a:r>
            <a:r>
              <a:rPr lang="en-GB" altLang="en-US" sz="1600">
                <a:solidFill>
                  <a:srgbClr val="0000CC"/>
                </a:solidFill>
                <a:latin typeface="Courier New" panose="02070309020205020404" pitchFamily="49" charset="0"/>
                <a:cs typeface="Courier New" panose="02070309020205020404" pitchFamily="49" charset="0"/>
              </a:rPr>
              <a:t>"</a:t>
            </a:r>
            <a:r>
              <a:rPr lang="en-US" altLang="en-US" sz="1600">
                <a:solidFill>
                  <a:srgbClr val="0000CC"/>
                </a:solidFill>
                <a:latin typeface="Courier New" panose="02070309020205020404" pitchFamily="49" charset="0"/>
                <a:cs typeface="Courier New" panose="02070309020205020404" pitchFamily="49" charset="0"/>
              </a:rPr>
              <a:t>));</a:t>
            </a:r>
          </a:p>
          <a:p>
            <a:pPr eaLnBrk="1" hangingPunct="1">
              <a:spcBef>
                <a:spcPct val="0"/>
              </a:spcBef>
              <a:buClrTx/>
              <a:buSzTx/>
              <a:buFontTx/>
              <a:buNone/>
            </a:pPr>
            <a:r>
              <a:rPr lang="en-US" altLang="en-US" sz="1600">
                <a:solidFill>
                  <a:srgbClr val="0000CC"/>
                </a:solidFill>
                <a:latin typeface="Courier New" panose="02070309020205020404" pitchFamily="49" charset="0"/>
                <a:cs typeface="Courier New" panose="02070309020205020404" pitchFamily="49" charset="0"/>
              </a:rPr>
              <a:t>int count = 0;</a:t>
            </a:r>
          </a:p>
          <a:p>
            <a:pPr eaLnBrk="1" hangingPunct="1">
              <a:spcBef>
                <a:spcPct val="0"/>
              </a:spcBef>
              <a:buClrTx/>
              <a:buSzTx/>
              <a:buFontTx/>
              <a:buNone/>
            </a:pPr>
            <a:r>
              <a:rPr lang="en-US" altLang="en-US" sz="1600">
                <a:solidFill>
                  <a:srgbClr val="0000CC"/>
                </a:solidFill>
                <a:latin typeface="Courier New" panose="02070309020205020404" pitchFamily="49" charset="0"/>
                <a:cs typeface="Courier New" panose="02070309020205020404" pitchFamily="49" charset="0"/>
              </a:rPr>
              <a:t>int number;</a:t>
            </a:r>
          </a:p>
          <a:p>
            <a:pPr eaLnBrk="1" hangingPunct="1">
              <a:spcBef>
                <a:spcPct val="0"/>
              </a:spcBef>
              <a:buClrTx/>
              <a:buSzTx/>
              <a:buFontTx/>
              <a:buNone/>
            </a:pPr>
            <a:r>
              <a:rPr lang="en-US" altLang="en-US" sz="1600">
                <a:solidFill>
                  <a:srgbClr val="0000CC"/>
                </a:solidFill>
                <a:latin typeface="Courier New" panose="02070309020205020404" pitchFamily="49" charset="0"/>
                <a:cs typeface="Courier New" panose="02070309020205020404" pitchFamily="49" charset="0"/>
              </a:rPr>
              <a:t>while(fscanner.hasNextInt()){</a:t>
            </a:r>
          </a:p>
          <a:p>
            <a:pPr eaLnBrk="1" hangingPunct="1">
              <a:spcBef>
                <a:spcPct val="0"/>
              </a:spcBef>
              <a:buClrTx/>
              <a:buSzTx/>
              <a:buFontTx/>
              <a:buNone/>
            </a:pPr>
            <a:r>
              <a:rPr lang="en-US" altLang="en-US" sz="1600">
                <a:solidFill>
                  <a:srgbClr val="0000CC"/>
                </a:solidFill>
                <a:latin typeface="Courier New" panose="02070309020205020404" pitchFamily="49" charset="0"/>
                <a:cs typeface="Courier New" panose="02070309020205020404" pitchFamily="49" charset="0"/>
              </a:rPr>
              <a:t>  number = fscanner.nextInt();</a:t>
            </a:r>
          </a:p>
          <a:p>
            <a:pPr eaLnBrk="1" hangingPunct="1">
              <a:spcBef>
                <a:spcPct val="0"/>
              </a:spcBef>
              <a:buClrTx/>
              <a:buSzTx/>
              <a:buFontTx/>
              <a:buNone/>
            </a:pPr>
            <a:r>
              <a:rPr lang="en-US" altLang="en-US" sz="1600">
                <a:solidFill>
                  <a:srgbClr val="0000CC"/>
                </a:solidFill>
                <a:latin typeface="Courier New" panose="02070309020205020404" pitchFamily="49" charset="0"/>
                <a:cs typeface="Courier New" panose="02070309020205020404" pitchFamily="49" charset="0"/>
              </a:rPr>
              <a:t>  count++;</a:t>
            </a:r>
          </a:p>
          <a:p>
            <a:pPr eaLnBrk="1" hangingPunct="1">
              <a:spcBef>
                <a:spcPct val="0"/>
              </a:spcBef>
              <a:buClrTx/>
              <a:buSzTx/>
              <a:buFontTx/>
              <a:buNone/>
            </a:pPr>
            <a:r>
              <a:rPr lang="en-US" altLang="en-US" sz="1600">
                <a:solidFill>
                  <a:srgbClr val="0000CC"/>
                </a:solidFill>
                <a:latin typeface="Courier New" panose="02070309020205020404" pitchFamily="49" charset="0"/>
                <a:cs typeface="Courier New" panose="02070309020205020404" pitchFamily="49" charset="0"/>
              </a:rPr>
              <a:t>}</a:t>
            </a:r>
          </a:p>
          <a:p>
            <a:pPr eaLnBrk="1" hangingPunct="1">
              <a:spcBef>
                <a:spcPct val="0"/>
              </a:spcBef>
              <a:buClrTx/>
              <a:buSzTx/>
              <a:buFontTx/>
              <a:buNone/>
            </a:pPr>
            <a:r>
              <a:rPr lang="en-US" altLang="en-US" sz="1600">
                <a:solidFill>
                  <a:srgbClr val="0000CC"/>
                </a:solidFill>
                <a:latin typeface="Courier New" panose="02070309020205020404" pitchFamily="49" charset="0"/>
                <a:cs typeface="Courier New" panose="02070309020205020404" pitchFamily="49" charset="0"/>
              </a:rPr>
              <a:t>System.out.println(</a:t>
            </a:r>
            <a:r>
              <a:rPr lang="en-GB" altLang="en-US" sz="1600">
                <a:solidFill>
                  <a:srgbClr val="0000CC"/>
                </a:solidFill>
                <a:latin typeface="Courier New" panose="02070309020205020404" pitchFamily="49" charset="0"/>
                <a:cs typeface="Courier New" panose="02070309020205020404" pitchFamily="49" charset="0"/>
              </a:rPr>
              <a:t>"</a:t>
            </a:r>
            <a:r>
              <a:rPr lang="en-US" altLang="en-US" sz="1600">
                <a:solidFill>
                  <a:srgbClr val="0000CC"/>
                </a:solidFill>
                <a:latin typeface="Courier New" panose="02070309020205020404" pitchFamily="49" charset="0"/>
                <a:cs typeface="Courier New" panose="02070309020205020404" pitchFamily="49" charset="0"/>
              </a:rPr>
              <a:t>The file has </a:t>
            </a:r>
            <a:r>
              <a:rPr lang="en-GB" altLang="en-US" sz="1600">
                <a:solidFill>
                  <a:srgbClr val="0000CC"/>
                </a:solidFill>
                <a:latin typeface="Courier New" panose="02070309020205020404" pitchFamily="49" charset="0"/>
                <a:cs typeface="Courier New" panose="02070309020205020404" pitchFamily="49" charset="0"/>
              </a:rPr>
              <a:t>"</a:t>
            </a:r>
            <a:r>
              <a:rPr lang="en-US" altLang="en-US" sz="1600">
                <a:solidFill>
                  <a:srgbClr val="0000CC"/>
                </a:solidFill>
                <a:latin typeface="Courier New" panose="02070309020205020404" pitchFamily="49" charset="0"/>
                <a:cs typeface="Courier New" panose="02070309020205020404" pitchFamily="49" charset="0"/>
              </a:rPr>
              <a:t> + count + </a:t>
            </a:r>
            <a:r>
              <a:rPr lang="en-GB" altLang="en-US" sz="1600">
                <a:solidFill>
                  <a:srgbClr val="0000CC"/>
                </a:solidFill>
                <a:latin typeface="Courier New" panose="02070309020205020404" pitchFamily="49" charset="0"/>
                <a:cs typeface="Courier New" panose="02070309020205020404" pitchFamily="49" charset="0"/>
              </a:rPr>
              <a:t>"</a:t>
            </a:r>
            <a:r>
              <a:rPr lang="en-US" altLang="en-US" sz="1600">
                <a:solidFill>
                  <a:srgbClr val="0000CC"/>
                </a:solidFill>
                <a:latin typeface="Courier New" panose="02070309020205020404" pitchFamily="49" charset="0"/>
                <a:cs typeface="Courier New" panose="02070309020205020404" pitchFamily="49" charset="0"/>
              </a:rPr>
              <a:t> integers</a:t>
            </a:r>
            <a:r>
              <a:rPr lang="en-GB" altLang="en-US" sz="1600">
                <a:solidFill>
                  <a:srgbClr val="0000CC"/>
                </a:solidFill>
                <a:latin typeface="Courier New" panose="02070309020205020404" pitchFamily="49" charset="0"/>
                <a:cs typeface="Courier New" panose="02070309020205020404" pitchFamily="49" charset="0"/>
              </a:rPr>
              <a:t>"</a:t>
            </a:r>
            <a:r>
              <a:rPr lang="en-US" altLang="en-US" sz="1600">
                <a:solidFill>
                  <a:srgbClr val="0000CC"/>
                </a:solidFill>
                <a:latin typeface="Courier New" panose="02070309020205020404" pitchFamily="49" charset="0"/>
                <a:cs typeface="Courier New" panose="02070309020205020404" pitchFamily="49" charset="0"/>
              </a:rPr>
              <a:t>);</a:t>
            </a:r>
            <a:endParaRPr lang="ar-SA" altLang="en-US" sz="1600">
              <a:solidFill>
                <a:srgbClr val="0000CC"/>
              </a:solidFill>
              <a:latin typeface="Courier New" panose="02070309020205020404" pitchFamily="49" charset="0"/>
              <a:cs typeface="Courier New" panose="02070309020205020404" pitchFamily="49" charset="0"/>
            </a:endParaRPr>
          </a:p>
        </p:txBody>
      </p:sp>
      <p:sp>
        <p:nvSpPr>
          <p:cNvPr id="8" name="Rounded Rectangle 7"/>
          <p:cNvSpPr>
            <a:spLocks noChangeArrowheads="1"/>
          </p:cNvSpPr>
          <p:nvPr/>
        </p:nvSpPr>
        <p:spPr bwMode="auto">
          <a:xfrm>
            <a:off x="1371600" y="4572000"/>
            <a:ext cx="2514600" cy="228600"/>
          </a:xfrm>
          <a:prstGeom prst="roundRect">
            <a:avLst>
              <a:gd name="adj" fmla="val 16667"/>
            </a:avLst>
          </a:prstGeom>
          <a:noFill/>
          <a:ln w="19050" algn="ctr">
            <a:solidFill>
              <a:srgbClr val="0000FF"/>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rtl="1" eaLnBrk="1" hangingPunct="1">
              <a:spcBef>
                <a:spcPct val="0"/>
              </a:spcBef>
              <a:buClrTx/>
              <a:buSzTx/>
              <a:buFontTx/>
              <a:buNone/>
            </a:pPr>
            <a:endParaRPr lang="ar-SA" altLang="en-US" sz="1800">
              <a:solidFill>
                <a:srgbClr val="000000"/>
              </a:solidFill>
            </a:endParaRPr>
          </a:p>
        </p:txBody>
      </p:sp>
      <p:sp>
        <p:nvSpPr>
          <p:cNvPr id="9" name="TextBox 8"/>
          <p:cNvSpPr txBox="1">
            <a:spLocks noChangeArrowheads="1"/>
          </p:cNvSpPr>
          <p:nvPr/>
        </p:nvSpPr>
        <p:spPr bwMode="auto">
          <a:xfrm>
            <a:off x="4724400" y="4429125"/>
            <a:ext cx="266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400">
                <a:solidFill>
                  <a:srgbClr val="000000"/>
                </a:solidFill>
              </a:rPr>
              <a:t>Return true as long as the file has more integers to be read</a:t>
            </a:r>
            <a:endParaRPr lang="ar-SA" altLang="en-US" sz="1400">
              <a:solidFill>
                <a:srgbClr val="00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1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wipe(up)">
                                      <p:cBhvr>
                                        <p:cTn id="12" dur="1000"/>
                                        <p:tgtEl>
                                          <p:spTgt spid="38914"/>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1000"/>
                                        <p:tgtEl>
                                          <p:spTgt spid="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1000"/>
                                        <p:tgtEl>
                                          <p:spTgt spid="6"/>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1000"/>
                                        <p:tgtEl>
                                          <p:spTgt spid="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slide(fromLeft)">
                                      <p:cBhvr>
                                        <p:cTn id="3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8914" grpId="0" animBg="1"/>
      <p:bldP spid="5" grpId="0"/>
      <p:bldP spid="6" grpId="0"/>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smtClean="0"/>
              <a:t>Outline</a:t>
            </a:r>
          </a:p>
        </p:txBody>
      </p:sp>
      <p:sp>
        <p:nvSpPr>
          <p:cNvPr id="8195" name="Rectangle 3"/>
          <p:cNvSpPr>
            <a:spLocks noGrp="1" noChangeArrowheads="1"/>
          </p:cNvSpPr>
          <p:nvPr>
            <p:ph type="body" idx="1"/>
          </p:nvPr>
        </p:nvSpPr>
        <p:spPr/>
        <p:txBody>
          <a:bodyPr/>
          <a:lstStyle/>
          <a:p>
            <a:pPr eaLnBrk="1" hangingPunct="1">
              <a:spcAft>
                <a:spcPct val="50000"/>
              </a:spcAft>
            </a:pPr>
            <a:r>
              <a:rPr lang="en-US" altLang="en-US" smtClean="0"/>
              <a:t>Text and Binary Files</a:t>
            </a:r>
          </a:p>
          <a:p>
            <a:pPr eaLnBrk="1" hangingPunct="1">
              <a:spcAft>
                <a:spcPct val="50000"/>
              </a:spcAft>
            </a:pPr>
            <a:r>
              <a:rPr lang="en-US" altLang="en-US" smtClean="0"/>
              <a:t>Input and Output Streams</a:t>
            </a:r>
          </a:p>
          <a:p>
            <a:pPr eaLnBrk="1" hangingPunct="1">
              <a:spcAft>
                <a:spcPct val="50000"/>
              </a:spcAft>
            </a:pPr>
            <a:r>
              <a:rPr lang="en-US" altLang="en-US" smtClean="0"/>
              <a:t>The throws clause</a:t>
            </a:r>
          </a:p>
          <a:p>
            <a:pPr eaLnBrk="1" hangingPunct="1">
              <a:spcAft>
                <a:spcPct val="50000"/>
              </a:spcAft>
            </a:pPr>
            <a:r>
              <a:rPr lang="en-US" altLang="en-US" smtClean="0"/>
              <a:t>Reading a Text File using a Scanner object</a:t>
            </a:r>
            <a:endParaRPr lang="en-US" altLang="en-US" b="1" smtClean="0">
              <a:latin typeface="Courier New" panose="02070309020205020404" pitchFamily="49" charset="0"/>
            </a:endParaRPr>
          </a:p>
          <a:p>
            <a:pPr eaLnBrk="1" hangingPunct="1">
              <a:spcAft>
                <a:spcPct val="50000"/>
              </a:spcAft>
            </a:pPr>
            <a:r>
              <a:rPr lang="en-US" altLang="en-US" smtClean="0"/>
              <a:t>Writing to a File using a PrintWriter object</a:t>
            </a:r>
            <a:endParaRPr lang="en-US" altLang="en-US" b="1" smtClean="0">
              <a:latin typeface="Courier New" panose="02070309020205020404" pitchFamily="49" charset="0"/>
            </a:endParaRPr>
          </a:p>
          <a:p>
            <a:pPr eaLnBrk="1" hangingPunct="1">
              <a:spcAft>
                <a:spcPct val="50000"/>
              </a:spcAft>
            </a:pPr>
            <a:r>
              <a:rPr lang="en-US" altLang="en-US" smtClean="0"/>
              <a:t>Appending to a Text File using a PrintWriter object</a:t>
            </a:r>
            <a:endParaRPr lang="en-US" altLang="en-US" sz="1400" smtClean="0"/>
          </a:p>
          <a:p>
            <a:pPr eaLnBrk="1" hangingPunct="1">
              <a:spcAft>
                <a:spcPct val="50000"/>
              </a:spcAft>
            </a:pPr>
            <a:r>
              <a:rPr lang="en-US" altLang="en-US" smtClean="0"/>
              <a:t>Using sentinel-controlled loops in text-file I/O</a:t>
            </a:r>
          </a:p>
          <a:p>
            <a:pPr eaLnBrk="1" hangingPunct="1">
              <a:spcAft>
                <a:spcPct val="50000"/>
              </a:spcAft>
            </a:pPr>
            <a:endParaRPr lang="en-US" altLang="en-US" smtClean="0"/>
          </a:p>
          <a:p>
            <a:pPr eaLnBrk="1" hangingPunct="1">
              <a:spcAft>
                <a:spcPct val="50000"/>
              </a:spcAft>
            </a:pPr>
            <a:endParaRPr lang="en-US" altLang="en-US" smtClean="0"/>
          </a:p>
          <a:p>
            <a:pPr eaLnBrk="1" hangingPunct="1">
              <a:spcAft>
                <a:spcPct val="50000"/>
              </a:spcAft>
            </a:pPr>
            <a:endParaRPr lang="en-US" altLang="en-US" smtClean="0"/>
          </a:p>
          <a:p>
            <a:pPr eaLnBrk="1" hangingPunct="1">
              <a:spcAft>
                <a:spcPct val="50000"/>
              </a:spcAft>
            </a:pPr>
            <a:endParaRPr lang="en-US" alt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371600" y="304800"/>
            <a:ext cx="7307263" cy="623888"/>
          </a:xfrm>
        </p:spPr>
        <p:txBody>
          <a:bodyPr/>
          <a:lstStyle/>
          <a:p>
            <a:r>
              <a:rPr lang="en-US" altLang="en-US" sz="2400" smtClean="0"/>
              <a:t>Using sentinel-controlled loops in Text-file I/O</a:t>
            </a:r>
            <a:endParaRPr lang="ar-SA" altLang="en-US" sz="2400" smtClean="0"/>
          </a:p>
        </p:txBody>
      </p:sp>
      <p:sp>
        <p:nvSpPr>
          <p:cNvPr id="51201" name="Rectangle 1"/>
          <p:cNvSpPr>
            <a:spLocks noChangeArrowheads="1"/>
          </p:cNvSpPr>
          <p:nvPr/>
        </p:nvSpPr>
        <p:spPr bwMode="auto">
          <a:xfrm>
            <a:off x="106363" y="1143000"/>
            <a:ext cx="9132887" cy="584200"/>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wrap="none" anchor="ctr">
            <a:spAutoFit/>
          </a:bodyPr>
          <a:lstStyle/>
          <a:p>
            <a:pPr>
              <a:buClr>
                <a:srgbClr val="006600"/>
              </a:buClr>
              <a:buFont typeface="Wingdings" pitchFamily="2" charset="2"/>
              <a:buChar char="§"/>
              <a:defRPr/>
            </a:pPr>
            <a:r>
              <a:rPr lang="en-US" sz="1600" dirty="0">
                <a:solidFill>
                  <a:srgbClr val="000000"/>
                </a:solidFill>
                <a:ea typeface="Times New Roman" pitchFamily="18" charset="0"/>
              </a:rPr>
              <a:t> When the </a:t>
            </a:r>
            <a:r>
              <a:rPr lang="en-US" sz="1600" b="1" dirty="0">
                <a:solidFill>
                  <a:srgbClr val="000000"/>
                </a:solidFill>
                <a:ea typeface="Times New Roman" pitchFamily="18" charset="0"/>
              </a:rPr>
              <a:t>read</a:t>
            </a:r>
            <a:r>
              <a:rPr lang="en-US" sz="1600" dirty="0">
                <a:solidFill>
                  <a:srgbClr val="000000"/>
                </a:solidFill>
                <a:ea typeface="Times New Roman" pitchFamily="18" charset="0"/>
              </a:rPr>
              <a:t> method of a FileInputStream object tries to read beyond the end of file, it returns</a:t>
            </a:r>
          </a:p>
          <a:p>
            <a:pPr>
              <a:defRPr/>
            </a:pPr>
            <a:r>
              <a:rPr lang="en-US" sz="1600" dirty="0">
                <a:solidFill>
                  <a:srgbClr val="000000"/>
                </a:solidFill>
                <a:ea typeface="Times New Roman" pitchFamily="18" charset="0"/>
              </a:rPr>
              <a:t>   an integer -1. </a:t>
            </a:r>
          </a:p>
        </p:txBody>
      </p:sp>
      <p:sp>
        <p:nvSpPr>
          <p:cNvPr id="11" name="Rectangle 1"/>
          <p:cNvSpPr>
            <a:spLocks noChangeArrowheads="1"/>
          </p:cNvSpPr>
          <p:nvPr/>
        </p:nvSpPr>
        <p:spPr bwMode="auto">
          <a:xfrm>
            <a:off x="152400" y="1752600"/>
            <a:ext cx="8262938" cy="338138"/>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wrap="none" anchor="ctr">
            <a:spAutoFit/>
          </a:bodyPr>
          <a:lstStyle/>
          <a:p>
            <a:pPr>
              <a:buClr>
                <a:srgbClr val="006600"/>
              </a:buClr>
              <a:buFont typeface="Wingdings" pitchFamily="2" charset="2"/>
              <a:buChar char="§"/>
              <a:defRPr/>
            </a:pPr>
            <a:r>
              <a:rPr lang="en-US" sz="1600" dirty="0">
                <a:solidFill>
                  <a:srgbClr val="000000"/>
                </a:solidFill>
                <a:ea typeface="Times New Roman" pitchFamily="18" charset="0"/>
              </a:rPr>
              <a:t> We can use this  -1 as a sentinel in a loop that reads one character at a time from a file.</a:t>
            </a:r>
            <a:endParaRPr lang="en-US" sz="1600" dirty="0">
              <a:solidFill>
                <a:srgbClr val="000000"/>
              </a:solidFill>
            </a:endParaRPr>
          </a:p>
        </p:txBody>
      </p:sp>
      <p:sp>
        <p:nvSpPr>
          <p:cNvPr id="51202" name="Rectangle 2"/>
          <p:cNvSpPr>
            <a:spLocks noChangeArrowheads="1"/>
          </p:cNvSpPr>
          <p:nvPr/>
        </p:nvSpPr>
        <p:spPr bwMode="auto">
          <a:xfrm>
            <a:off x="228600" y="2071688"/>
            <a:ext cx="8755063" cy="738187"/>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wrap="none" anchor="ctr">
            <a:spAutoFit/>
          </a:bodyPr>
          <a:lstStyle/>
          <a:p>
            <a:pPr>
              <a:defRPr/>
            </a:pPr>
            <a:r>
              <a:rPr lang="en-US" sz="1400" dirty="0">
                <a:solidFill>
                  <a:srgbClr val="000000"/>
                </a:solidFill>
                <a:ea typeface="Times New Roman" pitchFamily="18" charset="0"/>
              </a:rPr>
              <a:t>Example: Write a Java program that counts the number of lowercase characters in a file </a:t>
            </a:r>
            <a:r>
              <a:rPr lang="en-US" sz="1400" b="1" dirty="0">
                <a:solidFill>
                  <a:srgbClr val="000000"/>
                </a:solidFill>
                <a:ea typeface="Times New Roman" pitchFamily="18" charset="0"/>
              </a:rPr>
              <a:t>input.txt</a:t>
            </a:r>
            <a:r>
              <a:rPr lang="en-US" sz="1400" dirty="0">
                <a:solidFill>
                  <a:srgbClr val="000000"/>
                </a:solidFill>
                <a:ea typeface="Times New Roman" pitchFamily="18" charset="0"/>
              </a:rPr>
              <a:t>.</a:t>
            </a:r>
          </a:p>
          <a:p>
            <a:pPr>
              <a:defRPr/>
            </a:pPr>
            <a:r>
              <a:rPr lang="en-US" sz="1400" dirty="0">
                <a:solidFill>
                  <a:srgbClr val="000000"/>
                </a:solidFill>
                <a:ea typeface="Times New Roman" pitchFamily="18" charset="0"/>
              </a:rPr>
              <a:t> It also writes to a file </a:t>
            </a:r>
            <a:r>
              <a:rPr lang="en-US" sz="1400" b="1" dirty="0">
                <a:solidFill>
                  <a:srgbClr val="000000"/>
                </a:solidFill>
                <a:ea typeface="Times New Roman" pitchFamily="18" charset="0"/>
              </a:rPr>
              <a:t>output.txt</a:t>
            </a:r>
            <a:r>
              <a:rPr lang="en-US" sz="1400" dirty="0">
                <a:solidFill>
                  <a:srgbClr val="000000"/>
                </a:solidFill>
                <a:ea typeface="Times New Roman" pitchFamily="18" charset="0"/>
              </a:rPr>
              <a:t> a copy of the input file in which all lowercase characters are converted to</a:t>
            </a:r>
          </a:p>
          <a:p>
            <a:pPr>
              <a:defRPr/>
            </a:pPr>
            <a:r>
              <a:rPr lang="en-US" sz="1400" dirty="0">
                <a:solidFill>
                  <a:srgbClr val="000000"/>
                </a:solidFill>
                <a:ea typeface="Times New Roman" pitchFamily="18" charset="0"/>
              </a:rPr>
              <a:t> uppercase:</a:t>
            </a:r>
            <a:endParaRPr lang="en-US" sz="1400" dirty="0">
              <a:solidFill>
                <a:srgbClr val="000000"/>
              </a:solidFill>
            </a:endParaRPr>
          </a:p>
        </p:txBody>
      </p:sp>
      <p:sp>
        <p:nvSpPr>
          <p:cNvPr id="51203" name="Rectangle 3"/>
          <p:cNvSpPr>
            <a:spLocks noChangeArrowheads="1"/>
          </p:cNvSpPr>
          <p:nvPr/>
        </p:nvSpPr>
        <p:spPr bwMode="auto">
          <a:xfrm>
            <a:off x="228600" y="2671763"/>
            <a:ext cx="8720138" cy="4186237"/>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wrap="none" anchor="ctr">
            <a:spAutoFit/>
          </a:bodyPr>
          <a:lstStyle/>
          <a:p>
            <a:pPr rtl="1">
              <a:defRPr/>
            </a:pPr>
            <a:r>
              <a:rPr lang="en-US" sz="1400" b="1" dirty="0">
                <a:solidFill>
                  <a:srgbClr val="0000CC"/>
                </a:solidFill>
                <a:latin typeface="Courier New" pitchFamily="49" charset="0"/>
                <a:ea typeface="Times New Roman" pitchFamily="18" charset="0"/>
              </a:rPr>
              <a:t>import java.io.*;</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public class FileReadChar2{</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public static void main(String[] args) throws IOException{</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FileInputStream fis = new FileInputStream("input.txt");</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FileOutputStream fos = new </a:t>
            </a:r>
            <a:r>
              <a:rPr lang="en-US" sz="1400" b="1" dirty="0" err="1" smtClean="0">
                <a:solidFill>
                  <a:srgbClr val="0000CC"/>
                </a:solidFill>
                <a:latin typeface="Courier New" pitchFamily="49" charset="0"/>
                <a:ea typeface="Times New Roman" pitchFamily="18" charset="0"/>
              </a:rPr>
              <a:t>FileOutputStream</a:t>
            </a:r>
            <a:r>
              <a:rPr lang="en-US" sz="1400" b="1" dirty="0" smtClean="0">
                <a:solidFill>
                  <a:srgbClr val="0000CC"/>
                </a:solidFill>
                <a:latin typeface="Courier New" pitchFamily="49" charset="0"/>
                <a:ea typeface="Times New Roman" pitchFamily="18" charset="0"/>
              </a:rPr>
              <a:t>("</a:t>
            </a:r>
            <a:r>
              <a:rPr lang="en-US" sz="1400" b="1" dirty="0">
                <a:solidFill>
                  <a:srgbClr val="0000CC"/>
                </a:solidFill>
                <a:latin typeface="Courier New" pitchFamily="49" charset="0"/>
                <a:ea typeface="Times New Roman" pitchFamily="18" charset="0"/>
              </a:rPr>
              <a:t>output.txt");</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PrintWriter pwriter = new PrintWriter(fos);</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int charCode, count = 0;</a:t>
            </a:r>
            <a:r>
              <a:rPr lang="en-US" sz="1400" dirty="0">
                <a:solidFill>
                  <a:srgbClr val="000000"/>
                </a:solidFill>
              </a:rPr>
              <a:t> </a:t>
            </a:r>
            <a:r>
              <a:rPr lang="en-US" sz="1400" b="1" dirty="0">
                <a:solidFill>
                  <a:srgbClr val="0000CC"/>
                </a:solidFill>
                <a:latin typeface="Courier New" pitchFamily="49" charset="0"/>
                <a:ea typeface="Times New Roman" pitchFamily="18" charset="0"/>
              </a:rPr>
              <a:t>char ch;</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while((charCode = fis.read()) != -1){</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ch = (char) charCode;     </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if(Character.isLowerCase(ch)){</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count++;</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ch = Character.toUpperCase(ch);</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pwriter.print(ch);</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 </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fis.close();</a:t>
            </a:r>
            <a:r>
              <a:rPr lang="en-US" sz="1400" dirty="0">
                <a:solidFill>
                  <a:srgbClr val="000000"/>
                </a:solidFill>
              </a:rPr>
              <a:t> </a:t>
            </a:r>
            <a:r>
              <a:rPr lang="en-US" sz="1400" b="1" dirty="0">
                <a:solidFill>
                  <a:srgbClr val="0000CC"/>
                </a:solidFill>
                <a:latin typeface="Courier New" pitchFamily="49" charset="0"/>
                <a:ea typeface="Times New Roman" pitchFamily="18" charset="0"/>
              </a:rPr>
              <a:t>pwriter.close();</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a:t>
            </a:r>
            <a:r>
              <a:rPr lang="en-US" sz="1300" b="1" dirty="0">
                <a:solidFill>
                  <a:srgbClr val="0000CC"/>
                </a:solidFill>
                <a:latin typeface="Courier New" pitchFamily="49" charset="0"/>
                <a:ea typeface="Times New Roman" pitchFamily="18" charset="0"/>
              </a:rPr>
              <a:t>System.out.printf("The number of lowercase letters in input.txt is %d%n", count);</a:t>
            </a:r>
            <a:endParaRPr lang="en-US" sz="1300" dirty="0">
              <a:solidFill>
                <a:srgbClr val="000000"/>
              </a:solidFill>
            </a:endParaRPr>
          </a:p>
          <a:p>
            <a:pPr>
              <a:defRPr/>
            </a:pPr>
            <a:r>
              <a:rPr lang="en-US" sz="1400" b="1" dirty="0">
                <a:solidFill>
                  <a:srgbClr val="0000CC"/>
                </a:solidFill>
                <a:latin typeface="Courier New" pitchFamily="49" charset="0"/>
                <a:ea typeface="Times New Roman" pitchFamily="18" charset="0"/>
              </a:rPr>
              <a:t>  }</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a:t>
            </a:r>
            <a:endParaRPr lang="en-US" sz="1400" dirty="0">
              <a:solidFill>
                <a:srgbClr val="00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1201"/>
                                        </p:tgtEl>
                                        <p:attrNameLst>
                                          <p:attrName>style.visibility</p:attrName>
                                        </p:attrNameLst>
                                      </p:cBhvr>
                                      <p:to>
                                        <p:strVal val="visible"/>
                                      </p:to>
                                    </p:set>
                                    <p:animEffect transition="in" filter="slide(fromBottom)">
                                      <p:cBhvr>
                                        <p:cTn id="7" dur="1000"/>
                                        <p:tgtEl>
                                          <p:spTgt spid="512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slide(fromBottom)">
                                      <p:cBhvr>
                                        <p:cTn id="12" dur="10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1202"/>
                                        </p:tgtEl>
                                        <p:attrNameLst>
                                          <p:attrName>style.visibility</p:attrName>
                                        </p:attrNameLst>
                                      </p:cBhvr>
                                      <p:to>
                                        <p:strVal val="visible"/>
                                      </p:to>
                                    </p:set>
                                    <p:animEffect transition="in" filter="slide(fromBottom)">
                                      <p:cBhvr>
                                        <p:cTn id="17" dur="1000"/>
                                        <p:tgtEl>
                                          <p:spTgt spid="5120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1203"/>
                                        </p:tgtEl>
                                        <p:attrNameLst>
                                          <p:attrName>style.visibility</p:attrName>
                                        </p:attrNameLst>
                                      </p:cBhvr>
                                      <p:to>
                                        <p:strVal val="visible"/>
                                      </p:to>
                                    </p:set>
                                    <p:animEffect transition="in" filter="slide(fromBottom)">
                                      <p:cBhvr>
                                        <p:cTn id="22" dur="1000"/>
                                        <p:tgtEl>
                                          <p:spTgt spid="51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1" grpId="0"/>
      <p:bldP spid="11" grpId="0"/>
      <p:bldP spid="51202" grpId="0"/>
      <p:bldP spid="5120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304800" y="1905000"/>
            <a:ext cx="5715000" cy="16002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lstStyle/>
          <a:p>
            <a:pPr algn="r" rtl="1" eaLnBrk="1" hangingPunct="1">
              <a:defRPr/>
            </a:pPr>
            <a:endParaRPr lang="en-US" dirty="0">
              <a:solidFill>
                <a:srgbClr val="000000"/>
              </a:solidFill>
            </a:endParaRPr>
          </a:p>
        </p:txBody>
      </p:sp>
      <p:sp>
        <p:nvSpPr>
          <p:cNvPr id="27651" name="Rectangle 2"/>
          <p:cNvSpPr>
            <a:spLocks noGrp="1" noChangeArrowheads="1"/>
          </p:cNvSpPr>
          <p:nvPr>
            <p:ph type="title"/>
          </p:nvPr>
        </p:nvSpPr>
        <p:spPr/>
        <p:txBody>
          <a:bodyPr/>
          <a:lstStyle/>
          <a:p>
            <a:pPr eaLnBrk="1" hangingPunct="1"/>
            <a:r>
              <a:rPr lang="en-US" altLang="en-US" sz="2000" b="1" smtClean="0"/>
              <a:t>Using String Scanner in Text-File I/O</a:t>
            </a:r>
            <a:endParaRPr lang="en-US" altLang="en-US" smtClean="0"/>
          </a:p>
        </p:txBody>
      </p:sp>
      <p:sp>
        <p:nvSpPr>
          <p:cNvPr id="37889" name="Rectangle 1"/>
          <p:cNvSpPr>
            <a:spLocks noChangeArrowheads="1"/>
          </p:cNvSpPr>
          <p:nvPr/>
        </p:nvSpPr>
        <p:spPr bwMode="auto">
          <a:xfrm>
            <a:off x="1219200" y="990600"/>
            <a:ext cx="3922713" cy="338138"/>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wrap="none" anchor="ctr">
            <a:spAutoFit/>
          </a:bodyPr>
          <a:lstStyle/>
          <a:p>
            <a:pPr>
              <a:buClr>
                <a:srgbClr val="008000"/>
              </a:buClr>
              <a:buFont typeface="Wingdings" pitchFamily="2" charset="2"/>
              <a:buChar char="§"/>
              <a:defRPr/>
            </a:pPr>
            <a:r>
              <a:rPr lang="en-US" sz="1600" dirty="0">
                <a:solidFill>
                  <a:srgbClr val="000000"/>
                </a:solidFill>
                <a:ea typeface="Times New Roman" pitchFamily="18" charset="0"/>
              </a:rPr>
              <a:t> A scanner can read items from a string.</a:t>
            </a:r>
            <a:endParaRPr lang="en-US" sz="1600" dirty="0">
              <a:solidFill>
                <a:srgbClr val="000000"/>
              </a:solidFill>
            </a:endParaRPr>
          </a:p>
        </p:txBody>
      </p:sp>
      <p:sp>
        <p:nvSpPr>
          <p:cNvPr id="37890" name="Rectangle 2"/>
          <p:cNvSpPr>
            <a:spLocks noChangeArrowheads="1"/>
          </p:cNvSpPr>
          <p:nvPr/>
        </p:nvSpPr>
        <p:spPr bwMode="auto">
          <a:xfrm>
            <a:off x="228600" y="1295400"/>
            <a:ext cx="8686800" cy="584200"/>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anchor="ctr">
            <a:spAutoFit/>
          </a:bodyPr>
          <a:lstStyle/>
          <a:p>
            <a:pPr>
              <a:buClr>
                <a:srgbClr val="008000"/>
              </a:buClr>
              <a:buFont typeface="Wingdings" pitchFamily="2" charset="2"/>
              <a:buChar char="§"/>
              <a:defRPr/>
            </a:pPr>
            <a:r>
              <a:rPr lang="en-US" sz="1600" dirty="0">
                <a:solidFill>
                  <a:srgbClr val="000000"/>
                </a:solidFill>
                <a:ea typeface="Times New Roman" pitchFamily="18" charset="0"/>
              </a:rPr>
              <a:t> The use of String scanner is required in some Text-File I/O problems. For example, obtaining</a:t>
            </a:r>
          </a:p>
          <a:p>
            <a:pPr>
              <a:buClr>
                <a:srgbClr val="008000"/>
              </a:buClr>
              <a:defRPr/>
            </a:pPr>
            <a:r>
              <a:rPr lang="en-US" sz="1600" dirty="0">
                <a:solidFill>
                  <a:srgbClr val="000000"/>
                </a:solidFill>
                <a:ea typeface="Times New Roman" pitchFamily="18" charset="0"/>
              </a:rPr>
              <a:t>   student grade totals from a text-file of the form:</a:t>
            </a:r>
            <a:endParaRPr lang="en-US" sz="1600" dirty="0">
              <a:solidFill>
                <a:srgbClr val="000000"/>
              </a:solidFill>
            </a:endParaRPr>
          </a:p>
        </p:txBody>
      </p:sp>
      <p:sp>
        <p:nvSpPr>
          <p:cNvPr id="37891" name="Rectangle 3"/>
          <p:cNvSpPr>
            <a:spLocks noChangeArrowheads="1"/>
          </p:cNvSpPr>
          <p:nvPr/>
        </p:nvSpPr>
        <p:spPr bwMode="auto">
          <a:xfrm>
            <a:off x="304800" y="1905000"/>
            <a:ext cx="6019800" cy="1600200"/>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anchor="ctr">
            <a:spAutoFit/>
          </a:bodyPr>
          <a:lstStyle/>
          <a:p>
            <a:pPr rtl="1">
              <a:defRPr/>
            </a:pPr>
            <a:r>
              <a:rPr lang="en-US" sz="1400" dirty="0">
                <a:solidFill>
                  <a:srgbClr val="000000"/>
                </a:solidFill>
                <a:ea typeface="Times New Roman" pitchFamily="18" charset="0"/>
              </a:rPr>
              <a:t>920000045   Said Fadhel                 50.0    70.0</a:t>
            </a:r>
            <a:r>
              <a:rPr lang="en-US" sz="1200" dirty="0">
                <a:solidFill>
                  <a:srgbClr val="000000"/>
                </a:solidFill>
                <a:ea typeface="Times New Roman" pitchFamily="18" charset="0"/>
              </a:rPr>
              <a:t> </a:t>
            </a:r>
            <a:endParaRPr lang="en-US" sz="1400" dirty="0">
              <a:solidFill>
                <a:srgbClr val="000000"/>
              </a:solidFill>
            </a:endParaRPr>
          </a:p>
          <a:p>
            <a:pPr>
              <a:defRPr/>
            </a:pPr>
            <a:r>
              <a:rPr lang="en-US" sz="1400" dirty="0">
                <a:solidFill>
                  <a:srgbClr val="000000"/>
                </a:solidFill>
                <a:ea typeface="Times New Roman" pitchFamily="18" charset="0"/>
              </a:rPr>
              <a:t>920000046   Muhammad Omar       70.5    80.0    78.0   90.0</a:t>
            </a:r>
            <a:endParaRPr lang="en-US" sz="1400" dirty="0">
              <a:solidFill>
                <a:srgbClr val="000000"/>
              </a:solidFill>
            </a:endParaRPr>
          </a:p>
          <a:p>
            <a:pPr>
              <a:defRPr/>
            </a:pPr>
            <a:r>
              <a:rPr lang="en-US" sz="1400" dirty="0">
                <a:solidFill>
                  <a:srgbClr val="000000"/>
                </a:solidFill>
                <a:ea typeface="Times New Roman" pitchFamily="18" charset="0"/>
              </a:rPr>
              <a:t>920000047   Zaid Khan                    90.0    85.0    79.5</a:t>
            </a:r>
            <a:endParaRPr lang="en-US" sz="1400" dirty="0">
              <a:solidFill>
                <a:srgbClr val="000000"/>
              </a:solidFill>
            </a:endParaRPr>
          </a:p>
          <a:p>
            <a:pPr>
              <a:defRPr/>
            </a:pPr>
            <a:r>
              <a:rPr lang="en-US" sz="1400" dirty="0">
                <a:solidFill>
                  <a:srgbClr val="000000"/>
                </a:solidFill>
                <a:ea typeface="Times New Roman" pitchFamily="18" charset="0"/>
              </a:rPr>
              <a:t>920000048   Yusuf Muhsin              85.0    90.0</a:t>
            </a:r>
            <a:endParaRPr lang="en-US" sz="1400" dirty="0">
              <a:solidFill>
                <a:srgbClr val="000000"/>
              </a:solidFill>
            </a:endParaRPr>
          </a:p>
          <a:p>
            <a:pPr>
              <a:defRPr/>
            </a:pPr>
            <a:r>
              <a:rPr lang="en-US" sz="1400" dirty="0">
                <a:solidFill>
                  <a:srgbClr val="000000"/>
                </a:solidFill>
                <a:ea typeface="Times New Roman" pitchFamily="18" charset="0"/>
              </a:rPr>
              <a:t>920000049   Ahmad Abdallah         70.5    80.0    78.0   90.0   100.0</a:t>
            </a:r>
            <a:endParaRPr lang="en-US" sz="1400" dirty="0">
              <a:solidFill>
                <a:srgbClr val="000000"/>
              </a:solidFill>
            </a:endParaRPr>
          </a:p>
          <a:p>
            <a:pPr>
              <a:defRPr/>
            </a:pPr>
            <a:r>
              <a:rPr lang="en-US" sz="1400" dirty="0">
                <a:solidFill>
                  <a:srgbClr val="000000"/>
                </a:solidFill>
                <a:ea typeface="Times New Roman" pitchFamily="18" charset="0"/>
              </a:rPr>
              <a:t>920000050   Adel Qasim                 90.0    85.0    79.5</a:t>
            </a:r>
            <a:endParaRPr lang="en-US" sz="1400" dirty="0">
              <a:solidFill>
                <a:srgbClr val="000000"/>
              </a:solidFill>
            </a:endParaRPr>
          </a:p>
          <a:p>
            <a:pPr>
              <a:defRPr/>
            </a:pPr>
            <a:r>
              <a:rPr lang="en-US" sz="1400" dirty="0">
                <a:solidFill>
                  <a:srgbClr val="000000"/>
                </a:solidFill>
                <a:ea typeface="Times New Roman" pitchFamily="18" charset="0"/>
              </a:rPr>
              <a:t>920000051   Muneeb Muneer          85.0    90.0</a:t>
            </a:r>
            <a:endParaRPr lang="en-US" sz="1400" dirty="0">
              <a:solidFill>
                <a:srgbClr val="000000"/>
              </a:solidFill>
            </a:endParaRPr>
          </a:p>
        </p:txBody>
      </p:sp>
      <p:sp>
        <p:nvSpPr>
          <p:cNvPr id="8" name="Rectangle 7"/>
          <p:cNvSpPr>
            <a:spLocks noChangeArrowheads="1"/>
          </p:cNvSpPr>
          <p:nvPr/>
        </p:nvSpPr>
        <p:spPr bwMode="auto">
          <a:xfrm>
            <a:off x="228600" y="3581400"/>
            <a:ext cx="457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a:solidFill>
                  <a:srgbClr val="000000"/>
                </a:solidFill>
              </a:rPr>
              <a:t>the following nested loops may be used:</a:t>
            </a:r>
          </a:p>
        </p:txBody>
      </p:sp>
      <p:sp>
        <p:nvSpPr>
          <p:cNvPr id="37892" name="Rectangle 4"/>
          <p:cNvSpPr>
            <a:spLocks noChangeArrowheads="1"/>
          </p:cNvSpPr>
          <p:nvPr/>
        </p:nvSpPr>
        <p:spPr bwMode="auto">
          <a:xfrm>
            <a:off x="228600" y="3854907"/>
            <a:ext cx="8077200" cy="2893100"/>
          </a:xfrm>
          <a:prstGeom prst="rect">
            <a:avLst/>
          </a:prstGeom>
          <a:noFill/>
          <a:ln w="9525"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anchor="ctr">
            <a:spAutoFit/>
          </a:bodyPr>
          <a:lstStyle/>
          <a:p>
            <a:pPr rtl="1">
              <a:defRPr/>
            </a:pPr>
            <a:r>
              <a:rPr lang="en-US" sz="1400" b="1" dirty="0">
                <a:solidFill>
                  <a:srgbClr val="0000CC"/>
                </a:solidFill>
                <a:latin typeface="Courier New" pitchFamily="49" charset="0"/>
                <a:ea typeface="Times New Roman" pitchFamily="18" charset="0"/>
              </a:rPr>
              <a:t>String line, name1, name2;int id;</a:t>
            </a:r>
            <a:r>
              <a:rPr lang="en-US" sz="1400" dirty="0">
                <a:solidFill>
                  <a:srgbClr val="000000"/>
                </a:solidFill>
              </a:rPr>
              <a:t> </a:t>
            </a:r>
            <a:r>
              <a:rPr lang="en-US" sz="1400" b="1" dirty="0">
                <a:solidFill>
                  <a:srgbClr val="0000CC"/>
                </a:solidFill>
                <a:latin typeface="Courier New" pitchFamily="49" charset="0"/>
                <a:ea typeface="Times New Roman" pitchFamily="18" charset="0"/>
              </a:rPr>
              <a:t>double </a:t>
            </a:r>
            <a:r>
              <a:rPr lang="en-US" sz="1400" b="1" dirty="0" smtClean="0">
                <a:solidFill>
                  <a:srgbClr val="0000CC"/>
                </a:solidFill>
                <a:latin typeface="Courier New" pitchFamily="49" charset="0"/>
                <a:ea typeface="Times New Roman" pitchFamily="18" charset="0"/>
              </a:rPr>
              <a:t>sum;</a:t>
            </a:r>
            <a:r>
              <a:rPr lang="en-US" sz="1400" dirty="0" smtClean="0">
                <a:solidFill>
                  <a:srgbClr val="000000"/>
                </a:solidFill>
              </a:rPr>
              <a:t> </a:t>
            </a:r>
            <a:r>
              <a:rPr lang="en-US" sz="1400" b="1" dirty="0">
                <a:solidFill>
                  <a:srgbClr val="0000CC"/>
                </a:solidFill>
                <a:latin typeface="Courier New" pitchFamily="49" charset="0"/>
                <a:ea typeface="Times New Roman" pitchFamily="18" charset="0"/>
              </a:rPr>
              <a:t>Scanner stringScanner; </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while(</a:t>
            </a:r>
            <a:r>
              <a:rPr lang="en-US" sz="1400" b="1" dirty="0" err="1">
                <a:solidFill>
                  <a:srgbClr val="0000CC"/>
                </a:solidFill>
                <a:latin typeface="Courier New" pitchFamily="49" charset="0"/>
                <a:ea typeface="Times New Roman" pitchFamily="18" charset="0"/>
              </a:rPr>
              <a:t>fileScanner.hasNextLine</a:t>
            </a:r>
            <a:r>
              <a:rPr lang="en-US" sz="1400" b="1" dirty="0" smtClean="0">
                <a:solidFill>
                  <a:srgbClr val="0000CC"/>
                </a:solidFill>
                <a:latin typeface="Courier New" pitchFamily="49" charset="0"/>
                <a:ea typeface="Times New Roman" pitchFamily="18" charset="0"/>
              </a:rPr>
              <a:t>()){</a:t>
            </a:r>
          </a:p>
          <a:p>
            <a:pPr>
              <a:defRPr/>
            </a:pPr>
            <a:r>
              <a:rPr lang="en-US" sz="1400" b="1" dirty="0">
                <a:solidFill>
                  <a:srgbClr val="0000CC"/>
                </a:solidFill>
                <a:latin typeface="Courier New" pitchFamily="49" charset="0"/>
              </a:rPr>
              <a:t> </a:t>
            </a:r>
            <a:r>
              <a:rPr lang="en-US" sz="1400" b="1" dirty="0" smtClean="0">
                <a:solidFill>
                  <a:srgbClr val="0000CC"/>
                </a:solidFill>
                <a:latin typeface="Courier New" pitchFamily="49" charset="0"/>
              </a:rPr>
              <a:t>    </a:t>
            </a:r>
            <a:r>
              <a:rPr lang="en-US" sz="1400" b="1" dirty="0" smtClean="0">
                <a:solidFill>
                  <a:srgbClr val="0000CC"/>
                </a:solidFill>
                <a:latin typeface="Courier New" pitchFamily="49" charset="0"/>
                <a:ea typeface="Times New Roman" pitchFamily="18" charset="0"/>
              </a:rPr>
              <a:t>sum </a:t>
            </a:r>
            <a:r>
              <a:rPr lang="en-US" sz="1400" b="1" dirty="0">
                <a:solidFill>
                  <a:srgbClr val="0000CC"/>
                </a:solidFill>
                <a:latin typeface="Courier New" pitchFamily="49" charset="0"/>
                <a:ea typeface="Times New Roman" pitchFamily="18" charset="0"/>
              </a:rPr>
              <a:t>= </a:t>
            </a:r>
            <a:r>
              <a:rPr lang="en-US" sz="1400" b="1" dirty="0" smtClean="0">
                <a:solidFill>
                  <a:srgbClr val="0000CC"/>
                </a:solidFill>
                <a:latin typeface="Courier New" pitchFamily="49" charset="0"/>
                <a:ea typeface="Times New Roman" pitchFamily="18" charset="0"/>
              </a:rPr>
              <a:t>0;</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line = fileScanner.nextLine();</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stringScanner = new Scanner(line); </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id = stringScanner.nextInt();</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name1 = stringScanner.next();</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name2 = stringScanner.next();</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while(stringScanner.hasNextDouble())</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sum += stringScanner.nextDouble();</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  . . .</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a:t>
            </a:r>
            <a:endParaRPr lang="en-US" sz="1400" dirty="0">
              <a:solidFill>
                <a:srgbClr val="000000"/>
              </a:solidFill>
            </a:endParaRPr>
          </a:p>
          <a:p>
            <a:pPr>
              <a:defRPr/>
            </a:pPr>
            <a:r>
              <a:rPr lang="en-US" sz="1400" b="1" dirty="0">
                <a:solidFill>
                  <a:srgbClr val="0000CC"/>
                </a:solidFill>
                <a:latin typeface="Courier New" pitchFamily="49" charset="0"/>
                <a:ea typeface="Times New Roman" pitchFamily="18" charset="0"/>
              </a:rPr>
              <a:t> fscanner.close();</a:t>
            </a:r>
            <a:r>
              <a:rPr lang="en-US" sz="1400" dirty="0">
                <a:solidFill>
                  <a:srgbClr val="000000"/>
                </a:solidFill>
              </a:rPr>
              <a:t> </a:t>
            </a:r>
            <a:r>
              <a:rPr lang="en-US" sz="1400" b="1" dirty="0">
                <a:solidFill>
                  <a:srgbClr val="0000CC"/>
                </a:solidFill>
                <a:latin typeface="Courier New" pitchFamily="49" charset="0"/>
                <a:ea typeface="Times New Roman" pitchFamily="18" charset="0"/>
              </a:rPr>
              <a:t>stringScanner.close();</a:t>
            </a:r>
            <a:endParaRPr lang="en-US" sz="1400" dirty="0">
              <a:solidFill>
                <a:srgbClr val="000000"/>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7889"/>
                                        </p:tgtEl>
                                        <p:attrNameLst>
                                          <p:attrName>style.visibility</p:attrName>
                                        </p:attrNameLst>
                                      </p:cBhvr>
                                      <p:to>
                                        <p:strVal val="visible"/>
                                      </p:to>
                                    </p:set>
                                    <p:animEffect transition="in" filter="slide(fromBottom)">
                                      <p:cBhvr>
                                        <p:cTn id="7" dur="1000"/>
                                        <p:tgtEl>
                                          <p:spTgt spid="378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7890"/>
                                        </p:tgtEl>
                                        <p:attrNameLst>
                                          <p:attrName>style.visibility</p:attrName>
                                        </p:attrNameLst>
                                      </p:cBhvr>
                                      <p:to>
                                        <p:strVal val="visible"/>
                                      </p:to>
                                    </p:set>
                                    <p:animEffect transition="in" filter="slide(fromBottom)">
                                      <p:cBhvr>
                                        <p:cTn id="12" dur="1000"/>
                                        <p:tgtEl>
                                          <p:spTgt spid="3789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789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lide(fromBottom)">
                                      <p:cBhvr>
                                        <p:cTn id="25" dur="1000"/>
                                        <p:tgtEl>
                                          <p:spTgt spid="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37892"/>
                                        </p:tgtEl>
                                        <p:attrNameLst>
                                          <p:attrName>style.visibility</p:attrName>
                                        </p:attrNameLst>
                                      </p:cBhvr>
                                      <p:to>
                                        <p:strVal val="visible"/>
                                      </p:to>
                                    </p:set>
                                    <p:animEffect transition="in" filter="slide(fromBottom)">
                                      <p:cBhvr>
                                        <p:cTn id="30" dur="1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889" grpId="0"/>
      <p:bldP spid="37890" grpId="0"/>
      <p:bldP spid="37891" grpId="0"/>
      <p:bldP spid="8" grpId="0"/>
      <p:bldP spid="3789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8674" name="Text Box 4"/>
          <p:cNvSpPr txBox="1">
            <a:spLocks noChangeArrowheads="1"/>
          </p:cNvSpPr>
          <p:nvPr/>
        </p:nvSpPr>
        <p:spPr bwMode="auto">
          <a:xfrm>
            <a:off x="3619500" y="2667000"/>
            <a:ext cx="2019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4000"/>
              <a:t>The end</a:t>
            </a:r>
          </a:p>
        </p:txBody>
      </p:sp>
      <p:graphicFrame>
        <p:nvGraphicFramePr>
          <p:cNvPr id="28675" name="Object 6"/>
          <p:cNvGraphicFramePr>
            <a:graphicFrameLocks noChangeAspect="1"/>
          </p:cNvGraphicFramePr>
          <p:nvPr/>
        </p:nvGraphicFramePr>
        <p:xfrm>
          <a:off x="7239000" y="4419600"/>
          <a:ext cx="1905000" cy="1487488"/>
        </p:xfrm>
        <a:graphic>
          <a:graphicData uri="http://schemas.openxmlformats.org/presentationml/2006/ole">
            <mc:AlternateContent xmlns:mc="http://schemas.openxmlformats.org/markup-compatibility/2006">
              <mc:Choice xmlns:v="urn:schemas-microsoft-com:vml" Requires="v">
                <p:oleObj spid="_x0000_s28684" name="Image" r:id="rId4" imgW="2897282" imgH="2261913" progId="Photoshop.Image.5">
                  <p:embed/>
                </p:oleObj>
              </mc:Choice>
              <mc:Fallback>
                <p:oleObj name="Image" r:id="rId4" imgW="2897282" imgH="2261913" progId="Photoshop.Image.5">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9000" y="4419600"/>
                        <a:ext cx="1905000" cy="148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676" name="Text Box 7"/>
          <p:cNvSpPr txBox="1">
            <a:spLocks noChangeArrowheads="1"/>
          </p:cNvSpPr>
          <p:nvPr/>
        </p:nvSpPr>
        <p:spPr bwMode="auto">
          <a:xfrm>
            <a:off x="228600" y="4249738"/>
            <a:ext cx="70866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50000"/>
              </a:spcBef>
              <a:buClrTx/>
              <a:buSzTx/>
              <a:buFontTx/>
              <a:buNone/>
            </a:pPr>
            <a:r>
              <a:rPr lang="en-US" altLang="en-US" sz="2800"/>
              <a:t>Important to do at home : </a:t>
            </a:r>
          </a:p>
          <a:p>
            <a:pPr eaLnBrk="1" hangingPunct="1">
              <a:spcBef>
                <a:spcPct val="50000"/>
              </a:spcBef>
              <a:buClrTx/>
              <a:buSzTx/>
              <a:buFontTx/>
              <a:buNone/>
            </a:pPr>
            <a:r>
              <a:rPr lang="en-US" altLang="en-US" sz="2800"/>
              <a:t>  </a:t>
            </a:r>
            <a:r>
              <a:rPr lang="en-US" altLang="en-US"/>
              <a:t>- Read section 2.3 ,10.1, 10.2 (pg 613 to 623) of</a:t>
            </a:r>
          </a:p>
          <a:p>
            <a:pPr eaLnBrk="1" hangingPunct="1">
              <a:spcBef>
                <a:spcPct val="50000"/>
              </a:spcBef>
              <a:buClrTx/>
              <a:buSzTx/>
              <a:buFontTx/>
              <a:buNone/>
            </a:pPr>
            <a:r>
              <a:rPr lang="en-US" altLang="en-US"/>
              <a:t>     the textbook</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smtClean="0"/>
              <a:t>Text and Binary Files</a:t>
            </a:r>
          </a:p>
        </p:txBody>
      </p:sp>
      <p:sp>
        <p:nvSpPr>
          <p:cNvPr id="10243" name="Rectangle 3"/>
          <p:cNvSpPr>
            <a:spLocks noGrp="1" noChangeArrowheads="1"/>
          </p:cNvSpPr>
          <p:nvPr>
            <p:ph type="body" idx="1"/>
          </p:nvPr>
        </p:nvSpPr>
        <p:spPr>
          <a:xfrm>
            <a:off x="685800" y="1371600"/>
            <a:ext cx="8153400" cy="4953000"/>
          </a:xfrm>
        </p:spPr>
        <p:txBody>
          <a:bodyPr/>
          <a:lstStyle/>
          <a:p>
            <a:pPr eaLnBrk="1" hangingPunct="1"/>
            <a:r>
              <a:rPr lang="en-US" altLang="en-US" sz="2000" smtClean="0">
                <a:latin typeface="Calibri" panose="020F0502020204030204" pitchFamily="34" charset="0"/>
              </a:rPr>
              <a:t>There are two types of files: text files and binary files.</a:t>
            </a:r>
          </a:p>
          <a:p>
            <a:pPr eaLnBrk="1" hangingPunct="1"/>
            <a:endParaRPr lang="en-US" altLang="en-US" sz="2000" smtClean="0">
              <a:latin typeface="Calibri" panose="020F0502020204030204" pitchFamily="34" charset="0"/>
            </a:endParaRPr>
          </a:p>
          <a:p>
            <a:pPr eaLnBrk="1" hangingPunct="1"/>
            <a:r>
              <a:rPr lang="en-US" altLang="en-US" sz="2000" smtClean="0">
                <a:latin typeface="Calibri" panose="020F0502020204030204" pitchFamily="34" charset="0"/>
              </a:rPr>
              <a:t>While both binary and text files contain data stored as a series of bits (binary values of 1s and 0s), the bits in text files represent characters, while the bits in binary files represent custom data such as image, video, and audio data.</a:t>
            </a:r>
          </a:p>
          <a:p>
            <a:pPr eaLnBrk="1" hangingPunct="1"/>
            <a:endParaRPr lang="en-US" altLang="en-US" sz="2000" smtClean="0">
              <a:latin typeface="Calibri" panose="020F0502020204030204" pitchFamily="34" charset="0"/>
            </a:endParaRPr>
          </a:p>
          <a:p>
            <a:pPr eaLnBrk="1" hangingPunct="1"/>
            <a:r>
              <a:rPr lang="en-US" altLang="en-US" sz="2000" smtClean="0">
                <a:latin typeface="Calibri" panose="020F0502020204030204" pitchFamily="34" charset="0"/>
              </a:rPr>
              <a:t>A typical plain text file contains several lines of text that are each followed by an End-of-Line (EOL) character. An End-of-File (EOF) marker is placed after the final character, which signals the end of the file. </a:t>
            </a:r>
          </a:p>
          <a:p>
            <a:pPr eaLnBrk="1" hangingPunct="1"/>
            <a:endParaRPr lang="en-US" altLang="en-US" sz="2000" smtClean="0">
              <a:latin typeface="Calibri" panose="020F0502020204030204" pitchFamily="34" charset="0"/>
            </a:endParaRPr>
          </a:p>
          <a:p>
            <a:pPr eaLnBrk="1" hangingPunct="1"/>
            <a:r>
              <a:rPr lang="en-US" altLang="en-US" sz="2000" smtClean="0">
                <a:latin typeface="Calibri" panose="020F0502020204030204" pitchFamily="34" charset="0"/>
              </a:rPr>
              <a:t>Files are used to save data permanently on computer hard disks.</a:t>
            </a:r>
          </a:p>
          <a:p>
            <a:pPr eaLnBrk="1" hangingPunct="1"/>
            <a:endParaRPr lang="en-US" altLang="en-US" sz="2000" smtClean="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slide(fromBottom)">
                                      <p:cBhvr>
                                        <p:cTn id="7" dur="10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slide(fromBottom)">
                                      <p:cBhvr>
                                        <p:cTn id="12" dur="1000"/>
                                        <p:tgtEl>
                                          <p:spTgt spid="1024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animEffect transition="in" filter="slide(fromBottom)">
                                      <p:cBhvr>
                                        <p:cTn id="17" dur="1000"/>
                                        <p:tgtEl>
                                          <p:spTgt spid="10243">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243">
                                            <p:txEl>
                                              <p:pRg st="6" end="6"/>
                                            </p:txEl>
                                          </p:spTgt>
                                        </p:tgtEl>
                                        <p:attrNameLst>
                                          <p:attrName>style.visibility</p:attrName>
                                        </p:attrNameLst>
                                      </p:cBhvr>
                                      <p:to>
                                        <p:strVal val="visible"/>
                                      </p:to>
                                    </p:set>
                                    <p:animEffect transition="in" filter="slide(fromBottom)">
                                      <p:cBhvr>
                                        <p:cTn id="22" dur="1000"/>
                                        <p:tgtEl>
                                          <p:spTgt spid="102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smtClean="0"/>
              <a:t>Streams</a:t>
            </a:r>
          </a:p>
        </p:txBody>
      </p:sp>
      <p:sp>
        <p:nvSpPr>
          <p:cNvPr id="2052" name="Rectangle 3"/>
          <p:cNvSpPr>
            <a:spLocks noGrp="1" noChangeArrowheads="1"/>
          </p:cNvSpPr>
          <p:nvPr>
            <p:ph type="body" idx="1"/>
          </p:nvPr>
        </p:nvSpPr>
        <p:spPr/>
        <p:txBody>
          <a:bodyPr/>
          <a:lstStyle/>
          <a:p>
            <a:pPr eaLnBrk="1" hangingPunct="1"/>
            <a:r>
              <a:rPr lang="en-US" altLang="en-US" sz="2000" smtClean="0"/>
              <a:t>A </a:t>
            </a:r>
            <a:r>
              <a:rPr lang="en-US" altLang="en-US" sz="2000" i="1" smtClean="0"/>
              <a:t>stream </a:t>
            </a:r>
            <a:r>
              <a:rPr lang="en-US" altLang="en-US" sz="2000" smtClean="0"/>
              <a:t>is the flow of data between a program and some I/O device or file.</a:t>
            </a:r>
          </a:p>
        </p:txBody>
      </p:sp>
      <p:graphicFrame>
        <p:nvGraphicFramePr>
          <p:cNvPr id="2050" name="Object 4"/>
          <p:cNvGraphicFramePr>
            <a:graphicFrameLocks noGrp="1" noChangeAspect="1"/>
          </p:cNvGraphicFramePr>
          <p:nvPr>
            <p:ph sz="half" idx="4294967295"/>
          </p:nvPr>
        </p:nvGraphicFramePr>
        <p:xfrm>
          <a:off x="6176963" y="2514600"/>
          <a:ext cx="1214437" cy="1371600"/>
        </p:xfrm>
        <a:graphic>
          <a:graphicData uri="http://schemas.openxmlformats.org/presentationml/2006/ole">
            <mc:AlternateContent xmlns:mc="http://schemas.openxmlformats.org/markup-compatibility/2006">
              <mc:Choice xmlns:v="urn:schemas-microsoft-com:vml" Requires="v">
                <p:oleObj spid="_x0000_s10264" name="Image" r:id="rId3" imgW="1867984" imgH="2109425" progId="Photoshop.Image.5">
                  <p:embed/>
                </p:oleObj>
              </mc:Choice>
              <mc:Fallback>
                <p:oleObj name="Image" r:id="rId3" imgW="1867984" imgH="2109425" progId="Photoshop.Image.5">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6963" y="2514600"/>
                        <a:ext cx="1214437"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3" name="Text Box 14"/>
          <p:cNvSpPr txBox="1">
            <a:spLocks noChangeArrowheads="1"/>
          </p:cNvSpPr>
          <p:nvPr/>
        </p:nvSpPr>
        <p:spPr bwMode="auto">
          <a:xfrm>
            <a:off x="6248400" y="3886200"/>
            <a:ext cx="914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400"/>
              <a:t>file</a:t>
            </a:r>
          </a:p>
        </p:txBody>
      </p:sp>
      <p:sp>
        <p:nvSpPr>
          <p:cNvPr id="2054" name="Text Box 15"/>
          <p:cNvSpPr txBox="1">
            <a:spLocks noChangeArrowheads="1"/>
          </p:cNvSpPr>
          <p:nvPr/>
        </p:nvSpPr>
        <p:spPr bwMode="auto">
          <a:xfrm>
            <a:off x="1828800" y="3886200"/>
            <a:ext cx="1143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rtl="1" eaLnBrk="1" hangingPunct="1">
              <a:spcBef>
                <a:spcPct val="50000"/>
              </a:spcBef>
              <a:buClrTx/>
              <a:buSzTx/>
              <a:buFontTx/>
              <a:buNone/>
            </a:pPr>
            <a:r>
              <a:rPr lang="en-US" altLang="en-US" sz="1400"/>
              <a:t>program</a:t>
            </a:r>
          </a:p>
        </p:txBody>
      </p:sp>
      <p:sp>
        <p:nvSpPr>
          <p:cNvPr id="2055" name="TextBox 37"/>
          <p:cNvSpPr txBox="1">
            <a:spLocks noChangeArrowheads="1"/>
          </p:cNvSpPr>
          <p:nvPr/>
        </p:nvSpPr>
        <p:spPr bwMode="auto">
          <a:xfrm>
            <a:off x="1219200" y="2743200"/>
            <a:ext cx="2514600" cy="923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class Test {</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  ...</a:t>
            </a:r>
          </a:p>
          <a:p>
            <a:pPr eaLnBrk="1" hangingPunct="1">
              <a:spcBef>
                <a:spcPct val="0"/>
              </a:spcBef>
              <a:buClrTx/>
              <a:buSzTx/>
              <a:buFontTx/>
              <a:buNone/>
            </a:pPr>
            <a:r>
              <a:rPr lang="en-US" altLang="en-US" sz="1800">
                <a:latin typeface="Courier New" panose="02070309020205020404" pitchFamily="49" charset="0"/>
                <a:cs typeface="Courier New" panose="02070309020205020404" pitchFamily="49" charset="0"/>
              </a:rPr>
              <a:t>}</a:t>
            </a:r>
          </a:p>
        </p:txBody>
      </p:sp>
      <p:grpSp>
        <p:nvGrpSpPr>
          <p:cNvPr id="2" name="Group 15"/>
          <p:cNvGrpSpPr>
            <a:grpSpLocks/>
          </p:cNvGrpSpPr>
          <p:nvPr/>
        </p:nvGrpSpPr>
        <p:grpSpPr bwMode="auto">
          <a:xfrm>
            <a:off x="3886200" y="2819400"/>
            <a:ext cx="2362200" cy="304800"/>
            <a:chOff x="3886200" y="2819400"/>
            <a:chExt cx="2362200" cy="304800"/>
          </a:xfrm>
        </p:grpSpPr>
        <p:cxnSp>
          <p:nvCxnSpPr>
            <p:cNvPr id="10255" name="Straight Connector 39"/>
            <p:cNvCxnSpPr>
              <a:cxnSpLocks noChangeShapeType="1"/>
            </p:cNvCxnSpPr>
            <p:nvPr/>
          </p:nvCxnSpPr>
          <p:spPr bwMode="auto">
            <a:xfrm rot="10800000">
              <a:off x="3886200" y="2819400"/>
              <a:ext cx="2362200" cy="0"/>
            </a:xfrm>
            <a:prstGeom prst="line">
              <a:avLst/>
            </a:prstGeom>
            <a:noFill/>
            <a:ln w="9525"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256" name="Straight Connector 40"/>
            <p:cNvCxnSpPr>
              <a:cxnSpLocks noChangeShapeType="1"/>
            </p:cNvCxnSpPr>
            <p:nvPr/>
          </p:nvCxnSpPr>
          <p:spPr bwMode="auto">
            <a:xfrm rot="10800000">
              <a:off x="3886200" y="3124200"/>
              <a:ext cx="2362200" cy="0"/>
            </a:xfrm>
            <a:prstGeom prst="line">
              <a:avLst/>
            </a:prstGeom>
            <a:noFill/>
            <a:ln w="9525" algn="ctr">
              <a:solidFill>
                <a:schemeClr val="tx1"/>
              </a:solidFill>
              <a:miter lim="800000"/>
              <a:headEnd/>
              <a:tailEnd/>
            </a:ln>
            <a:extLst>
              <a:ext uri="{909E8E84-426E-40DD-AFC4-6F175D3DCCD1}">
                <a14:hiddenFill xmlns:a14="http://schemas.microsoft.com/office/drawing/2010/main">
                  <a:noFill/>
                </a14:hiddenFill>
              </a:ext>
            </a:extLst>
          </p:spPr>
        </p:cxnSp>
      </p:grpSp>
      <p:cxnSp>
        <p:nvCxnSpPr>
          <p:cNvPr id="2058" name="Straight Arrow Connector 42"/>
          <p:cNvCxnSpPr>
            <a:cxnSpLocks noChangeShapeType="1"/>
          </p:cNvCxnSpPr>
          <p:nvPr/>
        </p:nvCxnSpPr>
        <p:spPr bwMode="auto">
          <a:xfrm rot="10800000">
            <a:off x="4648200" y="2971800"/>
            <a:ext cx="762000" cy="1588"/>
          </a:xfrm>
          <a:prstGeom prst="straightConnector1">
            <a:avLst/>
          </a:prstGeom>
          <a:noFill/>
          <a:ln w="9525"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059" name="Text Box 15"/>
          <p:cNvSpPr txBox="1">
            <a:spLocks noChangeArrowheads="1"/>
          </p:cNvSpPr>
          <p:nvPr/>
        </p:nvSpPr>
        <p:spPr bwMode="auto">
          <a:xfrm>
            <a:off x="4191000" y="2362200"/>
            <a:ext cx="137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400" b="1"/>
              <a:t>Input stream</a:t>
            </a:r>
          </a:p>
        </p:txBody>
      </p:sp>
      <p:sp>
        <p:nvSpPr>
          <p:cNvPr id="2060" name="Text Box 15"/>
          <p:cNvSpPr txBox="1">
            <a:spLocks noChangeArrowheads="1"/>
          </p:cNvSpPr>
          <p:nvPr/>
        </p:nvSpPr>
        <p:spPr bwMode="auto">
          <a:xfrm>
            <a:off x="4191000" y="3121025"/>
            <a:ext cx="137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400"/>
              <a:t>Reading data</a:t>
            </a:r>
          </a:p>
        </p:txBody>
      </p:sp>
      <p:cxnSp>
        <p:nvCxnSpPr>
          <p:cNvPr id="2061" name="Straight Arrow Connector 46"/>
          <p:cNvCxnSpPr>
            <a:cxnSpLocks noChangeShapeType="1"/>
          </p:cNvCxnSpPr>
          <p:nvPr/>
        </p:nvCxnSpPr>
        <p:spPr bwMode="auto">
          <a:xfrm rot="10800000">
            <a:off x="4724400" y="2971800"/>
            <a:ext cx="762000" cy="1588"/>
          </a:xfrm>
          <a:prstGeom prst="straightConnector1">
            <a:avLst/>
          </a:prstGeom>
          <a:noFill/>
          <a:ln w="9525" algn="ctr">
            <a:solidFill>
              <a:schemeClr val="tx1"/>
            </a:solidFill>
            <a:miter lim="800000"/>
            <a:headEnd type="triangle" w="med" len="med"/>
            <a:tailEnd/>
          </a:ln>
          <a:extLst>
            <a:ext uri="{909E8E84-426E-40DD-AFC4-6F175D3DCCD1}">
              <a14:hiddenFill xmlns:a14="http://schemas.microsoft.com/office/drawing/2010/main">
                <a:noFill/>
              </a14:hiddenFill>
            </a:ext>
          </a:extLst>
        </p:spPr>
      </p:cxnSp>
      <p:sp>
        <p:nvSpPr>
          <p:cNvPr id="2062" name="Text Box 15"/>
          <p:cNvSpPr txBox="1">
            <a:spLocks noChangeArrowheads="1"/>
          </p:cNvSpPr>
          <p:nvPr/>
        </p:nvSpPr>
        <p:spPr bwMode="auto">
          <a:xfrm>
            <a:off x="4114800" y="2362200"/>
            <a:ext cx="1524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400" b="1"/>
              <a:t>Output stream</a:t>
            </a:r>
          </a:p>
        </p:txBody>
      </p:sp>
      <p:sp>
        <p:nvSpPr>
          <p:cNvPr id="2063" name="Text Box 15"/>
          <p:cNvSpPr txBox="1">
            <a:spLocks noChangeArrowheads="1"/>
          </p:cNvSpPr>
          <p:nvPr/>
        </p:nvSpPr>
        <p:spPr bwMode="auto">
          <a:xfrm>
            <a:off x="4267200" y="3121025"/>
            <a:ext cx="137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buClrTx/>
              <a:buSzTx/>
              <a:buFontTx/>
              <a:buNone/>
            </a:pPr>
            <a:r>
              <a:rPr lang="en-US" altLang="en-US" sz="1400"/>
              <a:t>Writing data</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052">
                                            <p:txEl>
                                              <p:pRg st="0" end="0"/>
                                            </p:txEl>
                                          </p:spTgt>
                                        </p:tgtEl>
                                        <p:attrNameLst>
                                          <p:attrName>style.visibility</p:attrName>
                                        </p:attrNameLst>
                                      </p:cBhvr>
                                      <p:to>
                                        <p:strVal val="visible"/>
                                      </p:to>
                                    </p:set>
                                    <p:animEffect transition="in" filter="slide(fromBottom)">
                                      <p:cBhvr>
                                        <p:cTn id="7" dur="1000"/>
                                        <p:tgtEl>
                                          <p:spTgt spid="205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055"/>
                                        </p:tgtEl>
                                        <p:attrNameLst>
                                          <p:attrName>style.visibility</p:attrName>
                                        </p:attrNameLst>
                                      </p:cBhvr>
                                      <p:to>
                                        <p:strVal val="visible"/>
                                      </p:to>
                                    </p:set>
                                    <p:animEffect transition="in" filter="wipe(up)">
                                      <p:cBhvr>
                                        <p:cTn id="12" dur="1000"/>
                                        <p:tgtEl>
                                          <p:spTgt spid="205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054"/>
                                        </p:tgtEl>
                                        <p:attrNameLst>
                                          <p:attrName>style.visibility</p:attrName>
                                        </p:attrNameLst>
                                      </p:cBhvr>
                                      <p:to>
                                        <p:strVal val="visible"/>
                                      </p:to>
                                    </p:set>
                                    <p:animEffect transition="in" filter="wipe(up)">
                                      <p:cBhvr>
                                        <p:cTn id="17" dur="1000"/>
                                        <p:tgtEl>
                                          <p:spTgt spid="205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wipe(up)">
                                      <p:cBhvr>
                                        <p:cTn id="22" dur="1000"/>
                                        <p:tgtEl>
                                          <p:spTgt spid="205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053"/>
                                        </p:tgtEl>
                                        <p:attrNameLst>
                                          <p:attrName>style.visibility</p:attrName>
                                        </p:attrNameLst>
                                      </p:cBhvr>
                                      <p:to>
                                        <p:strVal val="visible"/>
                                      </p:to>
                                    </p:set>
                                    <p:animEffect transition="in" filter="wipe(up)">
                                      <p:cBhvr>
                                        <p:cTn id="27" dur="1000"/>
                                        <p:tgtEl>
                                          <p:spTgt spid="205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060"/>
                                        </p:tgtEl>
                                        <p:attrNameLst>
                                          <p:attrName>style.visibility</p:attrName>
                                        </p:attrNameLst>
                                      </p:cBhvr>
                                      <p:to>
                                        <p:strVal val="visible"/>
                                      </p:to>
                                    </p:set>
                                    <p:animEffect transition="in" filter="wipe(up)">
                                      <p:cBhvr>
                                        <p:cTn id="37" dur="1000"/>
                                        <p:tgtEl>
                                          <p:spTgt spid="206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2" fill="hold" nodeType="clickEffect">
                                  <p:stCondLst>
                                    <p:cond delay="0"/>
                                  </p:stCondLst>
                                  <p:childTnLst>
                                    <p:set>
                                      <p:cBhvr>
                                        <p:cTn id="41" dur="1" fill="hold">
                                          <p:stCondLst>
                                            <p:cond delay="0"/>
                                          </p:stCondLst>
                                        </p:cTn>
                                        <p:tgtEl>
                                          <p:spTgt spid="2058"/>
                                        </p:tgtEl>
                                        <p:attrNameLst>
                                          <p:attrName>style.visibility</p:attrName>
                                        </p:attrNameLst>
                                      </p:cBhvr>
                                      <p:to>
                                        <p:strVal val="visible"/>
                                      </p:to>
                                    </p:set>
                                    <p:animEffect transition="in" filter="wipe(right)">
                                      <p:cBhvr>
                                        <p:cTn id="42" dur="500"/>
                                        <p:tgtEl>
                                          <p:spTgt spid="205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2059"/>
                                        </p:tgtEl>
                                        <p:attrNameLst>
                                          <p:attrName>style.visibility</p:attrName>
                                        </p:attrNameLst>
                                      </p:cBhvr>
                                      <p:to>
                                        <p:strVal val="visible"/>
                                      </p:to>
                                    </p:set>
                                    <p:animEffect transition="in" filter="slide(fromBottom)">
                                      <p:cBhvr>
                                        <p:cTn id="47" dur="500"/>
                                        <p:tgtEl>
                                          <p:spTgt spid="205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xit" presetSubtype="0" fill="hold" nodeType="clickEffect">
                                  <p:stCondLst>
                                    <p:cond delay="0"/>
                                  </p:stCondLst>
                                  <p:childTnLst>
                                    <p:set>
                                      <p:cBhvr>
                                        <p:cTn id="51" dur="1" fill="hold">
                                          <p:stCondLst>
                                            <p:cond delay="0"/>
                                          </p:stCondLst>
                                        </p:cTn>
                                        <p:tgtEl>
                                          <p:spTgt spid="2058"/>
                                        </p:tgtEl>
                                        <p:attrNameLst>
                                          <p:attrName>style.visibility</p:attrName>
                                        </p:attrNameLst>
                                      </p:cBhvr>
                                      <p:to>
                                        <p:strVal val="hidden"/>
                                      </p:to>
                                    </p:set>
                                  </p:childTnLst>
                                </p:cTn>
                              </p:par>
                              <p:par>
                                <p:cTn id="52" presetID="1" presetClass="exit" presetSubtype="0" fill="hold" grpId="1" nodeType="withEffect">
                                  <p:stCondLst>
                                    <p:cond delay="0"/>
                                  </p:stCondLst>
                                  <p:childTnLst>
                                    <p:set>
                                      <p:cBhvr>
                                        <p:cTn id="53" dur="1" fill="hold">
                                          <p:stCondLst>
                                            <p:cond delay="0"/>
                                          </p:stCondLst>
                                        </p:cTn>
                                        <p:tgtEl>
                                          <p:spTgt spid="2060"/>
                                        </p:tgtEl>
                                        <p:attrNameLst>
                                          <p:attrName>style.visibility</p:attrName>
                                        </p:attrNameLst>
                                      </p:cBhvr>
                                      <p:to>
                                        <p:strVal val="hidden"/>
                                      </p:to>
                                    </p:set>
                                  </p:childTnLst>
                                </p:cTn>
                              </p:par>
                              <p:par>
                                <p:cTn id="54" presetID="1" presetClass="exit" presetSubtype="0" fill="hold" grpId="1" nodeType="withEffect">
                                  <p:stCondLst>
                                    <p:cond delay="0"/>
                                  </p:stCondLst>
                                  <p:childTnLst>
                                    <p:set>
                                      <p:cBhvr>
                                        <p:cTn id="55" dur="1" fill="hold">
                                          <p:stCondLst>
                                            <p:cond delay="0"/>
                                          </p:stCondLst>
                                        </p:cTn>
                                        <p:tgtEl>
                                          <p:spTgt spid="2059"/>
                                        </p:tgtEl>
                                        <p:attrNameLst>
                                          <p:attrName>style.visibility</p:attrName>
                                        </p:attrNameLst>
                                      </p:cBhvr>
                                      <p:to>
                                        <p:strVal val="hidden"/>
                                      </p:to>
                                    </p:se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2063"/>
                                        </p:tgtEl>
                                        <p:attrNameLst>
                                          <p:attrName>style.visibility</p:attrName>
                                        </p:attrNameLst>
                                      </p:cBhvr>
                                      <p:to>
                                        <p:strVal val="visible"/>
                                      </p:to>
                                    </p:set>
                                    <p:animEffect transition="in" filter="wipe(up)">
                                      <p:cBhvr>
                                        <p:cTn id="60" dur="1000"/>
                                        <p:tgtEl>
                                          <p:spTgt spid="2063"/>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nodeType="clickEffect">
                                  <p:stCondLst>
                                    <p:cond delay="0"/>
                                  </p:stCondLst>
                                  <p:childTnLst>
                                    <p:set>
                                      <p:cBhvr>
                                        <p:cTn id="64" dur="1" fill="hold">
                                          <p:stCondLst>
                                            <p:cond delay="0"/>
                                          </p:stCondLst>
                                        </p:cTn>
                                        <p:tgtEl>
                                          <p:spTgt spid="2061"/>
                                        </p:tgtEl>
                                        <p:attrNameLst>
                                          <p:attrName>style.visibility</p:attrName>
                                        </p:attrNameLst>
                                      </p:cBhvr>
                                      <p:to>
                                        <p:strVal val="visible"/>
                                      </p:to>
                                    </p:set>
                                    <p:animEffect transition="in" filter="wipe(left)">
                                      <p:cBhvr>
                                        <p:cTn id="65" dur="500"/>
                                        <p:tgtEl>
                                          <p:spTgt spid="2061"/>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2" presetClass="entr" presetSubtype="4" fill="hold" grpId="0" nodeType="clickEffect">
                                  <p:stCondLst>
                                    <p:cond delay="0"/>
                                  </p:stCondLst>
                                  <p:childTnLst>
                                    <p:set>
                                      <p:cBhvr>
                                        <p:cTn id="69" dur="1" fill="hold">
                                          <p:stCondLst>
                                            <p:cond delay="0"/>
                                          </p:stCondLst>
                                        </p:cTn>
                                        <p:tgtEl>
                                          <p:spTgt spid="2062"/>
                                        </p:tgtEl>
                                        <p:attrNameLst>
                                          <p:attrName>style.visibility</p:attrName>
                                        </p:attrNameLst>
                                      </p:cBhvr>
                                      <p:to>
                                        <p:strVal val="visible"/>
                                      </p:to>
                                    </p:set>
                                    <p:animEffect transition="in" filter="slide(fromBottom)">
                                      <p:cBhvr>
                                        <p:cTn id="70" dur="500"/>
                                        <p:tgtEl>
                                          <p:spTgt spid="20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build="p"/>
      <p:bldP spid="2053" grpId="0"/>
      <p:bldP spid="2054" grpId="0"/>
      <p:bldP spid="2055" grpId="0" animBg="1"/>
      <p:bldP spid="2059" grpId="0"/>
      <p:bldP spid="2059" grpId="1"/>
      <p:bldP spid="2060" grpId="0"/>
      <p:bldP spid="2060" grpId="1"/>
      <p:bldP spid="2062" grpId="0"/>
      <p:bldP spid="206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smtClean="0"/>
              <a:t>Streams</a:t>
            </a:r>
          </a:p>
        </p:txBody>
      </p:sp>
      <p:sp>
        <p:nvSpPr>
          <p:cNvPr id="11267" name="Rectangle 3"/>
          <p:cNvSpPr>
            <a:spLocks noGrp="1" noChangeArrowheads="1"/>
          </p:cNvSpPr>
          <p:nvPr>
            <p:ph type="body" idx="1"/>
          </p:nvPr>
        </p:nvSpPr>
        <p:spPr/>
        <p:txBody>
          <a:bodyPr/>
          <a:lstStyle/>
          <a:p>
            <a:pPr eaLnBrk="1" hangingPunct="1">
              <a:lnSpc>
                <a:spcPct val="90000"/>
              </a:lnSpc>
            </a:pPr>
            <a:r>
              <a:rPr lang="en-US" altLang="en-US" sz="2200" smtClean="0">
                <a:latin typeface="Calibri" panose="020F0502020204030204" pitchFamily="34" charset="0"/>
              </a:rPr>
              <a:t>Input streams can flow from the keyboard or from a file</a:t>
            </a:r>
          </a:p>
          <a:p>
            <a:pPr eaLnBrk="1" hangingPunct="1">
              <a:lnSpc>
                <a:spcPct val="90000"/>
              </a:lnSpc>
            </a:pPr>
            <a:endParaRPr lang="en-US" altLang="en-US" sz="1200" smtClean="0"/>
          </a:p>
          <a:p>
            <a:pPr lvl="1" eaLnBrk="1" hangingPunct="1">
              <a:lnSpc>
                <a:spcPct val="90000"/>
              </a:lnSpc>
            </a:pPr>
            <a:r>
              <a:rPr lang="en-US" altLang="en-US" b="1" smtClean="0">
                <a:solidFill>
                  <a:srgbClr val="034CA1"/>
                </a:solidFill>
                <a:latin typeface="Courier New" panose="02070309020205020404" pitchFamily="49" charset="0"/>
              </a:rPr>
              <a:t>System.in</a:t>
            </a:r>
            <a:r>
              <a:rPr lang="en-US" altLang="en-US" smtClean="0"/>
              <a:t> </a:t>
            </a:r>
            <a:r>
              <a:rPr lang="en-US" altLang="en-US" smtClean="0">
                <a:latin typeface="Calibri" panose="020F0502020204030204" pitchFamily="34" charset="0"/>
              </a:rPr>
              <a:t>is an input stream that connects to the keyboard</a:t>
            </a:r>
          </a:p>
          <a:p>
            <a:pPr lvl="1" eaLnBrk="1" hangingPunct="1">
              <a:lnSpc>
                <a:spcPct val="90000"/>
              </a:lnSpc>
            </a:pPr>
            <a:endParaRPr lang="en-US" altLang="en-US" sz="1200" smtClean="0"/>
          </a:p>
          <a:p>
            <a:pPr eaLnBrk="1" hangingPunct="1">
              <a:lnSpc>
                <a:spcPct val="90000"/>
              </a:lnSpc>
              <a:buFont typeface="Wingdings" panose="05000000000000000000" pitchFamily="2" charset="2"/>
              <a:buNone/>
            </a:pPr>
            <a:r>
              <a:rPr lang="en-US" altLang="en-US" sz="2000" b="1" smtClean="0">
                <a:solidFill>
                  <a:srgbClr val="034CA1"/>
                </a:solidFill>
                <a:latin typeface="Courier New" panose="02070309020205020404" pitchFamily="49" charset="0"/>
              </a:rPr>
              <a:t>     </a:t>
            </a:r>
            <a:r>
              <a:rPr lang="en-US" altLang="en-US" sz="2000" b="1" smtClean="0">
                <a:solidFill>
                  <a:srgbClr val="034CA1"/>
                </a:solidFill>
                <a:latin typeface="Comic Sans MS" panose="030F0702030302020204" pitchFamily="66" charset="0"/>
              </a:rPr>
              <a:t>Scanner keyboard = new Scanner(System.in);</a:t>
            </a:r>
          </a:p>
          <a:p>
            <a:pPr eaLnBrk="1" hangingPunct="1">
              <a:lnSpc>
                <a:spcPct val="90000"/>
              </a:lnSpc>
              <a:buFont typeface="Wingdings" panose="05000000000000000000" pitchFamily="2" charset="2"/>
              <a:buNone/>
            </a:pPr>
            <a:endParaRPr lang="en-US" altLang="en-US" sz="1200" smtClean="0">
              <a:solidFill>
                <a:srgbClr val="034CA1"/>
              </a:solidFill>
              <a:latin typeface="Comic Sans MS" panose="030F0702030302020204" pitchFamily="66" charset="0"/>
            </a:endParaRPr>
          </a:p>
          <a:p>
            <a:pPr eaLnBrk="1" hangingPunct="1">
              <a:lnSpc>
                <a:spcPct val="90000"/>
              </a:lnSpc>
            </a:pPr>
            <a:r>
              <a:rPr lang="en-US" altLang="en-US" sz="2200" smtClean="0">
                <a:latin typeface="Calibri" panose="020F0502020204030204" pitchFamily="34" charset="0"/>
              </a:rPr>
              <a:t>Output streams can flow to a screen or to a file</a:t>
            </a:r>
          </a:p>
          <a:p>
            <a:pPr eaLnBrk="1" hangingPunct="1">
              <a:lnSpc>
                <a:spcPct val="90000"/>
              </a:lnSpc>
            </a:pPr>
            <a:endParaRPr lang="en-US" altLang="en-US" sz="1200" smtClean="0"/>
          </a:p>
          <a:p>
            <a:pPr lvl="1" eaLnBrk="1" hangingPunct="1">
              <a:lnSpc>
                <a:spcPct val="90000"/>
              </a:lnSpc>
            </a:pPr>
            <a:r>
              <a:rPr lang="en-US" altLang="en-US" b="1" smtClean="0">
                <a:solidFill>
                  <a:srgbClr val="034CA1"/>
                </a:solidFill>
                <a:latin typeface="Courier New" panose="02070309020205020404" pitchFamily="49" charset="0"/>
              </a:rPr>
              <a:t>System.out</a:t>
            </a:r>
            <a:r>
              <a:rPr lang="en-US" altLang="en-US" smtClean="0">
                <a:solidFill>
                  <a:srgbClr val="034CA1"/>
                </a:solidFill>
              </a:rPr>
              <a:t> </a:t>
            </a:r>
            <a:r>
              <a:rPr lang="en-US" altLang="en-US" smtClean="0">
                <a:latin typeface="Calibri" panose="020F0502020204030204" pitchFamily="34" charset="0"/>
              </a:rPr>
              <a:t>is an output stream that connects to the screen</a:t>
            </a:r>
          </a:p>
          <a:p>
            <a:pPr lvl="1" eaLnBrk="1" hangingPunct="1">
              <a:lnSpc>
                <a:spcPct val="90000"/>
              </a:lnSpc>
            </a:pPr>
            <a:endParaRPr lang="en-US" altLang="en-US" sz="1200" smtClean="0"/>
          </a:p>
          <a:p>
            <a:pPr lvl="1" eaLnBrk="1" hangingPunct="1">
              <a:lnSpc>
                <a:spcPct val="90000"/>
              </a:lnSpc>
              <a:buFont typeface="Wingdings" panose="05000000000000000000" pitchFamily="2" charset="2"/>
              <a:buNone/>
            </a:pPr>
            <a:r>
              <a:rPr lang="en-US" altLang="en-US" b="1" smtClean="0">
                <a:solidFill>
                  <a:srgbClr val="034CA1"/>
                </a:solidFill>
                <a:latin typeface="Comic Sans MS" panose="030F0702030302020204" pitchFamily="66" charset="0"/>
              </a:rPr>
              <a:t>   System.out.println("Output stream");</a:t>
            </a:r>
            <a:endParaRPr lang="en-US" altLang="en-US" smtClean="0">
              <a:solidFill>
                <a:srgbClr val="034CA1"/>
              </a:solidFill>
              <a:latin typeface="Comic Sans MS" panose="030F0702030302020204" pitchFamily="66"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slide(fromBottom)">
                                      <p:cBhvr>
                                        <p:cTn id="7" dur="1000"/>
                                        <p:tgtEl>
                                          <p:spTgt spid="112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slide(fromBottom)">
                                      <p:cBhvr>
                                        <p:cTn id="12" dur="1000"/>
                                        <p:tgtEl>
                                          <p:spTgt spid="11267">
                                            <p:txEl>
                                              <p:pRg st="2" end="2"/>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1267">
                                            <p:txEl>
                                              <p:pRg st="4" end="4"/>
                                            </p:txEl>
                                          </p:spTgt>
                                        </p:tgtEl>
                                        <p:attrNameLst>
                                          <p:attrName>style.visibility</p:attrName>
                                        </p:attrNameLst>
                                      </p:cBhvr>
                                      <p:to>
                                        <p:strVal val="visible"/>
                                      </p:to>
                                    </p:set>
                                    <p:animEffect transition="in" filter="slide(fromBottom)">
                                      <p:cBhvr>
                                        <p:cTn id="15" dur="1000"/>
                                        <p:tgtEl>
                                          <p:spTgt spid="11267">
                                            <p:txEl>
                                              <p:pRg st="4" end="4"/>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11267">
                                            <p:txEl>
                                              <p:pRg st="6" end="6"/>
                                            </p:txEl>
                                          </p:spTgt>
                                        </p:tgtEl>
                                        <p:attrNameLst>
                                          <p:attrName>style.visibility</p:attrName>
                                        </p:attrNameLst>
                                      </p:cBhvr>
                                      <p:to>
                                        <p:strVal val="visible"/>
                                      </p:to>
                                    </p:set>
                                    <p:animEffect transition="in" filter="slide(fromBottom)">
                                      <p:cBhvr>
                                        <p:cTn id="20" dur="1000"/>
                                        <p:tgtEl>
                                          <p:spTgt spid="11267">
                                            <p:txEl>
                                              <p:pRg st="6" end="6"/>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11267">
                                            <p:txEl>
                                              <p:pRg st="8" end="8"/>
                                            </p:txEl>
                                          </p:spTgt>
                                        </p:tgtEl>
                                        <p:attrNameLst>
                                          <p:attrName>style.visibility</p:attrName>
                                        </p:attrNameLst>
                                      </p:cBhvr>
                                      <p:to>
                                        <p:strVal val="visible"/>
                                      </p:to>
                                    </p:set>
                                    <p:animEffect transition="in" filter="slide(fromBottom)">
                                      <p:cBhvr>
                                        <p:cTn id="25" dur="1000"/>
                                        <p:tgtEl>
                                          <p:spTgt spid="11267">
                                            <p:txEl>
                                              <p:pRg st="8" end="8"/>
                                            </p:txEl>
                                          </p:spTgt>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1267">
                                            <p:txEl>
                                              <p:pRg st="10" end="10"/>
                                            </p:txEl>
                                          </p:spTgt>
                                        </p:tgtEl>
                                        <p:attrNameLst>
                                          <p:attrName>style.visibility</p:attrName>
                                        </p:attrNameLst>
                                      </p:cBhvr>
                                      <p:to>
                                        <p:strVal val="visible"/>
                                      </p:to>
                                    </p:set>
                                    <p:animEffect transition="in" filter="slide(fromBottom)">
                                      <p:cBhvr>
                                        <p:cTn id="28" dur="1000"/>
                                        <p:tgtEl>
                                          <p:spTgt spid="1126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447800" y="214313"/>
            <a:ext cx="7696200" cy="623887"/>
          </a:xfrm>
        </p:spPr>
        <p:txBody>
          <a:bodyPr/>
          <a:lstStyle/>
          <a:p>
            <a:pPr eaLnBrk="1" hangingPunct="1"/>
            <a:r>
              <a:rPr lang="en-US" altLang="en-US" smtClean="0"/>
              <a:t>The throws clause</a:t>
            </a:r>
            <a:endParaRPr lang="en-US" altLang="en-US" b="1" smtClean="0">
              <a:latin typeface="Courier New" panose="02070309020205020404" pitchFamily="49" charset="0"/>
            </a:endParaRPr>
          </a:p>
        </p:txBody>
      </p:sp>
      <p:sp>
        <p:nvSpPr>
          <p:cNvPr id="12291" name="Rectangle 1"/>
          <p:cNvSpPr>
            <a:spLocks noChangeArrowheads="1"/>
          </p:cNvSpPr>
          <p:nvPr/>
        </p:nvSpPr>
        <p:spPr bwMode="auto">
          <a:xfrm>
            <a:off x="381000" y="1558925"/>
            <a:ext cx="87630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spcBef>
                <a:spcPct val="0"/>
              </a:spcBef>
              <a:buClr>
                <a:srgbClr val="006600"/>
              </a:buClr>
              <a:buSzTx/>
              <a:buFont typeface="Wingdings" panose="05000000000000000000" pitchFamily="2" charset="2"/>
              <a:buNone/>
            </a:pPr>
            <a:r>
              <a:rPr lang="en-US" altLang="en-US" sz="1800">
                <a:solidFill>
                  <a:srgbClr val="000000"/>
                </a:solidFill>
                <a:latin typeface="Calibri" panose="020F0502020204030204" pitchFamily="34" charset="0"/>
              </a:rPr>
              <a:t>If a method may throw an exception then it should handle the exception using a</a:t>
            </a:r>
          </a:p>
          <a:p>
            <a:pPr>
              <a:spcBef>
                <a:spcPct val="0"/>
              </a:spcBef>
              <a:buClr>
                <a:srgbClr val="006600"/>
              </a:buClr>
              <a:buSzTx/>
              <a:buFontTx/>
              <a:buNone/>
            </a:pPr>
            <a:r>
              <a:rPr lang="en-US" altLang="en-US" sz="1800">
                <a:solidFill>
                  <a:srgbClr val="000000"/>
                </a:solidFill>
                <a:latin typeface="Calibri" panose="020F0502020204030204" pitchFamily="34" charset="0"/>
              </a:rPr>
              <a:t>    </a:t>
            </a:r>
            <a:r>
              <a:rPr lang="en-US" altLang="en-US" sz="1800" b="1">
                <a:solidFill>
                  <a:srgbClr val="000000"/>
                </a:solidFill>
                <a:latin typeface="Calibri" panose="020F0502020204030204" pitchFamily="34" charset="0"/>
              </a:rPr>
              <a:t>try-catch block </a:t>
            </a:r>
            <a:r>
              <a:rPr lang="en-US" altLang="en-US" sz="1800">
                <a:solidFill>
                  <a:srgbClr val="000000"/>
                </a:solidFill>
                <a:latin typeface="Calibri" panose="020F0502020204030204" pitchFamily="34" charset="0"/>
              </a:rPr>
              <a:t>or it should declare that it does not handle the exception using a </a:t>
            </a:r>
            <a:r>
              <a:rPr lang="en-US" altLang="en-US" sz="1800" b="1">
                <a:solidFill>
                  <a:srgbClr val="000000"/>
                </a:solidFill>
                <a:latin typeface="Calibri" panose="020F0502020204030204" pitchFamily="34" charset="0"/>
              </a:rPr>
              <a:t>throws</a:t>
            </a:r>
          </a:p>
          <a:p>
            <a:pPr>
              <a:spcBef>
                <a:spcPct val="0"/>
              </a:spcBef>
              <a:buClr>
                <a:srgbClr val="006600"/>
              </a:buClr>
              <a:buSzTx/>
              <a:buFontTx/>
              <a:buNone/>
            </a:pPr>
            <a:r>
              <a:rPr lang="en-US" altLang="en-US" sz="1800" b="1">
                <a:solidFill>
                  <a:srgbClr val="000000"/>
                </a:solidFill>
                <a:latin typeface="Calibri" panose="020F0502020204030204" pitchFamily="34" charset="0"/>
              </a:rPr>
              <a:t>   clause</a:t>
            </a:r>
            <a:r>
              <a:rPr lang="en-US" altLang="en-US" sz="1800">
                <a:solidFill>
                  <a:srgbClr val="000000"/>
                </a:solidFill>
                <a:latin typeface="Calibri" panose="020F0502020204030204" pitchFamily="34" charset="0"/>
              </a:rPr>
              <a:t>. </a:t>
            </a:r>
            <a:endParaRPr lang="en-US" altLang="en-US" sz="1800"/>
          </a:p>
        </p:txBody>
      </p:sp>
      <p:sp>
        <p:nvSpPr>
          <p:cNvPr id="12294" name="TextBox 6"/>
          <p:cNvSpPr txBox="1">
            <a:spLocks noChangeArrowheads="1"/>
          </p:cNvSpPr>
          <p:nvPr/>
        </p:nvSpPr>
        <p:spPr bwMode="auto">
          <a:xfrm>
            <a:off x="457200" y="2971800"/>
            <a:ext cx="22701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b="1">
                <a:latin typeface="Calibri" panose="020F0502020204030204" pitchFamily="34" charset="0"/>
              </a:rPr>
              <a:t>Syntax of throws Clause:</a:t>
            </a:r>
          </a:p>
        </p:txBody>
      </p:sp>
      <p:sp>
        <p:nvSpPr>
          <p:cNvPr id="12295" name="TextBox 7"/>
          <p:cNvSpPr txBox="1">
            <a:spLocks noChangeArrowheads="1"/>
          </p:cNvSpPr>
          <p:nvPr/>
        </p:nvSpPr>
        <p:spPr bwMode="auto">
          <a:xfrm>
            <a:off x="533400" y="3352800"/>
            <a:ext cx="82200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1600">
                <a:solidFill>
                  <a:srgbClr val="0000CC"/>
                </a:solidFill>
              </a:rPr>
              <a:t>returntype methodName(parameters) throws Exception1, Exception2, . . . , ExceptionN {</a:t>
            </a:r>
          </a:p>
          <a:p>
            <a:pPr eaLnBrk="1" hangingPunct="1">
              <a:spcBef>
                <a:spcPct val="0"/>
              </a:spcBef>
              <a:buClrTx/>
              <a:buSzTx/>
              <a:buFontTx/>
              <a:buNone/>
            </a:pPr>
            <a:r>
              <a:rPr lang="en-US" altLang="en-US" sz="1600">
                <a:solidFill>
                  <a:srgbClr val="0000CC"/>
                </a:solidFill>
              </a:rPr>
              <a:t>     // method statements</a:t>
            </a:r>
          </a:p>
          <a:p>
            <a:pPr eaLnBrk="1" hangingPunct="1">
              <a:spcBef>
                <a:spcPct val="0"/>
              </a:spcBef>
              <a:buClrTx/>
              <a:buSzTx/>
              <a:buFontTx/>
              <a:buNone/>
            </a:pPr>
            <a:r>
              <a:rPr lang="en-US" altLang="en-US" sz="1600">
                <a:solidFill>
                  <a:srgbClr val="0000CC"/>
                </a:solidFill>
              </a:rPr>
              <a: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slide(fromBottom)">
                                      <p:cBhvr>
                                        <p:cTn id="7" dur="1000"/>
                                        <p:tgtEl>
                                          <p:spTgt spid="12291">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2291">
                                            <p:txEl>
                                              <p:pRg st="1" end="1"/>
                                            </p:txEl>
                                          </p:spTgt>
                                        </p:tgtEl>
                                        <p:attrNameLst>
                                          <p:attrName>style.visibility</p:attrName>
                                        </p:attrNameLst>
                                      </p:cBhvr>
                                      <p:to>
                                        <p:strVal val="visible"/>
                                      </p:to>
                                    </p:set>
                                    <p:animEffect transition="in" filter="slide(fromBottom)">
                                      <p:cBhvr>
                                        <p:cTn id="10" dur="1000"/>
                                        <p:tgtEl>
                                          <p:spTgt spid="12291">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12291">
                                            <p:txEl>
                                              <p:pRg st="2" end="2"/>
                                            </p:txEl>
                                          </p:spTgt>
                                        </p:tgtEl>
                                        <p:attrNameLst>
                                          <p:attrName>style.visibility</p:attrName>
                                        </p:attrNameLst>
                                      </p:cBhvr>
                                      <p:to>
                                        <p:strVal val="visible"/>
                                      </p:to>
                                    </p:set>
                                    <p:animEffect transition="in" filter="slide(fromBottom)">
                                      <p:cBhvr>
                                        <p:cTn id="13" dur="1000"/>
                                        <p:tgtEl>
                                          <p:spTgt spid="12291">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12294"/>
                                        </p:tgtEl>
                                        <p:attrNameLst>
                                          <p:attrName>style.visibility</p:attrName>
                                        </p:attrNameLst>
                                      </p:cBhvr>
                                      <p:to>
                                        <p:strVal val="visible"/>
                                      </p:to>
                                    </p:set>
                                    <p:animEffect transition="in" filter="slide(fromBottom)">
                                      <p:cBhvr>
                                        <p:cTn id="18" dur="1000"/>
                                        <p:tgtEl>
                                          <p:spTgt spid="1229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12295"/>
                                        </p:tgtEl>
                                        <p:attrNameLst>
                                          <p:attrName>style.visibility</p:attrName>
                                        </p:attrNameLst>
                                      </p:cBhvr>
                                      <p:to>
                                        <p:strVal val="visible"/>
                                      </p:to>
                                    </p:set>
                                    <p:animEffect transition="in" filter="slide(fromBottom)">
                                      <p:cBhvr>
                                        <p:cTn id="23" dur="1000"/>
                                        <p:tgtEl>
                                          <p:spTgt spid="12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p:bldP spid="122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447800" y="214313"/>
            <a:ext cx="7696200" cy="623887"/>
          </a:xfrm>
        </p:spPr>
        <p:txBody>
          <a:bodyPr/>
          <a:lstStyle/>
          <a:p>
            <a:pPr eaLnBrk="1" hangingPunct="1"/>
            <a:r>
              <a:rPr lang="en-US" altLang="en-US" sz="2800" smtClean="0"/>
              <a:t>Reading a Text File Using a </a:t>
            </a:r>
            <a:r>
              <a:rPr lang="en-US" altLang="en-US" sz="2800" b="1" smtClean="0">
                <a:latin typeface="Courier New" panose="02070309020205020404" pitchFamily="49" charset="0"/>
              </a:rPr>
              <a:t>Scanner object</a:t>
            </a:r>
          </a:p>
        </p:txBody>
      </p:sp>
      <p:sp>
        <p:nvSpPr>
          <p:cNvPr id="14339" name="Rectangle 3"/>
          <p:cNvSpPr>
            <a:spLocks noChangeArrowheads="1"/>
          </p:cNvSpPr>
          <p:nvPr/>
        </p:nvSpPr>
        <p:spPr bwMode="auto">
          <a:xfrm>
            <a:off x="304800" y="1295400"/>
            <a:ext cx="8839200" cy="5756275"/>
          </a:xfrm>
          <a:prstGeom prst="rect">
            <a:avLst/>
          </a:prstGeom>
          <a:noFill/>
          <a:ln w="9525">
            <a:noFill/>
            <a:miter lim="800000"/>
            <a:headEnd/>
            <a:tailEnd/>
          </a:ln>
        </p:spPr>
        <p:txBody>
          <a:bodyPr anchor="ctr">
            <a:spAutoFit/>
          </a:bodyPr>
          <a:lstStyle/>
          <a:p>
            <a:pPr>
              <a:defRPr/>
            </a:pPr>
            <a:r>
              <a:rPr lang="en-US" sz="1600" dirty="0">
                <a:latin typeface="Calibri" pitchFamily="34" charset="0"/>
                <a:cs typeface="Arial" charset="0"/>
              </a:rPr>
              <a:t> To read from a text file: </a:t>
            </a:r>
            <a:endParaRPr lang="en-US" sz="1600" dirty="0">
              <a:cs typeface="Arial" charset="0"/>
            </a:endParaRPr>
          </a:p>
          <a:p>
            <a:pPr marL="342900" indent="-342900">
              <a:buFontTx/>
              <a:buAutoNum type="arabicPeriod"/>
              <a:defRPr/>
            </a:pPr>
            <a:r>
              <a:rPr lang="en-US" sz="1600" dirty="0">
                <a:latin typeface="Calibri" pitchFamily="34" charset="0"/>
                <a:cs typeface="Arial" charset="0"/>
              </a:rPr>
              <a:t>Create a </a:t>
            </a:r>
            <a:r>
              <a:rPr lang="en-US" sz="1600" b="1" dirty="0">
                <a:latin typeface="Calibri" pitchFamily="34" charset="0"/>
                <a:cs typeface="Arial" charset="0"/>
              </a:rPr>
              <a:t>java.io.FileInputStream</a:t>
            </a:r>
            <a:r>
              <a:rPr lang="en-US" sz="1600" dirty="0">
                <a:latin typeface="Calibri" pitchFamily="34" charset="0"/>
                <a:cs typeface="Arial" charset="0"/>
              </a:rPr>
              <a:t> object using the constructor:</a:t>
            </a:r>
          </a:p>
          <a:p>
            <a:pPr marL="342900" indent="-342900">
              <a:defRPr/>
            </a:pPr>
            <a:endParaRPr lang="en-US" sz="1600" dirty="0">
              <a:cs typeface="Arial" charset="0"/>
            </a:endParaRPr>
          </a:p>
          <a:p>
            <a:pPr>
              <a:defRPr/>
            </a:pPr>
            <a:r>
              <a:rPr lang="en-US" sz="1600" dirty="0">
                <a:latin typeface="Calibri" pitchFamily="34" charset="0"/>
                <a:cs typeface="Arial" charset="0"/>
              </a:rPr>
              <a:t>                      </a:t>
            </a:r>
            <a:r>
              <a:rPr lang="en-US" sz="1600" b="1" dirty="0">
                <a:latin typeface="Calibri" pitchFamily="34" charset="0"/>
                <a:cs typeface="Arial" charset="0"/>
              </a:rPr>
              <a:t>public FileInputStream(String  fileName)  throws FileNotFoundException</a:t>
            </a:r>
          </a:p>
          <a:p>
            <a:pPr>
              <a:defRPr/>
            </a:pPr>
            <a:endParaRPr lang="en-US" sz="1600" dirty="0">
              <a:cs typeface="Arial" charset="0"/>
            </a:endParaRPr>
          </a:p>
          <a:p>
            <a:pPr lvl="1">
              <a:buFont typeface="Arial" charset="0"/>
              <a:buChar char="•"/>
              <a:defRPr/>
            </a:pPr>
            <a:r>
              <a:rPr lang="en-US" sz="1600" dirty="0">
                <a:latin typeface="Calibri" pitchFamily="34" charset="0"/>
                <a:cs typeface="Arial" charset="0"/>
              </a:rPr>
              <a:t>  If the named file does not exist  or for some other reason it cannot be opened for reading then a</a:t>
            </a:r>
            <a:endParaRPr lang="en-US" sz="1600" dirty="0">
              <a:cs typeface="Arial" charset="0"/>
            </a:endParaRPr>
          </a:p>
          <a:p>
            <a:pPr lvl="1">
              <a:defRPr/>
            </a:pPr>
            <a:r>
              <a:rPr lang="en-US" sz="1600" dirty="0">
                <a:latin typeface="Calibri" pitchFamily="34" charset="0"/>
                <a:cs typeface="Arial" charset="0"/>
              </a:rPr>
              <a:t>      FileNotFoundException is thrown.</a:t>
            </a:r>
          </a:p>
          <a:p>
            <a:pPr lvl="1">
              <a:defRPr/>
            </a:pPr>
            <a:endParaRPr lang="en-US" sz="1600" dirty="0">
              <a:cs typeface="Arial" charset="0"/>
            </a:endParaRPr>
          </a:p>
          <a:p>
            <a:pPr lvl="1">
              <a:buFont typeface="Arial" charset="0"/>
              <a:buChar char="•"/>
              <a:defRPr/>
            </a:pPr>
            <a:r>
              <a:rPr lang="en-US" sz="1600" dirty="0">
                <a:latin typeface="Calibri" pitchFamily="34" charset="0"/>
                <a:cs typeface="Arial" charset="0"/>
              </a:rPr>
              <a:t>  A </a:t>
            </a:r>
            <a:r>
              <a:rPr lang="en-US" sz="1600" b="1" dirty="0">
                <a:latin typeface="Calibri" pitchFamily="34" charset="0"/>
                <a:cs typeface="Arial" charset="0"/>
              </a:rPr>
              <a:t>FileInputStream</a:t>
            </a:r>
            <a:r>
              <a:rPr lang="en-US" sz="1600" dirty="0">
                <a:latin typeface="Calibri" pitchFamily="34" charset="0"/>
                <a:cs typeface="Arial" charset="0"/>
              </a:rPr>
              <a:t> object does have a </a:t>
            </a:r>
            <a:r>
              <a:rPr lang="en-US" sz="1600" b="1" dirty="0">
                <a:latin typeface="Calibri" pitchFamily="34" charset="0"/>
                <a:cs typeface="Arial" charset="0"/>
              </a:rPr>
              <a:t>read</a:t>
            </a:r>
            <a:r>
              <a:rPr lang="en-US" sz="1600" dirty="0">
                <a:latin typeface="Calibri" pitchFamily="34" charset="0"/>
                <a:cs typeface="Arial" charset="0"/>
              </a:rPr>
              <a:t> method that can be used to read a single character:</a:t>
            </a:r>
            <a:endParaRPr lang="en-US" sz="1600" dirty="0">
              <a:cs typeface="Arial" charset="0"/>
            </a:endParaRPr>
          </a:p>
          <a:p>
            <a:pPr>
              <a:defRPr/>
            </a:pPr>
            <a:r>
              <a:rPr lang="en-US" sz="1600" dirty="0">
                <a:latin typeface="Calibri" pitchFamily="34" charset="0"/>
                <a:cs typeface="Arial" charset="0"/>
              </a:rPr>
              <a:t>                           </a:t>
            </a:r>
            <a:r>
              <a:rPr lang="en-US" sz="1600" b="1" dirty="0">
                <a:latin typeface="Calibri" pitchFamily="34" charset="0"/>
                <a:cs typeface="Arial" charset="0"/>
              </a:rPr>
              <a:t>public int read()  throws IOException</a:t>
            </a:r>
            <a:endParaRPr lang="en-US" sz="1600" dirty="0">
              <a:cs typeface="Arial" charset="0"/>
            </a:endParaRPr>
          </a:p>
          <a:p>
            <a:pPr>
              <a:defRPr/>
            </a:pPr>
            <a:r>
              <a:rPr lang="en-US" sz="1600" dirty="0">
                <a:latin typeface="Calibri" pitchFamily="34" charset="0"/>
                <a:cs typeface="Arial" charset="0"/>
              </a:rPr>
              <a:t>               the method returns the Unicode of the character read, to assign it to a character variable, </a:t>
            </a:r>
          </a:p>
          <a:p>
            <a:pPr>
              <a:defRPr/>
            </a:pPr>
            <a:r>
              <a:rPr lang="en-US" sz="1600" dirty="0">
                <a:latin typeface="Calibri" pitchFamily="34" charset="0"/>
                <a:cs typeface="Arial" charset="0"/>
              </a:rPr>
              <a:t>               casting is required:</a:t>
            </a:r>
            <a:endParaRPr lang="en-US" sz="1600" dirty="0">
              <a:cs typeface="Arial" charset="0"/>
            </a:endParaRPr>
          </a:p>
          <a:p>
            <a:pPr>
              <a:defRPr/>
            </a:pPr>
            <a:r>
              <a:rPr lang="en-US" sz="1600" dirty="0">
                <a:latin typeface="Calibri" pitchFamily="34" charset="0"/>
                <a:cs typeface="Arial" charset="0"/>
              </a:rPr>
              <a:t>	    </a:t>
            </a:r>
            <a:r>
              <a:rPr lang="en-US" sz="1600" b="1" dirty="0">
                <a:solidFill>
                  <a:srgbClr val="0000CC"/>
                </a:solidFill>
                <a:latin typeface="Courier New" pitchFamily="49" charset="0"/>
                <a:cs typeface="Courier New" pitchFamily="49" charset="0"/>
              </a:rPr>
              <a:t>char ch = (char) fisObject.read(); </a:t>
            </a:r>
          </a:p>
          <a:p>
            <a:pPr>
              <a:defRPr/>
            </a:pPr>
            <a:r>
              <a:rPr lang="en-US" sz="1600" b="1" dirty="0">
                <a:latin typeface="Calibri" pitchFamily="34" charset="0"/>
                <a:cs typeface="Arial" charset="0"/>
              </a:rPr>
              <a:t>    </a:t>
            </a:r>
            <a:endParaRPr lang="en-US" sz="1600" dirty="0">
              <a:cs typeface="Arial" charset="0"/>
            </a:endParaRPr>
          </a:p>
          <a:p>
            <a:pPr>
              <a:defRPr/>
            </a:pPr>
            <a:r>
              <a:rPr lang="en-US" sz="1600" dirty="0">
                <a:latin typeface="Calibri" pitchFamily="34" charset="0"/>
                <a:cs typeface="Arial" charset="0"/>
              </a:rPr>
              <a:t>2.  To read numbers and strings, wrap the </a:t>
            </a:r>
            <a:r>
              <a:rPr lang="en-US" sz="1600" b="1" dirty="0">
                <a:latin typeface="Calibri" pitchFamily="34" charset="0"/>
                <a:cs typeface="Arial" charset="0"/>
              </a:rPr>
              <a:t>FileInputStream</a:t>
            </a:r>
            <a:r>
              <a:rPr lang="en-US" sz="1600" dirty="0">
                <a:latin typeface="Calibri" pitchFamily="34" charset="0"/>
                <a:cs typeface="Arial" charset="0"/>
              </a:rPr>
              <a:t> object in a </a:t>
            </a:r>
            <a:r>
              <a:rPr lang="en-US" sz="1600" b="1" dirty="0">
                <a:latin typeface="Calibri" pitchFamily="34" charset="0"/>
                <a:cs typeface="Arial" charset="0"/>
              </a:rPr>
              <a:t>java.util.Scanner</a:t>
            </a:r>
            <a:r>
              <a:rPr lang="en-US" sz="1600" dirty="0">
                <a:latin typeface="Calibri" pitchFamily="34" charset="0"/>
                <a:cs typeface="Arial" charset="0"/>
              </a:rPr>
              <a:t> object. Example:</a:t>
            </a:r>
            <a:endParaRPr lang="en-US" sz="1600" dirty="0">
              <a:cs typeface="Arial" charset="0"/>
            </a:endParaRPr>
          </a:p>
          <a:p>
            <a:pPr lvl="1">
              <a:defRPr/>
            </a:pPr>
            <a:r>
              <a:rPr lang="en-US" sz="1600" dirty="0">
                <a:latin typeface="Calibri" pitchFamily="34" charset="0"/>
                <a:cs typeface="Arial" charset="0"/>
              </a:rPr>
              <a:t>       </a:t>
            </a:r>
            <a:r>
              <a:rPr lang="en-US" sz="1600" dirty="0">
                <a:solidFill>
                  <a:srgbClr val="0000CC"/>
                </a:solidFill>
                <a:latin typeface="Calibri" pitchFamily="34" charset="0"/>
                <a:cs typeface="Arial" charset="0"/>
              </a:rPr>
              <a:t>FileInputStream  fstream = new FileInputStream(</a:t>
            </a:r>
            <a:r>
              <a:rPr lang="en-US" sz="1600" dirty="0">
                <a:solidFill>
                  <a:srgbClr val="0000FF"/>
                </a:solidFill>
                <a:latin typeface="Courier New" pitchFamily="49" charset="0"/>
                <a:cs typeface="Arial" charset="0"/>
              </a:rPr>
              <a:t>"</a:t>
            </a:r>
            <a:r>
              <a:rPr lang="en-US" sz="1600" dirty="0">
                <a:solidFill>
                  <a:srgbClr val="0000CC"/>
                </a:solidFill>
                <a:latin typeface="Calibri" pitchFamily="34" charset="0"/>
                <a:cs typeface="Arial" charset="0"/>
              </a:rPr>
              <a:t>input.txt</a:t>
            </a:r>
            <a:r>
              <a:rPr lang="en-US" sz="1600" dirty="0">
                <a:solidFill>
                  <a:srgbClr val="0000FF"/>
                </a:solidFill>
                <a:latin typeface="Courier New" pitchFamily="49" charset="0"/>
                <a:cs typeface="Arial" charset="0"/>
              </a:rPr>
              <a:t>"</a:t>
            </a:r>
            <a:r>
              <a:rPr lang="en-US" sz="1600" dirty="0">
                <a:solidFill>
                  <a:srgbClr val="0000CC"/>
                </a:solidFill>
                <a:latin typeface="Calibri" pitchFamily="34" charset="0"/>
                <a:cs typeface="Arial" charset="0"/>
              </a:rPr>
              <a:t>);</a:t>
            </a:r>
            <a:endParaRPr lang="en-US" sz="1600" dirty="0">
              <a:solidFill>
                <a:srgbClr val="0000CC"/>
              </a:solidFill>
              <a:cs typeface="Arial" charset="0"/>
            </a:endParaRPr>
          </a:p>
          <a:p>
            <a:pPr lvl="1">
              <a:defRPr/>
            </a:pPr>
            <a:r>
              <a:rPr lang="en-US" sz="1600" dirty="0">
                <a:solidFill>
                  <a:srgbClr val="0000CC"/>
                </a:solidFill>
                <a:latin typeface="Calibri" pitchFamily="34" charset="0"/>
                <a:cs typeface="Arial" charset="0"/>
              </a:rPr>
              <a:t>      Scanner  fscanner = new Scanner(fstream);</a:t>
            </a:r>
            <a:endParaRPr lang="en-US" sz="1600" dirty="0">
              <a:solidFill>
                <a:srgbClr val="0000CC"/>
              </a:solidFill>
              <a:cs typeface="Arial" charset="0"/>
            </a:endParaRPr>
          </a:p>
          <a:p>
            <a:pPr>
              <a:defRPr/>
            </a:pPr>
            <a:r>
              <a:rPr lang="en-US" sz="1600" dirty="0">
                <a:latin typeface="Calibri" pitchFamily="34" charset="0"/>
                <a:cs typeface="Arial" charset="0"/>
              </a:rPr>
              <a:t>      Alternatively, combine the above statements:</a:t>
            </a:r>
            <a:endParaRPr lang="en-US" sz="1600" dirty="0">
              <a:cs typeface="Arial" charset="0"/>
            </a:endParaRPr>
          </a:p>
          <a:p>
            <a:pPr>
              <a:defRPr/>
            </a:pPr>
            <a:r>
              <a:rPr lang="en-US" sz="1600" dirty="0">
                <a:solidFill>
                  <a:srgbClr val="0000CC"/>
                </a:solidFill>
                <a:latin typeface="Calibri" pitchFamily="34" charset="0"/>
                <a:cs typeface="Arial" charset="0"/>
              </a:rPr>
              <a:t>               Scanner  fscanner = new Scanner(new FileInputStream(</a:t>
            </a:r>
            <a:r>
              <a:rPr lang="en-US" sz="1600" dirty="0">
                <a:solidFill>
                  <a:srgbClr val="0000FF"/>
                </a:solidFill>
                <a:latin typeface="Courier New" pitchFamily="49" charset="0"/>
                <a:cs typeface="Arial" charset="0"/>
              </a:rPr>
              <a:t>"</a:t>
            </a:r>
            <a:r>
              <a:rPr lang="en-US" sz="1600" dirty="0">
                <a:solidFill>
                  <a:srgbClr val="0000CC"/>
                </a:solidFill>
                <a:latin typeface="Calibri" pitchFamily="34" charset="0"/>
                <a:cs typeface="Arial" charset="0"/>
              </a:rPr>
              <a:t>input.txt</a:t>
            </a:r>
            <a:r>
              <a:rPr lang="en-US" sz="1600" dirty="0">
                <a:solidFill>
                  <a:srgbClr val="0000FF"/>
                </a:solidFill>
                <a:latin typeface="Courier New" pitchFamily="49" charset="0"/>
                <a:cs typeface="Arial" charset="0"/>
              </a:rPr>
              <a:t>"</a:t>
            </a:r>
            <a:r>
              <a:rPr lang="en-US" sz="1600" dirty="0">
                <a:solidFill>
                  <a:srgbClr val="0000CC"/>
                </a:solidFill>
                <a:latin typeface="Calibri" pitchFamily="34" charset="0"/>
                <a:cs typeface="Arial" charset="0"/>
              </a:rPr>
              <a:t>));</a:t>
            </a:r>
            <a:endParaRPr lang="en-US" sz="1600" dirty="0">
              <a:solidFill>
                <a:srgbClr val="0000CC"/>
              </a:solidFill>
              <a:cs typeface="Arial" charset="0"/>
            </a:endParaRPr>
          </a:p>
          <a:p>
            <a:pPr lvl="1">
              <a:buFontTx/>
              <a:buChar char="•"/>
              <a:defRPr/>
            </a:pPr>
            <a:r>
              <a:rPr lang="en-US" sz="1600" dirty="0">
                <a:latin typeface="Calibri" pitchFamily="34" charset="0"/>
                <a:cs typeface="Arial" charset="0"/>
              </a:rPr>
              <a:t>  Since the FileInputStream constructor throws FileNotFoundException, use a throws clause or a </a:t>
            </a:r>
          </a:p>
          <a:p>
            <a:pPr>
              <a:defRPr/>
            </a:pPr>
            <a:r>
              <a:rPr lang="en-US" sz="1600" dirty="0">
                <a:latin typeface="Calibri" pitchFamily="34" charset="0"/>
                <a:cs typeface="Arial" charset="0"/>
              </a:rPr>
              <a:t>               try-catch block.</a:t>
            </a:r>
            <a:endParaRPr lang="en-US" sz="1600" dirty="0">
              <a:cs typeface="Arial" charset="0"/>
            </a:endParaRPr>
          </a:p>
          <a:p>
            <a:pPr>
              <a:defRPr/>
            </a:pPr>
            <a:endParaRPr lang="en-US" sz="1600" dirty="0">
              <a:cs typeface="Arial" charset="0"/>
            </a:endParaRPr>
          </a:p>
          <a:p>
            <a:pPr>
              <a:defRPr/>
            </a:pPr>
            <a:r>
              <a:rPr lang="en-US" sz="1600" dirty="0">
                <a:latin typeface="Calibri" pitchFamily="34" charset="0"/>
                <a:cs typeface="Arial" charset="0"/>
              </a:rPr>
              <a:t>        </a:t>
            </a:r>
            <a:endParaRPr lang="en-US" sz="1600" dirty="0">
              <a:cs typeface="Arial"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slide(fromBottom)">
                                      <p:cBhvr>
                                        <p:cTn id="7" dur="500"/>
                                        <p:tgtEl>
                                          <p:spTgt spid="143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slide(fromBottom)">
                                      <p:cBhvr>
                                        <p:cTn id="12" dur="500"/>
                                        <p:tgtEl>
                                          <p:spTgt spid="143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14339">
                                            <p:txEl>
                                              <p:pRg st="3" end="3"/>
                                            </p:txEl>
                                          </p:spTgt>
                                        </p:tgtEl>
                                        <p:attrNameLst>
                                          <p:attrName>style.visibility</p:attrName>
                                        </p:attrNameLst>
                                      </p:cBhvr>
                                      <p:to>
                                        <p:strVal val="visible"/>
                                      </p:to>
                                    </p:set>
                                    <p:animEffect transition="in" filter="slide(fromBottom)">
                                      <p:cBhvr>
                                        <p:cTn id="17" dur="500"/>
                                        <p:tgtEl>
                                          <p:spTgt spid="1433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nodeType="clickEffect">
                                  <p:stCondLst>
                                    <p:cond delay="0"/>
                                  </p:stCondLst>
                                  <p:childTnLst>
                                    <p:set>
                                      <p:cBhvr>
                                        <p:cTn id="21" dur="1" fill="hold">
                                          <p:stCondLst>
                                            <p:cond delay="0"/>
                                          </p:stCondLst>
                                        </p:cTn>
                                        <p:tgtEl>
                                          <p:spTgt spid="14339">
                                            <p:txEl>
                                              <p:pRg st="5" end="5"/>
                                            </p:txEl>
                                          </p:spTgt>
                                        </p:tgtEl>
                                        <p:attrNameLst>
                                          <p:attrName>style.visibility</p:attrName>
                                        </p:attrNameLst>
                                      </p:cBhvr>
                                      <p:to>
                                        <p:strVal val="visible"/>
                                      </p:to>
                                    </p:set>
                                    <p:animEffect transition="in" filter="slide(fromBottom)">
                                      <p:cBhvr>
                                        <p:cTn id="22" dur="500"/>
                                        <p:tgtEl>
                                          <p:spTgt spid="14339">
                                            <p:txEl>
                                              <p:pRg st="5" end="5"/>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14339">
                                            <p:txEl>
                                              <p:pRg st="6" end="6"/>
                                            </p:txEl>
                                          </p:spTgt>
                                        </p:tgtEl>
                                        <p:attrNameLst>
                                          <p:attrName>style.visibility</p:attrName>
                                        </p:attrNameLst>
                                      </p:cBhvr>
                                      <p:to>
                                        <p:strVal val="visible"/>
                                      </p:to>
                                    </p:set>
                                    <p:animEffect transition="in" filter="slide(fromBottom)">
                                      <p:cBhvr>
                                        <p:cTn id="25" dur="500"/>
                                        <p:tgtEl>
                                          <p:spTgt spid="14339">
                                            <p:txEl>
                                              <p:pRg st="6" end="6"/>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4" fill="hold" nodeType="clickEffect">
                                  <p:stCondLst>
                                    <p:cond delay="0"/>
                                  </p:stCondLst>
                                  <p:childTnLst>
                                    <p:set>
                                      <p:cBhvr>
                                        <p:cTn id="29" dur="1" fill="hold">
                                          <p:stCondLst>
                                            <p:cond delay="0"/>
                                          </p:stCondLst>
                                        </p:cTn>
                                        <p:tgtEl>
                                          <p:spTgt spid="14339">
                                            <p:txEl>
                                              <p:pRg st="8" end="8"/>
                                            </p:txEl>
                                          </p:spTgt>
                                        </p:tgtEl>
                                        <p:attrNameLst>
                                          <p:attrName>style.visibility</p:attrName>
                                        </p:attrNameLst>
                                      </p:cBhvr>
                                      <p:to>
                                        <p:strVal val="visible"/>
                                      </p:to>
                                    </p:set>
                                    <p:animEffect transition="in" filter="slide(fromBottom)">
                                      <p:cBhvr>
                                        <p:cTn id="30" dur="500"/>
                                        <p:tgtEl>
                                          <p:spTgt spid="14339">
                                            <p:txEl>
                                              <p:pRg st="8" end="8"/>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4" fill="hold" nodeType="clickEffect">
                                  <p:stCondLst>
                                    <p:cond delay="0"/>
                                  </p:stCondLst>
                                  <p:childTnLst>
                                    <p:set>
                                      <p:cBhvr>
                                        <p:cTn id="34" dur="1" fill="hold">
                                          <p:stCondLst>
                                            <p:cond delay="0"/>
                                          </p:stCondLst>
                                        </p:cTn>
                                        <p:tgtEl>
                                          <p:spTgt spid="14339">
                                            <p:txEl>
                                              <p:pRg st="9" end="9"/>
                                            </p:txEl>
                                          </p:spTgt>
                                        </p:tgtEl>
                                        <p:attrNameLst>
                                          <p:attrName>style.visibility</p:attrName>
                                        </p:attrNameLst>
                                      </p:cBhvr>
                                      <p:to>
                                        <p:strVal val="visible"/>
                                      </p:to>
                                    </p:set>
                                    <p:animEffect transition="in" filter="slide(fromBottom)">
                                      <p:cBhvr>
                                        <p:cTn id="35" dur="500"/>
                                        <p:tgtEl>
                                          <p:spTgt spid="14339">
                                            <p:txEl>
                                              <p:pRg st="9" end="9"/>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2" presetClass="entr" presetSubtype="4" fill="hold" nodeType="clickEffect">
                                  <p:stCondLst>
                                    <p:cond delay="0"/>
                                  </p:stCondLst>
                                  <p:childTnLst>
                                    <p:set>
                                      <p:cBhvr>
                                        <p:cTn id="39" dur="1" fill="hold">
                                          <p:stCondLst>
                                            <p:cond delay="0"/>
                                          </p:stCondLst>
                                        </p:cTn>
                                        <p:tgtEl>
                                          <p:spTgt spid="14339">
                                            <p:txEl>
                                              <p:pRg st="10" end="10"/>
                                            </p:txEl>
                                          </p:spTgt>
                                        </p:tgtEl>
                                        <p:attrNameLst>
                                          <p:attrName>style.visibility</p:attrName>
                                        </p:attrNameLst>
                                      </p:cBhvr>
                                      <p:to>
                                        <p:strVal val="visible"/>
                                      </p:to>
                                    </p:set>
                                    <p:animEffect transition="in" filter="slide(fromBottom)">
                                      <p:cBhvr>
                                        <p:cTn id="40" dur="500"/>
                                        <p:tgtEl>
                                          <p:spTgt spid="14339">
                                            <p:txEl>
                                              <p:pRg st="10" end="10"/>
                                            </p:txEl>
                                          </p:spTgt>
                                        </p:tgtEl>
                                      </p:cBhvr>
                                    </p:animEffect>
                                  </p:childTnLst>
                                </p:cTn>
                              </p:par>
                              <p:par>
                                <p:cTn id="41" presetID="12" presetClass="entr" presetSubtype="4" fill="hold" nodeType="withEffect">
                                  <p:stCondLst>
                                    <p:cond delay="0"/>
                                  </p:stCondLst>
                                  <p:childTnLst>
                                    <p:set>
                                      <p:cBhvr>
                                        <p:cTn id="42" dur="1" fill="hold">
                                          <p:stCondLst>
                                            <p:cond delay="0"/>
                                          </p:stCondLst>
                                        </p:cTn>
                                        <p:tgtEl>
                                          <p:spTgt spid="14339">
                                            <p:txEl>
                                              <p:pRg st="11" end="11"/>
                                            </p:txEl>
                                          </p:spTgt>
                                        </p:tgtEl>
                                        <p:attrNameLst>
                                          <p:attrName>style.visibility</p:attrName>
                                        </p:attrNameLst>
                                      </p:cBhvr>
                                      <p:to>
                                        <p:strVal val="visible"/>
                                      </p:to>
                                    </p:set>
                                    <p:animEffect transition="in" filter="slide(fromBottom)">
                                      <p:cBhvr>
                                        <p:cTn id="43" dur="500"/>
                                        <p:tgtEl>
                                          <p:spTgt spid="14339">
                                            <p:txEl>
                                              <p:pRg st="11" end="11"/>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4" fill="hold" nodeType="clickEffect">
                                  <p:stCondLst>
                                    <p:cond delay="0"/>
                                  </p:stCondLst>
                                  <p:childTnLst>
                                    <p:set>
                                      <p:cBhvr>
                                        <p:cTn id="47" dur="1" fill="hold">
                                          <p:stCondLst>
                                            <p:cond delay="0"/>
                                          </p:stCondLst>
                                        </p:cTn>
                                        <p:tgtEl>
                                          <p:spTgt spid="14339">
                                            <p:txEl>
                                              <p:pRg st="12" end="12"/>
                                            </p:txEl>
                                          </p:spTgt>
                                        </p:tgtEl>
                                        <p:attrNameLst>
                                          <p:attrName>style.visibility</p:attrName>
                                        </p:attrNameLst>
                                      </p:cBhvr>
                                      <p:to>
                                        <p:strVal val="visible"/>
                                      </p:to>
                                    </p:set>
                                    <p:animEffect transition="in" filter="slide(fromBottom)">
                                      <p:cBhvr>
                                        <p:cTn id="48" dur="500"/>
                                        <p:tgtEl>
                                          <p:spTgt spid="14339">
                                            <p:txEl>
                                              <p:pRg st="12" end="12"/>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2" presetClass="entr" presetSubtype="4" fill="hold" nodeType="clickEffect">
                                  <p:stCondLst>
                                    <p:cond delay="0"/>
                                  </p:stCondLst>
                                  <p:childTnLst>
                                    <p:set>
                                      <p:cBhvr>
                                        <p:cTn id="52" dur="1" fill="hold">
                                          <p:stCondLst>
                                            <p:cond delay="0"/>
                                          </p:stCondLst>
                                        </p:cTn>
                                        <p:tgtEl>
                                          <p:spTgt spid="14339">
                                            <p:txEl>
                                              <p:pRg st="14" end="14"/>
                                            </p:txEl>
                                          </p:spTgt>
                                        </p:tgtEl>
                                        <p:attrNameLst>
                                          <p:attrName>style.visibility</p:attrName>
                                        </p:attrNameLst>
                                      </p:cBhvr>
                                      <p:to>
                                        <p:strVal val="visible"/>
                                      </p:to>
                                    </p:set>
                                    <p:animEffect transition="in" filter="slide(fromBottom)">
                                      <p:cBhvr>
                                        <p:cTn id="53" dur="500"/>
                                        <p:tgtEl>
                                          <p:spTgt spid="14339">
                                            <p:txEl>
                                              <p:pRg st="14" end="14"/>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2" presetClass="entr" presetSubtype="4" fill="hold" nodeType="clickEffect">
                                  <p:stCondLst>
                                    <p:cond delay="0"/>
                                  </p:stCondLst>
                                  <p:childTnLst>
                                    <p:set>
                                      <p:cBhvr>
                                        <p:cTn id="57" dur="1" fill="hold">
                                          <p:stCondLst>
                                            <p:cond delay="0"/>
                                          </p:stCondLst>
                                        </p:cTn>
                                        <p:tgtEl>
                                          <p:spTgt spid="14339">
                                            <p:txEl>
                                              <p:pRg st="15" end="15"/>
                                            </p:txEl>
                                          </p:spTgt>
                                        </p:tgtEl>
                                        <p:attrNameLst>
                                          <p:attrName>style.visibility</p:attrName>
                                        </p:attrNameLst>
                                      </p:cBhvr>
                                      <p:to>
                                        <p:strVal val="visible"/>
                                      </p:to>
                                    </p:set>
                                    <p:animEffect transition="in" filter="slide(fromBottom)">
                                      <p:cBhvr>
                                        <p:cTn id="58" dur="500"/>
                                        <p:tgtEl>
                                          <p:spTgt spid="14339">
                                            <p:txEl>
                                              <p:pRg st="15" end="15"/>
                                            </p:txEl>
                                          </p:spTgt>
                                        </p:tgtEl>
                                      </p:cBhvr>
                                    </p:animEffect>
                                  </p:childTnLst>
                                </p:cTn>
                              </p:par>
                              <p:par>
                                <p:cTn id="59" presetID="12" presetClass="entr" presetSubtype="4" fill="hold" nodeType="withEffect">
                                  <p:stCondLst>
                                    <p:cond delay="0"/>
                                  </p:stCondLst>
                                  <p:childTnLst>
                                    <p:set>
                                      <p:cBhvr>
                                        <p:cTn id="60" dur="1" fill="hold">
                                          <p:stCondLst>
                                            <p:cond delay="0"/>
                                          </p:stCondLst>
                                        </p:cTn>
                                        <p:tgtEl>
                                          <p:spTgt spid="14339">
                                            <p:txEl>
                                              <p:pRg st="16" end="16"/>
                                            </p:txEl>
                                          </p:spTgt>
                                        </p:tgtEl>
                                        <p:attrNameLst>
                                          <p:attrName>style.visibility</p:attrName>
                                        </p:attrNameLst>
                                      </p:cBhvr>
                                      <p:to>
                                        <p:strVal val="visible"/>
                                      </p:to>
                                    </p:set>
                                    <p:animEffect transition="in" filter="slide(fromBottom)">
                                      <p:cBhvr>
                                        <p:cTn id="61" dur="500"/>
                                        <p:tgtEl>
                                          <p:spTgt spid="14339">
                                            <p:txEl>
                                              <p:pRg st="16" end="16"/>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4" fill="hold" nodeType="clickEffect">
                                  <p:stCondLst>
                                    <p:cond delay="0"/>
                                  </p:stCondLst>
                                  <p:childTnLst>
                                    <p:set>
                                      <p:cBhvr>
                                        <p:cTn id="65" dur="1" fill="hold">
                                          <p:stCondLst>
                                            <p:cond delay="0"/>
                                          </p:stCondLst>
                                        </p:cTn>
                                        <p:tgtEl>
                                          <p:spTgt spid="14339">
                                            <p:txEl>
                                              <p:pRg st="17" end="17"/>
                                            </p:txEl>
                                          </p:spTgt>
                                        </p:tgtEl>
                                        <p:attrNameLst>
                                          <p:attrName>style.visibility</p:attrName>
                                        </p:attrNameLst>
                                      </p:cBhvr>
                                      <p:to>
                                        <p:strVal val="visible"/>
                                      </p:to>
                                    </p:set>
                                    <p:animEffect transition="in" filter="slide(fromBottom)">
                                      <p:cBhvr>
                                        <p:cTn id="66" dur="500"/>
                                        <p:tgtEl>
                                          <p:spTgt spid="14339">
                                            <p:txEl>
                                              <p:pRg st="17" end="17"/>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2" presetClass="entr" presetSubtype="4" fill="hold" nodeType="clickEffect">
                                  <p:stCondLst>
                                    <p:cond delay="0"/>
                                  </p:stCondLst>
                                  <p:childTnLst>
                                    <p:set>
                                      <p:cBhvr>
                                        <p:cTn id="70" dur="1" fill="hold">
                                          <p:stCondLst>
                                            <p:cond delay="0"/>
                                          </p:stCondLst>
                                        </p:cTn>
                                        <p:tgtEl>
                                          <p:spTgt spid="14339">
                                            <p:txEl>
                                              <p:pRg st="18" end="18"/>
                                            </p:txEl>
                                          </p:spTgt>
                                        </p:tgtEl>
                                        <p:attrNameLst>
                                          <p:attrName>style.visibility</p:attrName>
                                        </p:attrNameLst>
                                      </p:cBhvr>
                                      <p:to>
                                        <p:strVal val="visible"/>
                                      </p:to>
                                    </p:set>
                                    <p:animEffect transition="in" filter="slide(fromBottom)">
                                      <p:cBhvr>
                                        <p:cTn id="71" dur="500"/>
                                        <p:tgtEl>
                                          <p:spTgt spid="14339">
                                            <p:txEl>
                                              <p:pRg st="18" end="18"/>
                                            </p:txEl>
                                          </p:spTgt>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12" presetClass="entr" presetSubtype="4" fill="hold" nodeType="clickEffect">
                                  <p:stCondLst>
                                    <p:cond delay="0"/>
                                  </p:stCondLst>
                                  <p:childTnLst>
                                    <p:set>
                                      <p:cBhvr>
                                        <p:cTn id="75" dur="1" fill="hold">
                                          <p:stCondLst>
                                            <p:cond delay="0"/>
                                          </p:stCondLst>
                                        </p:cTn>
                                        <p:tgtEl>
                                          <p:spTgt spid="14339">
                                            <p:txEl>
                                              <p:pRg st="19" end="19"/>
                                            </p:txEl>
                                          </p:spTgt>
                                        </p:tgtEl>
                                        <p:attrNameLst>
                                          <p:attrName>style.visibility</p:attrName>
                                        </p:attrNameLst>
                                      </p:cBhvr>
                                      <p:to>
                                        <p:strVal val="visible"/>
                                      </p:to>
                                    </p:set>
                                    <p:animEffect transition="in" filter="slide(fromBottom)">
                                      <p:cBhvr>
                                        <p:cTn id="76" dur="500"/>
                                        <p:tgtEl>
                                          <p:spTgt spid="14339">
                                            <p:txEl>
                                              <p:pRg st="19" end="19"/>
                                            </p:txEl>
                                          </p:spTgt>
                                        </p:tgtEl>
                                      </p:cBhvr>
                                    </p:animEffect>
                                  </p:childTnLst>
                                </p:cTn>
                              </p:par>
                              <p:par>
                                <p:cTn id="77" presetID="12" presetClass="entr" presetSubtype="4" fill="hold" nodeType="withEffect">
                                  <p:stCondLst>
                                    <p:cond delay="0"/>
                                  </p:stCondLst>
                                  <p:childTnLst>
                                    <p:set>
                                      <p:cBhvr>
                                        <p:cTn id="78" dur="1" fill="hold">
                                          <p:stCondLst>
                                            <p:cond delay="0"/>
                                          </p:stCondLst>
                                        </p:cTn>
                                        <p:tgtEl>
                                          <p:spTgt spid="14339">
                                            <p:txEl>
                                              <p:pRg st="20" end="20"/>
                                            </p:txEl>
                                          </p:spTgt>
                                        </p:tgtEl>
                                        <p:attrNameLst>
                                          <p:attrName>style.visibility</p:attrName>
                                        </p:attrNameLst>
                                      </p:cBhvr>
                                      <p:to>
                                        <p:strVal val="visible"/>
                                      </p:to>
                                    </p:set>
                                    <p:animEffect transition="in" filter="slide(fromBottom)">
                                      <p:cBhvr>
                                        <p:cTn id="79" dur="500"/>
                                        <p:tgtEl>
                                          <p:spTgt spid="14339">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447800" y="214313"/>
            <a:ext cx="7696200" cy="623887"/>
          </a:xfrm>
        </p:spPr>
        <p:txBody>
          <a:bodyPr/>
          <a:lstStyle/>
          <a:p>
            <a:pPr eaLnBrk="1" hangingPunct="1"/>
            <a:r>
              <a:rPr lang="en-US" altLang="en-US" sz="2800" smtClean="0"/>
              <a:t>Reading a Text File Using a </a:t>
            </a:r>
            <a:r>
              <a:rPr lang="en-US" altLang="en-US" sz="2800" b="1" smtClean="0">
                <a:latin typeface="Courier New" panose="02070309020205020404" pitchFamily="49" charset="0"/>
              </a:rPr>
              <a:t>Scanner object</a:t>
            </a:r>
            <a:r>
              <a:rPr lang="en-US" altLang="en-US" sz="2800" b="1" smtClean="0"/>
              <a:t> </a:t>
            </a:r>
            <a:endParaRPr lang="en-US" altLang="en-US" sz="2800" smtClean="0">
              <a:latin typeface="Courier New" panose="02070309020205020404" pitchFamily="49" charset="0"/>
            </a:endParaRPr>
          </a:p>
        </p:txBody>
      </p:sp>
      <p:sp>
        <p:nvSpPr>
          <p:cNvPr id="15363" name="Rectangle 3"/>
          <p:cNvSpPr>
            <a:spLocks noChangeArrowheads="1"/>
          </p:cNvSpPr>
          <p:nvPr/>
        </p:nvSpPr>
        <p:spPr bwMode="auto">
          <a:xfrm>
            <a:off x="152400" y="3352800"/>
            <a:ext cx="8686800" cy="3292475"/>
          </a:xfrm>
          <a:prstGeom prst="rect">
            <a:avLst/>
          </a:prstGeom>
          <a:noFill/>
          <a:ln w="9525">
            <a:noFill/>
            <a:miter lim="800000"/>
            <a:headEnd/>
            <a:tailEnd/>
          </a:ln>
        </p:spPr>
        <p:txBody>
          <a:bodyPr anchor="ctr">
            <a:spAutoFit/>
          </a:bodyPr>
          <a:lstStyle/>
          <a:p>
            <a:pPr rtl="1">
              <a:defRPr/>
            </a:pPr>
            <a:r>
              <a:rPr lang="en-US" sz="1600" dirty="0">
                <a:latin typeface="Calibri" pitchFamily="34" charset="0"/>
                <a:cs typeface="Arial" charset="0"/>
              </a:rPr>
              <a:t>              Note: Each of the above methods throws the following exceptions:</a:t>
            </a:r>
            <a:endParaRPr lang="en-US" sz="1600" dirty="0">
              <a:cs typeface="Arial" charset="0"/>
            </a:endParaRPr>
          </a:p>
          <a:p>
            <a:pPr>
              <a:defRPr/>
            </a:pPr>
            <a:r>
              <a:rPr lang="en-US" sz="1600" dirty="0">
                <a:latin typeface="Calibri" pitchFamily="34" charset="0"/>
                <a:cs typeface="Arial" charset="0"/>
              </a:rPr>
              <a:t>		</a:t>
            </a:r>
            <a:r>
              <a:rPr lang="en-US" sz="1600" b="1" dirty="0">
                <a:latin typeface="Calibri" pitchFamily="34" charset="0"/>
                <a:cs typeface="Arial" charset="0"/>
              </a:rPr>
              <a:t>NoSuchElementException </a:t>
            </a:r>
            <a:r>
              <a:rPr lang="en-US" sz="1600" dirty="0">
                <a:latin typeface="Calibri" pitchFamily="34" charset="0"/>
                <a:cs typeface="Arial" charset="0"/>
              </a:rPr>
              <a:t>- if no more tokens are available</a:t>
            </a:r>
            <a:endParaRPr lang="en-US" sz="1600" dirty="0">
              <a:cs typeface="Arial" charset="0"/>
            </a:endParaRPr>
          </a:p>
          <a:p>
            <a:pPr>
              <a:defRPr/>
            </a:pPr>
            <a:r>
              <a:rPr lang="en-US" sz="1600" dirty="0">
                <a:latin typeface="Calibri" pitchFamily="34" charset="0"/>
                <a:cs typeface="Arial" charset="0"/>
              </a:rPr>
              <a:t>         		</a:t>
            </a:r>
            <a:r>
              <a:rPr lang="en-US" sz="1600" b="1" dirty="0">
                <a:latin typeface="Calibri" pitchFamily="34" charset="0"/>
                <a:cs typeface="Arial" charset="0"/>
              </a:rPr>
              <a:t>IllegalStateException</a:t>
            </a:r>
            <a:r>
              <a:rPr lang="en-US" sz="1600" dirty="0">
                <a:latin typeface="Calibri" pitchFamily="34" charset="0"/>
                <a:cs typeface="Arial" charset="0"/>
              </a:rPr>
              <a:t> - if this scanner is closed</a:t>
            </a:r>
          </a:p>
          <a:p>
            <a:pPr>
              <a:defRPr/>
            </a:pPr>
            <a:endParaRPr lang="en-US" sz="1600" dirty="0">
              <a:cs typeface="Arial" charset="0"/>
            </a:endParaRPr>
          </a:p>
          <a:p>
            <a:pPr>
              <a:defRPr/>
            </a:pPr>
            <a:r>
              <a:rPr lang="en-US" b="1" dirty="0">
                <a:latin typeface="Calibri" pitchFamily="34" charset="0"/>
                <a:cs typeface="Arial" charset="0"/>
              </a:rPr>
              <a:t>        Note:</a:t>
            </a:r>
            <a:r>
              <a:rPr lang="en-US" dirty="0">
                <a:latin typeface="Calibri" pitchFamily="34" charset="0"/>
                <a:cs typeface="Arial" charset="0"/>
              </a:rPr>
              <a:t> To read a single character from a file using a </a:t>
            </a:r>
            <a:r>
              <a:rPr lang="en-US" b="1" dirty="0">
                <a:latin typeface="Calibri" pitchFamily="34" charset="0"/>
                <a:cs typeface="Arial" charset="0"/>
              </a:rPr>
              <a:t>Scanner</a:t>
            </a:r>
            <a:r>
              <a:rPr lang="en-US" dirty="0">
                <a:latin typeface="Calibri" pitchFamily="34" charset="0"/>
                <a:cs typeface="Arial" charset="0"/>
              </a:rPr>
              <a:t> object, use either </a:t>
            </a:r>
            <a:r>
              <a:rPr lang="en-US" b="1" dirty="0">
                <a:latin typeface="Calibri" pitchFamily="34" charset="0"/>
                <a:cs typeface="Arial" charset="0"/>
              </a:rPr>
              <a:t>next()</a:t>
            </a:r>
            <a:r>
              <a:rPr lang="en-US" dirty="0">
                <a:latin typeface="Calibri" pitchFamily="34" charset="0"/>
                <a:cs typeface="Arial" charset="0"/>
              </a:rPr>
              <a:t> or</a:t>
            </a:r>
          </a:p>
          <a:p>
            <a:pPr>
              <a:defRPr/>
            </a:pPr>
            <a:r>
              <a:rPr lang="en-US" dirty="0">
                <a:latin typeface="Calibri" pitchFamily="34" charset="0"/>
                <a:cs typeface="Arial" charset="0"/>
              </a:rPr>
              <a:t>        </a:t>
            </a:r>
            <a:r>
              <a:rPr lang="en-US" b="1" dirty="0">
                <a:latin typeface="Calibri" pitchFamily="34" charset="0"/>
                <a:cs typeface="Arial" charset="0"/>
              </a:rPr>
              <a:t>nextLine()</a:t>
            </a:r>
            <a:r>
              <a:rPr lang="en-US" dirty="0">
                <a:latin typeface="Calibri" pitchFamily="34" charset="0"/>
                <a:cs typeface="Arial" charset="0"/>
              </a:rPr>
              <a:t> method and then extract the character at index 0 of the returned string.</a:t>
            </a:r>
          </a:p>
          <a:p>
            <a:pPr>
              <a:defRPr/>
            </a:pPr>
            <a:r>
              <a:rPr lang="en-US" dirty="0">
                <a:latin typeface="Calibri" pitchFamily="34" charset="0"/>
                <a:cs typeface="Arial" charset="0"/>
              </a:rPr>
              <a:t>       Example:</a:t>
            </a:r>
            <a:endParaRPr lang="en-US" dirty="0">
              <a:cs typeface="Arial" charset="0"/>
            </a:endParaRPr>
          </a:p>
          <a:p>
            <a:pPr>
              <a:defRPr/>
            </a:pPr>
            <a:r>
              <a:rPr lang="en-US" dirty="0">
                <a:latin typeface="Calibri" pitchFamily="34" charset="0"/>
                <a:cs typeface="Arial" charset="0"/>
              </a:rPr>
              <a:t>	</a:t>
            </a:r>
            <a:r>
              <a:rPr lang="en-US" dirty="0">
                <a:solidFill>
                  <a:srgbClr val="0000CC"/>
                </a:solidFill>
                <a:latin typeface="Calibri" pitchFamily="34" charset="0"/>
                <a:cs typeface="Arial" charset="0"/>
              </a:rPr>
              <a:t>char ch = fscanner.nextLine().charAt(0);</a:t>
            </a:r>
          </a:p>
          <a:p>
            <a:pPr>
              <a:defRPr/>
            </a:pPr>
            <a:endParaRPr lang="en-US" dirty="0">
              <a:cs typeface="Arial" charset="0"/>
            </a:endParaRPr>
          </a:p>
          <a:p>
            <a:pPr marL="342900" indent="-342900">
              <a:buFontTx/>
              <a:buAutoNum type="arabicPeriod" startAt="4"/>
              <a:defRPr/>
            </a:pPr>
            <a:r>
              <a:rPr lang="en-US" dirty="0">
                <a:latin typeface="Calibri" pitchFamily="34" charset="0"/>
                <a:cs typeface="Times New Roman" pitchFamily="18" charset="0"/>
              </a:rPr>
              <a:t>When you have finished reading from the file, close the Scanner stream to </a:t>
            </a:r>
            <a:r>
              <a:rPr lang="en-US" dirty="0">
                <a:latin typeface="Calibri" pitchFamily="34" charset="0"/>
                <a:cs typeface="Arial" charset="0"/>
              </a:rPr>
              <a:t>release any</a:t>
            </a:r>
          </a:p>
          <a:p>
            <a:pPr marL="342900" indent="-342900">
              <a:defRPr/>
            </a:pPr>
            <a:r>
              <a:rPr lang="en-US" dirty="0">
                <a:latin typeface="Calibri" pitchFamily="34" charset="0"/>
                <a:cs typeface="Arial" charset="0"/>
              </a:rPr>
              <a:t>       system resources associated with the stream</a:t>
            </a:r>
            <a:r>
              <a:rPr lang="en-US" dirty="0">
                <a:latin typeface="Calibri" pitchFamily="34" charset="0"/>
                <a:cs typeface="Times New Roman" pitchFamily="18" charset="0"/>
              </a:rPr>
              <a:t>. Example:</a:t>
            </a:r>
            <a:endParaRPr lang="en-US" dirty="0">
              <a:cs typeface="Arial" charset="0"/>
            </a:endParaRPr>
          </a:p>
          <a:p>
            <a:pPr>
              <a:defRPr/>
            </a:pPr>
            <a:r>
              <a:rPr lang="en-US" dirty="0">
                <a:solidFill>
                  <a:srgbClr val="0000CC"/>
                </a:solidFill>
                <a:latin typeface="Calibri" pitchFamily="34" charset="0"/>
                <a:cs typeface="Arial" charset="0"/>
              </a:rPr>
              <a:t>                        fscanner.close();</a:t>
            </a:r>
            <a:endParaRPr lang="en-US" dirty="0">
              <a:solidFill>
                <a:srgbClr val="0000CC"/>
              </a:solidFill>
              <a:cs typeface="Arial" charset="0"/>
            </a:endParaRPr>
          </a:p>
        </p:txBody>
      </p:sp>
      <p:graphicFrame>
        <p:nvGraphicFramePr>
          <p:cNvPr id="4" name="Table 3"/>
          <p:cNvGraphicFramePr>
            <a:graphicFrameLocks noGrp="1"/>
          </p:cNvGraphicFramePr>
          <p:nvPr/>
        </p:nvGraphicFramePr>
        <p:xfrm>
          <a:off x="457200" y="1752600"/>
          <a:ext cx="8153400" cy="1573212"/>
        </p:xfrm>
        <a:graphic>
          <a:graphicData uri="http://schemas.openxmlformats.org/drawingml/2006/table">
            <a:tbl>
              <a:tblPr/>
              <a:tblGrid>
                <a:gridCol w="2594263"/>
                <a:gridCol w="5559137"/>
              </a:tblGrid>
              <a:tr h="243909">
                <a:tc>
                  <a:txBody>
                    <a:bodyPr/>
                    <a:lstStyle/>
                    <a:p>
                      <a:pPr marL="0" marR="0">
                        <a:spcBef>
                          <a:spcPts val="0"/>
                        </a:spcBef>
                        <a:spcAft>
                          <a:spcPts val="0"/>
                        </a:spcAft>
                      </a:pPr>
                      <a:r>
                        <a:rPr lang="en-GB" sz="1600" dirty="0">
                          <a:latin typeface="Calibri"/>
                          <a:ea typeface="Calibri"/>
                          <a:cs typeface="Arial"/>
                        </a:rPr>
                        <a:t>public String next()    </a:t>
                      </a:r>
                      <a:endParaRPr lang="en-US" sz="1600" dirty="0">
                        <a:latin typeface="Calibri"/>
                        <a:ea typeface="Calibri"/>
                        <a:cs typeface="Arial"/>
                      </a:endParaRPr>
                    </a:p>
                  </a:txBody>
                  <a:tcPr marL="68013" marR="68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GB" sz="1600" dirty="0">
                        <a:latin typeface="Calibri"/>
                        <a:ea typeface="Calibri"/>
                        <a:cs typeface="Arial"/>
                      </a:endParaRPr>
                    </a:p>
                  </a:txBody>
                  <a:tcPr marL="68013" marR="68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909">
                <a:tc>
                  <a:txBody>
                    <a:bodyPr/>
                    <a:lstStyle/>
                    <a:p>
                      <a:pPr marL="0" marR="0">
                        <a:spcBef>
                          <a:spcPts val="0"/>
                        </a:spcBef>
                        <a:spcAft>
                          <a:spcPts val="0"/>
                        </a:spcAft>
                      </a:pPr>
                      <a:r>
                        <a:rPr lang="en-GB" sz="1600" dirty="0">
                          <a:latin typeface="Calibri"/>
                          <a:ea typeface="Calibri"/>
                          <a:cs typeface="Arial"/>
                        </a:rPr>
                        <a:t>public String nextLine()</a:t>
                      </a:r>
                      <a:endParaRPr lang="en-US" sz="1600" dirty="0">
                        <a:latin typeface="Calibri"/>
                        <a:ea typeface="Calibri"/>
                        <a:cs typeface="Arial"/>
                      </a:endParaRPr>
                    </a:p>
                  </a:txBody>
                  <a:tcPr marL="68013" marR="68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GB" sz="1600" dirty="0">
                        <a:latin typeface="Calibri"/>
                        <a:ea typeface="Calibri"/>
                        <a:cs typeface="Arial"/>
                      </a:endParaRPr>
                    </a:p>
                  </a:txBody>
                  <a:tcPr marL="68013" marR="68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909">
                <a:tc>
                  <a:txBody>
                    <a:bodyPr/>
                    <a:lstStyle/>
                    <a:p>
                      <a:pPr marL="0" marR="0">
                        <a:spcBef>
                          <a:spcPts val="0"/>
                        </a:spcBef>
                        <a:spcAft>
                          <a:spcPts val="0"/>
                        </a:spcAft>
                      </a:pPr>
                      <a:r>
                        <a:rPr lang="en-GB" sz="1600" dirty="0">
                          <a:latin typeface="Calibri"/>
                          <a:ea typeface="Calibri"/>
                          <a:cs typeface="Arial"/>
                        </a:rPr>
                        <a:t>public int nextInt() </a:t>
                      </a:r>
                      <a:endParaRPr lang="en-US" sz="1600" dirty="0">
                        <a:latin typeface="Calibri"/>
                        <a:ea typeface="Calibri"/>
                        <a:cs typeface="Arial"/>
                      </a:endParaRPr>
                    </a:p>
                  </a:txBody>
                  <a:tcPr marL="68013" marR="68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marL="0" marR="0">
                        <a:spcBef>
                          <a:spcPts val="0"/>
                        </a:spcBef>
                        <a:spcAft>
                          <a:spcPts val="0"/>
                        </a:spcAft>
                      </a:pPr>
                      <a:r>
                        <a:rPr lang="en-GB" sz="1600" dirty="0" smtClean="0">
                          <a:latin typeface="Calibri"/>
                          <a:ea typeface="Calibri"/>
                          <a:cs typeface="Arial"/>
                        </a:rPr>
                        <a:t>Throws </a:t>
                      </a:r>
                      <a:r>
                        <a:rPr lang="en-GB" sz="1600" b="1" dirty="0">
                          <a:latin typeface="Calibri"/>
                          <a:ea typeface="Calibri"/>
                          <a:cs typeface="Arial"/>
                        </a:rPr>
                        <a:t>InputMismatchException</a:t>
                      </a:r>
                      <a:r>
                        <a:rPr lang="en-GB" sz="1600" dirty="0">
                          <a:latin typeface="Calibri"/>
                          <a:ea typeface="Calibri"/>
                          <a:cs typeface="Arial"/>
                        </a:rPr>
                        <a:t>  if the next token cannot be translated into a valid value of the method return  type or if the token is out of range</a:t>
                      </a:r>
                      <a:endParaRPr lang="en-US" sz="1600" dirty="0">
                        <a:latin typeface="Calibri"/>
                        <a:ea typeface="Calibri"/>
                        <a:cs typeface="Arial"/>
                      </a:endParaRPr>
                    </a:p>
                  </a:txBody>
                  <a:tcPr marL="68013" marR="68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495">
                <a:tc>
                  <a:txBody>
                    <a:bodyPr/>
                    <a:lstStyle/>
                    <a:p>
                      <a:pPr marL="0" marR="0">
                        <a:lnSpc>
                          <a:spcPct val="115000"/>
                        </a:lnSpc>
                        <a:spcBef>
                          <a:spcPts val="0"/>
                        </a:spcBef>
                        <a:spcAft>
                          <a:spcPts val="0"/>
                        </a:spcAft>
                      </a:pPr>
                      <a:r>
                        <a:rPr lang="en-GB" sz="1600" dirty="0">
                          <a:latin typeface="Calibri"/>
                          <a:ea typeface="Calibri"/>
                          <a:cs typeface="Arial"/>
                        </a:rPr>
                        <a:t>public long nextLong()</a:t>
                      </a:r>
                      <a:endParaRPr lang="en-US" sz="1600" dirty="0">
                        <a:latin typeface="Calibri"/>
                        <a:ea typeface="Calibri"/>
                        <a:cs typeface="Arial"/>
                      </a:endParaRPr>
                    </a:p>
                  </a:txBody>
                  <a:tcPr marL="68013" marR="68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80495">
                <a:tc>
                  <a:txBody>
                    <a:bodyPr/>
                    <a:lstStyle/>
                    <a:p>
                      <a:pPr marL="0" marR="0">
                        <a:lnSpc>
                          <a:spcPct val="115000"/>
                        </a:lnSpc>
                        <a:spcBef>
                          <a:spcPts val="0"/>
                        </a:spcBef>
                        <a:spcAft>
                          <a:spcPts val="0"/>
                        </a:spcAft>
                      </a:pPr>
                      <a:r>
                        <a:rPr lang="en-GB" sz="1600" dirty="0">
                          <a:latin typeface="Calibri"/>
                          <a:ea typeface="Calibri"/>
                          <a:cs typeface="Arial"/>
                        </a:rPr>
                        <a:t>public float nextFloat()</a:t>
                      </a:r>
                      <a:endParaRPr lang="en-US" sz="1600" dirty="0">
                        <a:latin typeface="Calibri"/>
                        <a:ea typeface="Calibri"/>
                        <a:cs typeface="Arial"/>
                      </a:endParaRPr>
                    </a:p>
                  </a:txBody>
                  <a:tcPr marL="68013" marR="68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80495">
                <a:tc>
                  <a:txBody>
                    <a:bodyPr/>
                    <a:lstStyle/>
                    <a:p>
                      <a:pPr marL="0" marR="0">
                        <a:lnSpc>
                          <a:spcPct val="115000"/>
                        </a:lnSpc>
                        <a:spcBef>
                          <a:spcPts val="0"/>
                        </a:spcBef>
                        <a:spcAft>
                          <a:spcPts val="0"/>
                        </a:spcAft>
                      </a:pPr>
                      <a:r>
                        <a:rPr lang="en-GB" sz="1600" dirty="0">
                          <a:latin typeface="Calibri"/>
                          <a:ea typeface="Calibri"/>
                          <a:cs typeface="Arial"/>
                        </a:rPr>
                        <a:t>public double nextDouble()</a:t>
                      </a:r>
                      <a:endParaRPr lang="en-US" sz="1600" dirty="0">
                        <a:latin typeface="Calibri"/>
                        <a:ea typeface="Calibri"/>
                        <a:cs typeface="Arial"/>
                      </a:endParaRPr>
                    </a:p>
                  </a:txBody>
                  <a:tcPr marL="68013" marR="680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bl>
          </a:graphicData>
        </a:graphic>
      </p:graphicFrame>
      <p:sp>
        <p:nvSpPr>
          <p:cNvPr id="15364" name="Rectangle 4"/>
          <p:cNvSpPr>
            <a:spLocks noChangeArrowheads="1"/>
          </p:cNvSpPr>
          <p:nvPr/>
        </p:nvSpPr>
        <p:spPr bwMode="auto">
          <a:xfrm>
            <a:off x="304800" y="1143000"/>
            <a:ext cx="5308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algn="r">
              <a:spcBef>
                <a:spcPct val="0"/>
              </a:spcBef>
              <a:buClrTx/>
              <a:buSzTx/>
              <a:buFontTx/>
              <a:buNone/>
            </a:pPr>
            <a:r>
              <a:rPr lang="en-US" altLang="en-US" sz="1800">
                <a:latin typeface="Calibri" panose="020F0502020204030204" pitchFamily="34" charset="0"/>
              </a:rPr>
              <a:t>3. Use an appropriate Scanner method to read the file:</a:t>
            </a:r>
            <a:endParaRPr lang="en-US" altLang="en-US" sz="180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slide(fromBottom)">
                                      <p:cBhvr>
                                        <p:cTn id="7" dur="1000"/>
                                        <p:tgtEl>
                                          <p:spTgt spid="153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10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15363">
                                            <p:txEl>
                                              <p:pRg st="0" end="0"/>
                                            </p:txEl>
                                          </p:spTgt>
                                        </p:tgtEl>
                                        <p:attrNameLst>
                                          <p:attrName>style.visibility</p:attrName>
                                        </p:attrNameLst>
                                      </p:cBhvr>
                                      <p:to>
                                        <p:strVal val="visible"/>
                                      </p:to>
                                    </p:set>
                                    <p:animEffect transition="in" filter="slide(fromBottom)">
                                      <p:cBhvr>
                                        <p:cTn id="17" dur="1000"/>
                                        <p:tgtEl>
                                          <p:spTgt spid="15363">
                                            <p:txEl>
                                              <p:pRg st="0" end="0"/>
                                            </p:txEl>
                                          </p:spTgt>
                                        </p:tgtEl>
                                      </p:cBhvr>
                                    </p:animEffect>
                                  </p:childTnLst>
                                </p:cTn>
                              </p:par>
                              <p:par>
                                <p:cTn id="18" presetID="12" presetClass="entr" presetSubtype="4" fill="hold" nodeType="withEffect">
                                  <p:stCondLst>
                                    <p:cond delay="0"/>
                                  </p:stCondLst>
                                  <p:childTnLst>
                                    <p:set>
                                      <p:cBhvr>
                                        <p:cTn id="19" dur="1" fill="hold">
                                          <p:stCondLst>
                                            <p:cond delay="0"/>
                                          </p:stCondLst>
                                        </p:cTn>
                                        <p:tgtEl>
                                          <p:spTgt spid="15363">
                                            <p:txEl>
                                              <p:pRg st="1" end="1"/>
                                            </p:txEl>
                                          </p:spTgt>
                                        </p:tgtEl>
                                        <p:attrNameLst>
                                          <p:attrName>style.visibility</p:attrName>
                                        </p:attrNameLst>
                                      </p:cBhvr>
                                      <p:to>
                                        <p:strVal val="visible"/>
                                      </p:to>
                                    </p:set>
                                    <p:animEffect transition="in" filter="slide(fromBottom)">
                                      <p:cBhvr>
                                        <p:cTn id="20" dur="1000"/>
                                        <p:tgtEl>
                                          <p:spTgt spid="15363">
                                            <p:txEl>
                                              <p:pRg st="1" end="1"/>
                                            </p:txEl>
                                          </p:spTgt>
                                        </p:tgtEl>
                                      </p:cBhvr>
                                    </p:animEffect>
                                  </p:childTnLst>
                                </p:cTn>
                              </p:par>
                              <p:par>
                                <p:cTn id="21" presetID="12" presetClass="entr" presetSubtype="4" fill="hold" nodeType="withEffect">
                                  <p:stCondLst>
                                    <p:cond delay="0"/>
                                  </p:stCondLst>
                                  <p:childTnLst>
                                    <p:set>
                                      <p:cBhvr>
                                        <p:cTn id="22" dur="1" fill="hold">
                                          <p:stCondLst>
                                            <p:cond delay="0"/>
                                          </p:stCondLst>
                                        </p:cTn>
                                        <p:tgtEl>
                                          <p:spTgt spid="15363">
                                            <p:txEl>
                                              <p:pRg st="2" end="2"/>
                                            </p:txEl>
                                          </p:spTgt>
                                        </p:tgtEl>
                                        <p:attrNameLst>
                                          <p:attrName>style.visibility</p:attrName>
                                        </p:attrNameLst>
                                      </p:cBhvr>
                                      <p:to>
                                        <p:strVal val="visible"/>
                                      </p:to>
                                    </p:set>
                                    <p:animEffect transition="in" filter="slide(fromBottom)">
                                      <p:cBhvr>
                                        <p:cTn id="23" dur="1000"/>
                                        <p:tgtEl>
                                          <p:spTgt spid="1536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nodeType="clickEffect">
                                  <p:stCondLst>
                                    <p:cond delay="0"/>
                                  </p:stCondLst>
                                  <p:childTnLst>
                                    <p:set>
                                      <p:cBhvr>
                                        <p:cTn id="27" dur="1" fill="hold">
                                          <p:stCondLst>
                                            <p:cond delay="0"/>
                                          </p:stCondLst>
                                        </p:cTn>
                                        <p:tgtEl>
                                          <p:spTgt spid="15363">
                                            <p:txEl>
                                              <p:pRg st="4" end="4"/>
                                            </p:txEl>
                                          </p:spTgt>
                                        </p:tgtEl>
                                        <p:attrNameLst>
                                          <p:attrName>style.visibility</p:attrName>
                                        </p:attrNameLst>
                                      </p:cBhvr>
                                      <p:to>
                                        <p:strVal val="visible"/>
                                      </p:to>
                                    </p:set>
                                    <p:animEffect transition="in" filter="slide(fromBottom)">
                                      <p:cBhvr>
                                        <p:cTn id="28" dur="1000"/>
                                        <p:tgtEl>
                                          <p:spTgt spid="15363">
                                            <p:txEl>
                                              <p:pRg st="4" end="4"/>
                                            </p:txEl>
                                          </p:spTgt>
                                        </p:tgtEl>
                                      </p:cBhvr>
                                    </p:animEffect>
                                  </p:childTnLst>
                                </p:cTn>
                              </p:par>
                              <p:par>
                                <p:cTn id="29" presetID="12" presetClass="entr" presetSubtype="4" fill="hold" nodeType="withEffect">
                                  <p:stCondLst>
                                    <p:cond delay="0"/>
                                  </p:stCondLst>
                                  <p:childTnLst>
                                    <p:set>
                                      <p:cBhvr>
                                        <p:cTn id="30" dur="1" fill="hold">
                                          <p:stCondLst>
                                            <p:cond delay="0"/>
                                          </p:stCondLst>
                                        </p:cTn>
                                        <p:tgtEl>
                                          <p:spTgt spid="15363">
                                            <p:txEl>
                                              <p:pRg st="5" end="5"/>
                                            </p:txEl>
                                          </p:spTgt>
                                        </p:tgtEl>
                                        <p:attrNameLst>
                                          <p:attrName>style.visibility</p:attrName>
                                        </p:attrNameLst>
                                      </p:cBhvr>
                                      <p:to>
                                        <p:strVal val="visible"/>
                                      </p:to>
                                    </p:set>
                                    <p:animEffect transition="in" filter="slide(fromBottom)">
                                      <p:cBhvr>
                                        <p:cTn id="31" dur="1000"/>
                                        <p:tgtEl>
                                          <p:spTgt spid="15363">
                                            <p:txEl>
                                              <p:pRg st="5" end="5"/>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4" fill="hold" nodeType="clickEffect">
                                  <p:stCondLst>
                                    <p:cond delay="0"/>
                                  </p:stCondLst>
                                  <p:childTnLst>
                                    <p:set>
                                      <p:cBhvr>
                                        <p:cTn id="35" dur="1" fill="hold">
                                          <p:stCondLst>
                                            <p:cond delay="0"/>
                                          </p:stCondLst>
                                        </p:cTn>
                                        <p:tgtEl>
                                          <p:spTgt spid="15363">
                                            <p:txEl>
                                              <p:pRg st="6" end="6"/>
                                            </p:txEl>
                                          </p:spTgt>
                                        </p:tgtEl>
                                        <p:attrNameLst>
                                          <p:attrName>style.visibility</p:attrName>
                                        </p:attrNameLst>
                                      </p:cBhvr>
                                      <p:to>
                                        <p:strVal val="visible"/>
                                      </p:to>
                                    </p:set>
                                    <p:animEffect transition="in" filter="slide(fromBottom)">
                                      <p:cBhvr>
                                        <p:cTn id="36" dur="1000"/>
                                        <p:tgtEl>
                                          <p:spTgt spid="15363">
                                            <p:txEl>
                                              <p:pRg st="6" end="6"/>
                                            </p:txEl>
                                          </p:spTgt>
                                        </p:tgtEl>
                                      </p:cBhvr>
                                    </p:animEffect>
                                  </p:childTnLst>
                                </p:cTn>
                              </p:par>
                              <p:par>
                                <p:cTn id="37" presetID="12" presetClass="entr" presetSubtype="4" fill="hold" nodeType="withEffect">
                                  <p:stCondLst>
                                    <p:cond delay="0"/>
                                  </p:stCondLst>
                                  <p:childTnLst>
                                    <p:set>
                                      <p:cBhvr>
                                        <p:cTn id="38" dur="1" fill="hold">
                                          <p:stCondLst>
                                            <p:cond delay="0"/>
                                          </p:stCondLst>
                                        </p:cTn>
                                        <p:tgtEl>
                                          <p:spTgt spid="15363">
                                            <p:txEl>
                                              <p:pRg st="7" end="7"/>
                                            </p:txEl>
                                          </p:spTgt>
                                        </p:tgtEl>
                                        <p:attrNameLst>
                                          <p:attrName>style.visibility</p:attrName>
                                        </p:attrNameLst>
                                      </p:cBhvr>
                                      <p:to>
                                        <p:strVal val="visible"/>
                                      </p:to>
                                    </p:set>
                                    <p:animEffect transition="in" filter="slide(fromBottom)">
                                      <p:cBhvr>
                                        <p:cTn id="39" dur="1000"/>
                                        <p:tgtEl>
                                          <p:spTgt spid="15363">
                                            <p:txEl>
                                              <p:pRg st="7" end="7"/>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2" presetClass="entr" presetSubtype="4" fill="hold" nodeType="clickEffect">
                                  <p:stCondLst>
                                    <p:cond delay="0"/>
                                  </p:stCondLst>
                                  <p:childTnLst>
                                    <p:set>
                                      <p:cBhvr>
                                        <p:cTn id="43" dur="1" fill="hold">
                                          <p:stCondLst>
                                            <p:cond delay="0"/>
                                          </p:stCondLst>
                                        </p:cTn>
                                        <p:tgtEl>
                                          <p:spTgt spid="15363">
                                            <p:txEl>
                                              <p:pRg st="9" end="9"/>
                                            </p:txEl>
                                          </p:spTgt>
                                        </p:tgtEl>
                                        <p:attrNameLst>
                                          <p:attrName>style.visibility</p:attrName>
                                        </p:attrNameLst>
                                      </p:cBhvr>
                                      <p:to>
                                        <p:strVal val="visible"/>
                                      </p:to>
                                    </p:set>
                                    <p:animEffect transition="in" filter="slide(fromBottom)">
                                      <p:cBhvr>
                                        <p:cTn id="44" dur="1000"/>
                                        <p:tgtEl>
                                          <p:spTgt spid="15363">
                                            <p:txEl>
                                              <p:pRg st="9" end="9"/>
                                            </p:txEl>
                                          </p:spTgt>
                                        </p:tgtEl>
                                      </p:cBhvr>
                                    </p:animEffect>
                                  </p:childTnLst>
                                </p:cTn>
                              </p:par>
                              <p:par>
                                <p:cTn id="45" presetID="12" presetClass="entr" presetSubtype="4" fill="hold" nodeType="withEffect">
                                  <p:stCondLst>
                                    <p:cond delay="0"/>
                                  </p:stCondLst>
                                  <p:childTnLst>
                                    <p:set>
                                      <p:cBhvr>
                                        <p:cTn id="46" dur="1" fill="hold">
                                          <p:stCondLst>
                                            <p:cond delay="0"/>
                                          </p:stCondLst>
                                        </p:cTn>
                                        <p:tgtEl>
                                          <p:spTgt spid="15363">
                                            <p:txEl>
                                              <p:pRg st="10" end="10"/>
                                            </p:txEl>
                                          </p:spTgt>
                                        </p:tgtEl>
                                        <p:attrNameLst>
                                          <p:attrName>style.visibility</p:attrName>
                                        </p:attrNameLst>
                                      </p:cBhvr>
                                      <p:to>
                                        <p:strVal val="visible"/>
                                      </p:to>
                                    </p:set>
                                    <p:animEffect transition="in" filter="slide(fromBottom)">
                                      <p:cBhvr>
                                        <p:cTn id="47" dur="1000"/>
                                        <p:tgtEl>
                                          <p:spTgt spid="15363">
                                            <p:txEl>
                                              <p:pRg st="10" end="10"/>
                                            </p:txEl>
                                          </p:spTgt>
                                        </p:tgtEl>
                                      </p:cBhvr>
                                    </p:animEffect>
                                  </p:childTnLst>
                                </p:cTn>
                              </p:par>
                              <p:par>
                                <p:cTn id="48" presetID="12" presetClass="entr" presetSubtype="4" fill="hold" nodeType="withEffect">
                                  <p:stCondLst>
                                    <p:cond delay="0"/>
                                  </p:stCondLst>
                                  <p:childTnLst>
                                    <p:set>
                                      <p:cBhvr>
                                        <p:cTn id="49" dur="1" fill="hold">
                                          <p:stCondLst>
                                            <p:cond delay="0"/>
                                          </p:stCondLst>
                                        </p:cTn>
                                        <p:tgtEl>
                                          <p:spTgt spid="15363">
                                            <p:txEl>
                                              <p:pRg st="11" end="11"/>
                                            </p:txEl>
                                          </p:spTgt>
                                        </p:tgtEl>
                                        <p:attrNameLst>
                                          <p:attrName>style.visibility</p:attrName>
                                        </p:attrNameLst>
                                      </p:cBhvr>
                                      <p:to>
                                        <p:strVal val="visible"/>
                                      </p:to>
                                    </p:set>
                                    <p:animEffect transition="in" filter="slide(fromBottom)">
                                      <p:cBhvr>
                                        <p:cTn id="50" dur="1000"/>
                                        <p:tgtEl>
                                          <p:spTgt spid="1536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447800" y="214313"/>
            <a:ext cx="7696200" cy="623887"/>
          </a:xfrm>
        </p:spPr>
        <p:txBody>
          <a:bodyPr/>
          <a:lstStyle/>
          <a:p>
            <a:pPr eaLnBrk="1" hangingPunct="1"/>
            <a:r>
              <a:rPr lang="en-US" altLang="en-US" sz="2800" smtClean="0"/>
              <a:t>Example 1: Throwing the Exception</a:t>
            </a:r>
            <a:r>
              <a:rPr lang="en-US" altLang="en-US" sz="2800" b="1" smtClean="0"/>
              <a:t> </a:t>
            </a:r>
            <a:endParaRPr lang="en-US" altLang="en-US" sz="2800" smtClean="0">
              <a:latin typeface="Courier New" panose="02070309020205020404" pitchFamily="49" charset="0"/>
            </a:endParaRPr>
          </a:p>
        </p:txBody>
      </p:sp>
      <p:sp>
        <p:nvSpPr>
          <p:cNvPr id="15363" name="Rectangle 5"/>
          <p:cNvSpPr>
            <a:spLocks noChangeArrowheads="1"/>
          </p:cNvSpPr>
          <p:nvPr/>
        </p:nvSpPr>
        <p:spPr bwMode="auto">
          <a:xfrm>
            <a:off x="381000" y="1295400"/>
            <a:ext cx="83820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900"/>
              </a:buClr>
              <a:buSzPct val="6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tx1"/>
              </a:buClr>
              <a:buSzPct val="50000"/>
              <a:buFont typeface="Wingdings" panose="05000000000000000000" pitchFamily="2" charset="2"/>
              <a:buChar char="n"/>
              <a:defRPr sz="16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tx1"/>
              </a:buClr>
              <a:buSzPct val="55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Tahoma" panose="020B0604030504040204" pitchFamily="34" charset="0"/>
                <a:cs typeface="Arial" panose="020B0604020202020204" pitchFamily="34" charset="0"/>
              </a:defRPr>
            </a:lvl9pPr>
          </a:lstStyle>
          <a:p>
            <a:pPr eaLnBrk="1" hangingPunct="1">
              <a:spcBef>
                <a:spcPct val="0"/>
              </a:spcBef>
              <a:buClrTx/>
              <a:buSzTx/>
              <a:buFontTx/>
              <a:buNone/>
            </a:pPr>
            <a:r>
              <a:rPr lang="en-US" altLang="en-US" sz="2000">
                <a:solidFill>
                  <a:srgbClr val="0000CC"/>
                </a:solidFill>
                <a:latin typeface="Calibri" panose="020F0502020204030204" pitchFamily="34" charset="0"/>
                <a:cs typeface="Courier New" panose="02070309020205020404" pitchFamily="49" charset="0"/>
              </a:rPr>
              <a:t>import java.io.FileInputStream;</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import java.io.FileNotFoundException;</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import java.util.Scanner;</a:t>
            </a:r>
            <a:br>
              <a:rPr lang="en-US" altLang="en-US" sz="2000">
                <a:solidFill>
                  <a:srgbClr val="0000CC"/>
                </a:solidFill>
                <a:latin typeface="Calibri" panose="020F0502020204030204" pitchFamily="34" charset="0"/>
                <a:cs typeface="Courier New" panose="02070309020205020404" pitchFamily="49" charset="0"/>
              </a:rPr>
            </a:br>
            <a:r>
              <a:rPr lang="en-US" altLang="en-US" sz="2000">
                <a:latin typeface="Calibri" panose="020F0502020204030204" pitchFamily="34" charset="0"/>
                <a:cs typeface="Courier New" panose="02070309020205020404" pitchFamily="49" charset="0"/>
              </a:rPr>
              <a:t>//Finds max of two numbers read from input file numbers.txt</a:t>
            </a:r>
            <a:r>
              <a:rPr lang="en-US" altLang="en-US" sz="2000">
                <a:solidFill>
                  <a:srgbClr val="0000CC"/>
                </a:solidFill>
                <a:latin typeface="Calibri" panose="020F0502020204030204" pitchFamily="34" charset="0"/>
                <a:cs typeface="Courier New" panose="02070309020205020404" pitchFamily="49" charset="0"/>
              </a:rPr>
              <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public class FileRead{</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 public static void main(String[] args) </a:t>
            </a:r>
            <a:r>
              <a:rPr lang="en-US" altLang="en-US" sz="2000">
                <a:solidFill>
                  <a:srgbClr val="C00000"/>
                </a:solidFill>
                <a:latin typeface="Calibri" panose="020F0502020204030204" pitchFamily="34" charset="0"/>
                <a:cs typeface="Courier New" panose="02070309020205020404" pitchFamily="49" charset="0"/>
              </a:rPr>
              <a:t>throws FileNotFoundException</a:t>
            </a:r>
            <a:r>
              <a:rPr lang="en-US" altLang="en-US" sz="2000">
                <a:solidFill>
                  <a:srgbClr val="0000CC"/>
                </a:solidFill>
                <a:latin typeface="Calibri" panose="020F0502020204030204" pitchFamily="34" charset="0"/>
                <a:cs typeface="Courier New" panose="02070309020205020404" pitchFamily="49" charset="0"/>
              </a:rPr>
              <a:t>{</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     double num1, num2; </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     </a:t>
            </a:r>
            <a:r>
              <a:rPr lang="en-US" altLang="en-US" sz="2000">
                <a:solidFill>
                  <a:srgbClr val="C00000"/>
                </a:solidFill>
                <a:latin typeface="Calibri" panose="020F0502020204030204" pitchFamily="34" charset="0"/>
                <a:cs typeface="Courier New" panose="02070309020205020404" pitchFamily="49" charset="0"/>
              </a:rPr>
              <a:t>FileInputStream instream = new FileInputStream("numbers.txt");</a:t>
            </a:r>
            <a:br>
              <a:rPr lang="en-US" altLang="en-US" sz="2000">
                <a:solidFill>
                  <a:srgbClr val="C00000"/>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     Scanner myScanner = new Scanner(instream);</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     num1 = myScanner.nextDouble();</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     num2 = myScanner.nextDouble();</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     System.out.printf("Max = %.2f%n", Math.max(num1, num2));</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     myScanner.close();</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 }</a:t>
            </a:r>
            <a:br>
              <a:rPr lang="en-US" altLang="en-US" sz="2000">
                <a:solidFill>
                  <a:srgbClr val="0000CC"/>
                </a:solidFill>
                <a:latin typeface="Calibri" panose="020F0502020204030204" pitchFamily="34" charset="0"/>
                <a:cs typeface="Courier New" panose="02070309020205020404" pitchFamily="49" charset="0"/>
              </a:rPr>
            </a:br>
            <a:r>
              <a:rPr lang="en-US" altLang="en-US" sz="2000">
                <a:solidFill>
                  <a:srgbClr val="0000CC"/>
                </a:solidFill>
                <a:latin typeface="Calibri" panose="020F0502020204030204" pitchFamily="34" charset="0"/>
                <a:cs typeface="Courier New" panose="02070309020205020404" pitchFamily="49" charset="0"/>
              </a:rPr>
              <a: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slide(fromBottom)">
                                      <p:cBhvr>
                                        <p:cTn id="7"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theme/theme1.xml><?xml version="1.0" encoding="utf-8"?>
<a:theme xmlns:a="http://schemas.openxmlformats.org/drawingml/2006/main" name="1_Blends">
  <a:themeElements>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_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charset="0"/>
          </a:defRPr>
        </a:defPPr>
      </a:lstStyle>
    </a:lnDef>
  </a:objectDefaults>
  <a:extraClrSchemeLst>
    <a:extraClrScheme>
      <a:clrScheme name="1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_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_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1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Blends">
  <a:themeElements>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_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pitchFamily="34" charset="0"/>
          </a:defRPr>
        </a:defPPr>
      </a:lstStyle>
    </a:lnDef>
  </a:objectDefaults>
  <a:extraClrSchemeLst>
    <a:extraClrScheme>
      <a:clrScheme name="1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_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_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1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KFUPM-Template</Template>
  <TotalTime>8931</TotalTime>
  <Words>1901</Words>
  <Application>Microsoft Office PowerPoint</Application>
  <PresentationFormat>On-screen Show (4:3)</PresentationFormat>
  <Paragraphs>315</Paragraphs>
  <Slides>22</Slides>
  <Notes>0</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22</vt:i4>
      </vt:variant>
    </vt:vector>
  </HeadingPairs>
  <TitlesOfParts>
    <vt:vector size="34" baseType="lpstr">
      <vt:lpstr>Arial</vt:lpstr>
      <vt:lpstr>Calibri</vt:lpstr>
      <vt:lpstr>Comic Sans MS</vt:lpstr>
      <vt:lpstr>Courier New</vt:lpstr>
      <vt:lpstr>Symbol</vt:lpstr>
      <vt:lpstr>Tahoma</vt:lpstr>
      <vt:lpstr>Times New Roman</vt:lpstr>
      <vt:lpstr>Traditional Arabic</vt:lpstr>
      <vt:lpstr>Wingdings</vt:lpstr>
      <vt:lpstr>1_Blends</vt:lpstr>
      <vt:lpstr>2_Blends</vt:lpstr>
      <vt:lpstr>Image</vt:lpstr>
      <vt:lpstr>PowerPoint Presentation</vt:lpstr>
      <vt:lpstr>Outline</vt:lpstr>
      <vt:lpstr>Text and Binary Files</vt:lpstr>
      <vt:lpstr>Streams</vt:lpstr>
      <vt:lpstr>Streams</vt:lpstr>
      <vt:lpstr>The throws clause</vt:lpstr>
      <vt:lpstr>Reading a Text File Using a Scanner object</vt:lpstr>
      <vt:lpstr>Reading a Text File Using a Scanner object </vt:lpstr>
      <vt:lpstr>Example 1: Throwing the Exception </vt:lpstr>
      <vt:lpstr>Example 2: Handling the Exception </vt:lpstr>
      <vt:lpstr>Reading a character from a Text File using read() method </vt:lpstr>
      <vt:lpstr>Problem of nextLine() with a leftover '\n' in the input buffer</vt:lpstr>
      <vt:lpstr>Writing to a Text File</vt:lpstr>
      <vt:lpstr>Writing to a Text File</vt:lpstr>
      <vt:lpstr>Appending to a Text File</vt:lpstr>
      <vt:lpstr>Appending to a Text File</vt:lpstr>
      <vt:lpstr>File Path Names</vt:lpstr>
      <vt:lpstr>Using sentinel-controlled loops in Text-File I/O</vt:lpstr>
      <vt:lpstr>Using sentinel-controlled loops in Text-File I/O</vt:lpstr>
      <vt:lpstr>Using sentinel-controlled loops in Text-file I/O</vt:lpstr>
      <vt:lpstr>Using String Scanner in Text-File I/O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itc</dc:creator>
  <cp:lastModifiedBy>itc</cp:lastModifiedBy>
  <cp:revision>549</cp:revision>
  <cp:lastPrinted>1999-09-10T20:38:56Z</cp:lastPrinted>
  <dcterms:created xsi:type="dcterms:W3CDTF">1998-06-19T04:38:52Z</dcterms:created>
  <dcterms:modified xsi:type="dcterms:W3CDTF">2018-07-07T18:59:52Z</dcterms:modified>
</cp:coreProperties>
</file>