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8" r:id="rId1"/>
  </p:sldMasterIdLst>
  <p:notesMasterIdLst>
    <p:notesMasterId r:id="rId14"/>
  </p:notesMasterIdLst>
  <p:handoutMasterIdLst>
    <p:handoutMasterId r:id="rId15"/>
  </p:handoutMasterIdLst>
  <p:sldIdLst>
    <p:sldId id="284" r:id="rId2"/>
    <p:sldId id="298" r:id="rId3"/>
    <p:sldId id="285" r:id="rId4"/>
    <p:sldId id="286" r:id="rId5"/>
    <p:sldId id="287" r:id="rId6"/>
    <p:sldId id="299" r:id="rId7"/>
    <p:sldId id="300" r:id="rId8"/>
    <p:sldId id="292" r:id="rId9"/>
    <p:sldId id="302" r:id="rId10"/>
    <p:sldId id="290" r:id="rId11"/>
    <p:sldId id="301" r:id="rId12"/>
    <p:sldId id="283" r:id="rId13"/>
  </p:sldIdLst>
  <p:sldSz cx="9144000" cy="6858000" type="screen4x3"/>
  <p:notesSz cx="6831013" cy="91170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2">
          <p15:clr>
            <a:srgbClr val="A4A3A4"/>
          </p15:clr>
        </p15:guide>
        <p15:guide id="2" pos="215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CC"/>
    <a:srgbClr val="170981"/>
    <a:srgbClr val="F6E6EA"/>
    <a:srgbClr val="FAE2F6"/>
    <a:srgbClr val="121328"/>
    <a:srgbClr val="D7FDF9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0" autoAdjust="0"/>
    <p:restoredTop sz="84835" autoAdjust="0"/>
  </p:normalViewPr>
  <p:slideViewPr>
    <p:cSldViewPr>
      <p:cViewPr varScale="1">
        <p:scale>
          <a:sx n="94" d="100"/>
          <a:sy n="94" d="100"/>
        </p:scale>
        <p:origin x="220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530" y="-72"/>
      </p:cViewPr>
      <p:guideLst>
        <p:guide orient="horz" pos="2872"/>
        <p:guide pos="21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0325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0325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A613F185-DF39-4D9B-A700-DDB23DEFCFEB}" type="slidenum">
              <a:rPr lang="ar-SA" altLang="en-US"/>
              <a:pPr>
                <a:defRPr/>
              </a:pPr>
              <a:t>‹#›</a:t>
            </a:fld>
            <a:endParaRPr lang="en-US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797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0325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6650" y="684213"/>
            <a:ext cx="4557713" cy="34178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330700"/>
            <a:ext cx="5008563" cy="410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0325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E8894BAE-85F7-4E27-A991-A75270BFFA24}" type="slidenum">
              <a:rPr lang="ar-SA" altLang="en-US"/>
              <a:pPr>
                <a:defRPr/>
              </a:pPr>
              <a:t>‹#›</a:t>
            </a:fld>
            <a:endParaRPr lang="en-US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493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/>
            <a:r>
              <a:rPr lang="en-US" altLang="en-US" smtClean="0">
                <a:cs typeface="Tahoma" panose="020B0604030504040204" pitchFamily="34" charset="0"/>
              </a:rPr>
              <a:t>[Deleted from the Slide] A Boolean expression does not need to be enclosed in parentheses, unless it is used in an </a:t>
            </a:r>
            <a:r>
              <a:rPr lang="en-US" altLang="en-US" b="1" smtClean="0">
                <a:solidFill>
                  <a:srgbClr val="034CA1"/>
                </a:solidFill>
                <a:cs typeface="Tahoma" panose="020B0604030504040204" pitchFamily="34" charset="0"/>
              </a:rPr>
              <a:t>if-else</a:t>
            </a:r>
            <a:r>
              <a:rPr lang="en-US" altLang="en-US" smtClean="0">
                <a:cs typeface="Tahoma" panose="020B0604030504040204" pitchFamily="34" charset="0"/>
              </a:rPr>
              <a:t> statement</a:t>
            </a:r>
          </a:p>
          <a:p>
            <a:endParaRPr lang="en-US" alt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A1FA678-5E64-4257-848C-F000D5D78FCD}" type="slidenum">
              <a:rPr lang="ar-SA" altLang="en-US" smtClean="0"/>
              <a:pPr>
                <a:spcBef>
                  <a:spcPct val="0"/>
                </a:spcBef>
              </a:pPr>
              <a:t>3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9322320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spcBef>
                <a:spcPct val="50000"/>
              </a:spcBef>
              <a:tabLst>
                <a:tab pos="457200" algn="l"/>
              </a:tabLst>
            </a:pPr>
            <a:r>
              <a:rPr lang="en-US" altLang="en-US" smtClean="0">
                <a:latin typeface="Courier New" panose="02070309020205020404" pitchFamily="49" charset="0"/>
              </a:rPr>
              <a:t>Examples</a:t>
            </a:r>
          </a:p>
          <a:p>
            <a:pPr>
              <a:lnSpc>
                <a:spcPct val="80000"/>
              </a:lnSpc>
              <a:spcBef>
                <a:spcPct val="50000"/>
              </a:spcBef>
              <a:tabLst>
                <a:tab pos="457200" algn="l"/>
              </a:tabLst>
            </a:pPr>
            <a:r>
              <a:rPr lang="en-US" altLang="en-US" smtClean="0">
                <a:latin typeface="Courier New" panose="02070309020205020404" pitchFamily="49" charset="0"/>
              </a:rPr>
              <a:t>		testScore &lt; 80</a:t>
            </a:r>
          </a:p>
          <a:p>
            <a:pPr>
              <a:lnSpc>
                <a:spcPct val="80000"/>
              </a:lnSpc>
              <a:spcBef>
                <a:spcPct val="50000"/>
              </a:spcBef>
              <a:tabLst>
                <a:tab pos="457200" algn="l"/>
              </a:tabLst>
            </a:pPr>
            <a:r>
              <a:rPr lang="en-US" altLang="en-US" smtClean="0">
                <a:latin typeface="Courier New" panose="02070309020205020404" pitchFamily="49" charset="0"/>
              </a:rPr>
              <a:t>		testScore * 2 &gt;= 350</a:t>
            </a:r>
          </a:p>
          <a:p>
            <a:pPr>
              <a:lnSpc>
                <a:spcPct val="80000"/>
              </a:lnSpc>
              <a:spcBef>
                <a:spcPct val="50000"/>
              </a:spcBef>
              <a:tabLst>
                <a:tab pos="457200" algn="l"/>
              </a:tabLst>
            </a:pPr>
            <a:r>
              <a:rPr lang="en-US" altLang="en-US" smtClean="0">
                <a:latin typeface="Courier New" panose="02070309020205020404" pitchFamily="49" charset="0"/>
              </a:rPr>
              <a:t>		30 &lt; w / (h * h)</a:t>
            </a:r>
          </a:p>
          <a:p>
            <a:pPr>
              <a:lnSpc>
                <a:spcPct val="80000"/>
              </a:lnSpc>
              <a:spcBef>
                <a:spcPct val="50000"/>
              </a:spcBef>
              <a:tabLst>
                <a:tab pos="457200" algn="l"/>
              </a:tabLst>
            </a:pPr>
            <a:r>
              <a:rPr lang="en-US" altLang="en-US" smtClean="0">
                <a:latin typeface="Courier New" panose="02070309020205020404" pitchFamily="49" charset="0"/>
              </a:rPr>
              <a:t>		x + y != 2 * (a + b)</a:t>
            </a:r>
          </a:p>
          <a:p>
            <a:pPr>
              <a:lnSpc>
                <a:spcPct val="80000"/>
              </a:lnSpc>
              <a:spcBef>
                <a:spcPct val="50000"/>
              </a:spcBef>
              <a:tabLst>
                <a:tab pos="457200" algn="l"/>
              </a:tabLst>
            </a:pPr>
            <a:r>
              <a:rPr lang="en-US" altLang="en-US" smtClean="0">
                <a:latin typeface="Courier New" panose="02070309020205020404" pitchFamily="49" charset="0"/>
              </a:rPr>
              <a:t>		2 * Math.PI * radius &lt;= 359.99 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FC46EE3-4E27-47C7-8196-0892C85E5EB5}" type="slidenum">
              <a:rPr lang="ar-SA" altLang="en-US" smtClean="0"/>
              <a:pPr>
                <a:spcBef>
                  <a:spcPct val="0"/>
                </a:spcBef>
              </a:pPr>
              <a:t>4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66070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728913"/>
            <a:ext cx="6096000" cy="77628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295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038600" y="5486400"/>
            <a:ext cx="1905000" cy="457200"/>
          </a:xfrm>
          <a:prstGeom prst="rect">
            <a:avLst/>
          </a:prstGeom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hangingPunct="1">
              <a:defRPr sz="1400">
                <a:solidFill>
                  <a:schemeClr val="bg2"/>
                </a:solidFill>
                <a:cs typeface="Arial" charset="0"/>
              </a:defRPr>
            </a:lvl1pPr>
          </a:lstStyle>
          <a:p>
            <a:pPr>
              <a:defRPr/>
            </a:pPr>
            <a:fld id="{3A737CB3-D7C8-487F-B36D-9B0E40A6E049}" type="datetime4">
              <a:rPr lang="en-US"/>
              <a:pPr>
                <a:defRPr/>
              </a:pPr>
              <a:t>July 7,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8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837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214313"/>
            <a:ext cx="1997075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14313"/>
            <a:ext cx="5843588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922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14313"/>
            <a:ext cx="7307263" cy="6238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371600"/>
            <a:ext cx="3752850" cy="47609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7250" y="1371600"/>
            <a:ext cx="3754438" cy="47609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152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681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3533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371600"/>
            <a:ext cx="3752850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7250" y="1371600"/>
            <a:ext cx="3754438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662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920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171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833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32039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039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14313"/>
            <a:ext cx="7307263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371600"/>
            <a:ext cx="7659688" cy="476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  <p:sldLayoutId id="214748384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5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9"/>
          <p:cNvSpPr>
            <a:spLocks noChangeArrowheads="1"/>
          </p:cNvSpPr>
          <p:nvPr/>
        </p:nvSpPr>
        <p:spPr bwMode="auto">
          <a:xfrm>
            <a:off x="5270500" y="5321300"/>
            <a:ext cx="3429000" cy="482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5123" name="Text Box 10"/>
          <p:cNvSpPr txBox="1">
            <a:spLocks noChangeArrowheads="1"/>
          </p:cNvSpPr>
          <p:nvPr/>
        </p:nvSpPr>
        <p:spPr bwMode="auto">
          <a:xfrm>
            <a:off x="2133600" y="1841500"/>
            <a:ext cx="6400800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 b="1">
                <a:latin typeface="Arial" panose="020B0604020202020204" pitchFamily="34" charset="0"/>
              </a:rPr>
              <a:t>ICS102 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 b="1">
                <a:latin typeface="Arial" panose="020B0604020202020204" pitchFamily="34" charset="0"/>
              </a:rPr>
              <a:t>Lecture 6: Boolean Expressions</a:t>
            </a:r>
          </a:p>
        </p:txBody>
      </p:sp>
      <p:sp>
        <p:nvSpPr>
          <p:cNvPr id="5124" name="Text Box 11"/>
          <p:cNvSpPr txBox="1">
            <a:spLocks noChangeArrowheads="1"/>
          </p:cNvSpPr>
          <p:nvPr/>
        </p:nvSpPr>
        <p:spPr bwMode="auto">
          <a:xfrm>
            <a:off x="1219200" y="152400"/>
            <a:ext cx="7924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King Fahd University of Petroleum &amp; Minerals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College of Computer Science &amp; Engineering</a:t>
            </a:r>
            <a:endParaRPr lang="en-US" altLang="en-US"/>
          </a:p>
        </p:txBody>
      </p:sp>
      <p:sp>
        <p:nvSpPr>
          <p:cNvPr id="5125" name="Rectangle 12"/>
          <p:cNvSpPr>
            <a:spLocks noChangeArrowheads="1"/>
          </p:cNvSpPr>
          <p:nvPr/>
        </p:nvSpPr>
        <p:spPr bwMode="auto">
          <a:xfrm>
            <a:off x="2590800" y="1295400"/>
            <a:ext cx="5073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latin typeface="Arial" panose="020B0604020202020204" pitchFamily="34" charset="0"/>
              </a:rPr>
              <a:t>Information &amp; Computer Science Department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2CCD4F7-16B7-49AB-A330-AC3F8E4B53EF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July 7, 2018</a:t>
            </a:fld>
            <a:endParaRPr lang="en-US" altLang="en-US" sz="1200"/>
          </a:p>
        </p:txBody>
      </p:sp>
      <p:sp>
        <p:nvSpPr>
          <p:cNvPr id="16387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course</a:t>
            </a:r>
          </a:p>
        </p:txBody>
      </p:sp>
      <p:sp>
        <p:nvSpPr>
          <p:cNvPr id="1638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2970B9ED-3C3C-4B8F-9BAE-12A31807E0BB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en-US" sz="1200"/>
          </a:p>
        </p:txBody>
      </p:sp>
      <p:sp>
        <p:nvSpPr>
          <p:cNvPr id="1638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Evaluating Boolean Expressions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1752600" y="1600200"/>
            <a:ext cx="5715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20/(15 – 10) &gt; 7 ||   !  (20 &lt; 20)</a:t>
            </a:r>
          </a:p>
        </p:txBody>
      </p:sp>
      <p:sp>
        <p:nvSpPr>
          <p:cNvPr id="7177" name="AutoShape 9"/>
          <p:cNvSpPr>
            <a:spLocks/>
          </p:cNvSpPr>
          <p:nvPr/>
        </p:nvSpPr>
        <p:spPr bwMode="auto">
          <a:xfrm rot="5400000">
            <a:off x="2933700" y="1562100"/>
            <a:ext cx="152400" cy="1143000"/>
          </a:xfrm>
          <a:prstGeom prst="rightBrace">
            <a:avLst>
              <a:gd name="adj1" fmla="val 62500"/>
              <a:gd name="adj2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2667000" y="2209800"/>
            <a:ext cx="609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</p:txBody>
      </p:sp>
      <p:sp>
        <p:nvSpPr>
          <p:cNvPr id="7179" name="AutoShape 11"/>
          <p:cNvSpPr>
            <a:spLocks/>
          </p:cNvSpPr>
          <p:nvPr/>
        </p:nvSpPr>
        <p:spPr bwMode="auto">
          <a:xfrm rot="5400000">
            <a:off x="2781300" y="2019300"/>
            <a:ext cx="152400" cy="1752600"/>
          </a:xfrm>
          <a:prstGeom prst="rightBrace">
            <a:avLst>
              <a:gd name="adj1" fmla="val 95833"/>
              <a:gd name="adj2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2590800" y="2986088"/>
            <a:ext cx="6096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</a:p>
        </p:txBody>
      </p:sp>
      <p:sp>
        <p:nvSpPr>
          <p:cNvPr id="7181" name="AutoShape 13"/>
          <p:cNvSpPr>
            <a:spLocks/>
          </p:cNvSpPr>
          <p:nvPr/>
        </p:nvSpPr>
        <p:spPr bwMode="auto">
          <a:xfrm rot="5400000">
            <a:off x="6210300" y="1562100"/>
            <a:ext cx="152400" cy="1143000"/>
          </a:xfrm>
          <a:prstGeom prst="rightBrace">
            <a:avLst>
              <a:gd name="adj1" fmla="val 62500"/>
              <a:gd name="adj2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5715000" y="2286000"/>
            <a:ext cx="1143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</a:p>
        </p:txBody>
      </p:sp>
      <p:sp>
        <p:nvSpPr>
          <p:cNvPr id="7183" name="AutoShape 15"/>
          <p:cNvSpPr>
            <a:spLocks/>
          </p:cNvSpPr>
          <p:nvPr/>
        </p:nvSpPr>
        <p:spPr bwMode="auto">
          <a:xfrm rot="5400000">
            <a:off x="3086100" y="2095500"/>
            <a:ext cx="228600" cy="2743200"/>
          </a:xfrm>
          <a:prstGeom prst="rightBrace">
            <a:avLst>
              <a:gd name="adj1" fmla="val 100000"/>
              <a:gd name="adj2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2667000" y="3595688"/>
            <a:ext cx="990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</a:p>
        </p:txBody>
      </p:sp>
      <p:sp>
        <p:nvSpPr>
          <p:cNvPr id="7185" name="AutoShape 17"/>
          <p:cNvSpPr>
            <a:spLocks/>
          </p:cNvSpPr>
          <p:nvPr/>
        </p:nvSpPr>
        <p:spPr bwMode="auto">
          <a:xfrm rot="5400000">
            <a:off x="6027737" y="2125663"/>
            <a:ext cx="136525" cy="1524000"/>
          </a:xfrm>
          <a:prstGeom prst="rightBrace">
            <a:avLst>
              <a:gd name="adj1" fmla="val 93023"/>
              <a:gd name="adj2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5562600" y="3032125"/>
            <a:ext cx="1143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</a:p>
        </p:txBody>
      </p:sp>
      <p:sp>
        <p:nvSpPr>
          <p:cNvPr id="7187" name="AutoShape 19"/>
          <p:cNvSpPr>
            <a:spLocks/>
          </p:cNvSpPr>
          <p:nvPr/>
        </p:nvSpPr>
        <p:spPr bwMode="auto">
          <a:xfrm rot="5400000">
            <a:off x="4237037" y="1706563"/>
            <a:ext cx="136525" cy="5257800"/>
          </a:xfrm>
          <a:prstGeom prst="rightBrace">
            <a:avLst>
              <a:gd name="adj1" fmla="val 320930"/>
              <a:gd name="adj2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3733800" y="4479925"/>
            <a:ext cx="1143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</a:p>
        </p:txBody>
      </p:sp>
      <p:sp>
        <p:nvSpPr>
          <p:cNvPr id="13331" name="TextBox 18"/>
          <p:cNvSpPr txBox="1">
            <a:spLocks noChangeArrowheads="1"/>
          </p:cNvSpPr>
          <p:nvPr/>
        </p:nvSpPr>
        <p:spPr bwMode="auto">
          <a:xfrm>
            <a:off x="228600" y="1219200"/>
            <a:ext cx="6934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FF0000"/>
                </a:solidFill>
              </a:rPr>
              <a:t>Evaluation order:   4</a:t>
            </a:r>
            <a:r>
              <a:rPr lang="en-US" altLang="en-US" sz="1800"/>
              <a:t>         </a:t>
            </a:r>
            <a:r>
              <a:rPr lang="en-US" altLang="en-US" sz="1800">
                <a:solidFill>
                  <a:srgbClr val="FF0000"/>
                </a:solidFill>
              </a:rPr>
              <a:t>1 </a:t>
            </a:r>
            <a:r>
              <a:rPr lang="en-US" altLang="en-US" sz="1800"/>
              <a:t>         </a:t>
            </a:r>
            <a:r>
              <a:rPr lang="en-US" altLang="en-US" sz="1800">
                <a:solidFill>
                  <a:srgbClr val="FF0000"/>
                </a:solidFill>
              </a:rPr>
              <a:t>5</a:t>
            </a:r>
            <a:r>
              <a:rPr lang="en-US" altLang="en-US" sz="1800"/>
              <a:t>        </a:t>
            </a:r>
            <a:r>
              <a:rPr lang="en-US" altLang="en-US" sz="1800">
                <a:solidFill>
                  <a:srgbClr val="FF0000"/>
                </a:solidFill>
              </a:rPr>
              <a:t>6 </a:t>
            </a:r>
            <a:r>
              <a:rPr lang="en-US" altLang="en-US" sz="1800"/>
              <a:t>       </a:t>
            </a:r>
            <a:r>
              <a:rPr lang="en-US" altLang="en-US" sz="1800">
                <a:solidFill>
                  <a:srgbClr val="FF0000"/>
                </a:solidFill>
              </a:rPr>
              <a:t>3</a:t>
            </a:r>
            <a:r>
              <a:rPr lang="en-US" altLang="en-US" sz="1800"/>
              <a:t>           </a:t>
            </a:r>
            <a:r>
              <a:rPr lang="en-US" altLang="en-US" sz="1800">
                <a:solidFill>
                  <a:srgbClr val="FF0000"/>
                </a:solidFill>
              </a:rPr>
              <a:t>2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/>
      <p:bldP spid="7177" grpId="0" animBg="1"/>
      <p:bldP spid="7178" grpId="0"/>
      <p:bldP spid="7179" grpId="0" animBg="1"/>
      <p:bldP spid="7180" grpId="0"/>
      <p:bldP spid="7181" grpId="0" animBg="1"/>
      <p:bldP spid="7182" grpId="0"/>
      <p:bldP spid="7183" grpId="0" animBg="1"/>
      <p:bldP spid="7184" grpId="0"/>
      <p:bldP spid="7185" grpId="0" animBg="1"/>
      <p:bldP spid="7186" grpId="0"/>
      <p:bldP spid="7187" grpId="0" animBg="1"/>
      <p:bldP spid="7188" grpId="0"/>
      <p:bldP spid="133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56D34A52-093E-4E90-A715-1084375E2D39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July 7, 2018</a:t>
            </a:fld>
            <a:endParaRPr lang="en-US" altLang="en-US" sz="1200"/>
          </a:p>
        </p:txBody>
      </p:sp>
      <p:sp>
        <p:nvSpPr>
          <p:cNvPr id="17411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course</a:t>
            </a:r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C6725271-3D7F-4C07-A36B-F963AD669D39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z="120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De Morgan’s Rules</a:t>
            </a:r>
          </a:p>
        </p:txBody>
      </p:sp>
      <p:sp>
        <p:nvSpPr>
          <p:cNvPr id="14342" name="TextBox 18"/>
          <p:cNvSpPr txBox="1">
            <a:spLocks noChangeArrowheads="1"/>
          </p:cNvSpPr>
          <p:nvPr/>
        </p:nvSpPr>
        <p:spPr bwMode="auto">
          <a:xfrm>
            <a:off x="1066800" y="1143000"/>
            <a:ext cx="457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 dirty="0"/>
              <a:t> For </a:t>
            </a:r>
            <a:r>
              <a:rPr lang="en-US" altLang="en-US" sz="1800" dirty="0" err="1" smtClean="0"/>
              <a:t>boolean</a:t>
            </a:r>
            <a:r>
              <a:rPr lang="en-US" altLang="en-US" sz="1800" dirty="0" smtClean="0"/>
              <a:t> </a:t>
            </a:r>
            <a:r>
              <a:rPr lang="en-US" altLang="en-US" sz="1800" dirty="0"/>
              <a:t>expressions P and Q:</a:t>
            </a:r>
          </a:p>
        </p:txBody>
      </p:sp>
      <p:sp>
        <p:nvSpPr>
          <p:cNvPr id="14343" name="TextBox 19"/>
          <p:cNvSpPr txBox="1">
            <a:spLocks noChangeArrowheads="1"/>
          </p:cNvSpPr>
          <p:nvPr/>
        </p:nvSpPr>
        <p:spPr bwMode="auto">
          <a:xfrm>
            <a:off x="1828800" y="1752600"/>
            <a:ext cx="2651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/>
              <a:t>! (P &amp;&amp; Q)  </a:t>
            </a:r>
            <a:r>
              <a:rPr lang="en-US" altLang="en-US" sz="1800" dirty="0">
                <a:sym typeface="Symbol" panose="05050102010706020507" pitchFamily="18" charset="2"/>
              </a:rPr>
              <a:t>   ! P || ! Q</a:t>
            </a:r>
            <a:endParaRPr lang="en-US" altLang="en-US" sz="1800" dirty="0"/>
          </a:p>
        </p:txBody>
      </p:sp>
      <p:sp>
        <p:nvSpPr>
          <p:cNvPr id="14344" name="TextBox 20"/>
          <p:cNvSpPr txBox="1">
            <a:spLocks noChangeArrowheads="1"/>
          </p:cNvSpPr>
          <p:nvPr/>
        </p:nvSpPr>
        <p:spPr bwMode="auto">
          <a:xfrm>
            <a:off x="1905000" y="2667000"/>
            <a:ext cx="2651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/>
              <a:t>! (P || Q)  </a:t>
            </a:r>
            <a:r>
              <a:rPr lang="en-US" altLang="en-US" sz="1800" dirty="0">
                <a:sym typeface="Symbol" panose="05050102010706020507" pitchFamily="18" charset="2"/>
              </a:rPr>
              <a:t>   ! P &amp;&amp; ! Q</a:t>
            </a:r>
            <a:endParaRPr lang="en-US" altLang="en-US" sz="1800" dirty="0"/>
          </a:p>
        </p:txBody>
      </p:sp>
      <p:sp>
        <p:nvSpPr>
          <p:cNvPr id="14345" name="TextBox 21"/>
          <p:cNvSpPr txBox="1">
            <a:spLocks noChangeArrowheads="1"/>
          </p:cNvSpPr>
          <p:nvPr/>
        </p:nvSpPr>
        <p:spPr bwMode="auto">
          <a:xfrm>
            <a:off x="990600" y="3352800"/>
            <a:ext cx="7620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 dirty="0"/>
              <a:t> Example: Simplify  !(age &lt; 12 || age &gt;= 65) using De Morgan’s rule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endParaRPr lang="en-US" altLang="en-US" sz="1800" dirty="0"/>
          </a:p>
        </p:txBody>
      </p:sp>
      <p:sp>
        <p:nvSpPr>
          <p:cNvPr id="14346" name="TextBox 22"/>
          <p:cNvSpPr txBox="1">
            <a:spLocks noChangeArrowheads="1"/>
          </p:cNvSpPr>
          <p:nvPr/>
        </p:nvSpPr>
        <p:spPr bwMode="auto">
          <a:xfrm>
            <a:off x="1371600" y="4038600"/>
            <a:ext cx="457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 dirty="0"/>
              <a:t>!(age &lt; 12) &amp;&amp; !(age &gt;= 65)</a:t>
            </a:r>
          </a:p>
        </p:txBody>
      </p:sp>
      <p:sp>
        <p:nvSpPr>
          <p:cNvPr id="14347" name="TextBox 23"/>
          <p:cNvSpPr txBox="1">
            <a:spLocks noChangeArrowheads="1"/>
          </p:cNvSpPr>
          <p:nvPr/>
        </p:nvSpPr>
        <p:spPr bwMode="auto">
          <a:xfrm>
            <a:off x="1524000" y="4953000"/>
            <a:ext cx="457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 dirty="0"/>
              <a:t>(age &gt;= 12) &amp;&amp;  (age &lt; 65)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/>
      <p:bldP spid="14343" grpId="0"/>
      <p:bldP spid="14344" grpId="0"/>
      <p:bldP spid="14345" grpId="0"/>
      <p:bldP spid="14346" grpId="0"/>
      <p:bldP spid="1434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7A65C8CC-9032-4CC8-97B6-7340B3364075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en-US" sz="1200"/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3619500" y="2667000"/>
            <a:ext cx="20193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/>
              <a:t>The end</a:t>
            </a:r>
          </a:p>
        </p:txBody>
      </p:sp>
      <p:graphicFrame>
        <p:nvGraphicFramePr>
          <p:cNvPr id="18436" name="Object 8"/>
          <p:cNvGraphicFramePr>
            <a:graphicFrameLocks noChangeAspect="1"/>
          </p:cNvGraphicFramePr>
          <p:nvPr/>
        </p:nvGraphicFramePr>
        <p:xfrm>
          <a:off x="7239000" y="4419600"/>
          <a:ext cx="1905000" cy="148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3" name="Image" r:id="rId4" imgW="2897282" imgH="2261913" progId="Photoshop.Image.5">
                  <p:embed/>
                </p:oleObj>
              </mc:Choice>
              <mc:Fallback>
                <p:oleObj name="Image" r:id="rId4" imgW="2897282" imgH="2261913" progId="Photoshop.Image.5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4419600"/>
                        <a:ext cx="1905000" cy="1487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7" name="Text Box 9"/>
          <p:cNvSpPr txBox="1">
            <a:spLocks noChangeArrowheads="1"/>
          </p:cNvSpPr>
          <p:nvPr/>
        </p:nvSpPr>
        <p:spPr bwMode="auto">
          <a:xfrm>
            <a:off x="228600" y="4249738"/>
            <a:ext cx="7086600" cy="116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/>
              <a:t>Important to do at home :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/>
              <a:t>           - read chapter 3.2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4F62143-3C35-4EBD-9246-C2A50CD5FB0B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July 7, 2018</a:t>
            </a:fld>
            <a:endParaRPr lang="en-US" altLang="en-US" sz="120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course</a:t>
            </a: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9B8F488B-7FFA-4479-8B38-82B0363D3AA9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US" altLang="en-US" sz="1200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Outline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371600"/>
            <a:ext cx="8077200" cy="4495800"/>
          </a:xfrm>
        </p:spPr>
        <p:txBody>
          <a:bodyPr/>
          <a:lstStyle/>
          <a:p>
            <a:pPr eaLnBrk="1" hangingPunct="1"/>
            <a:r>
              <a:rPr lang="en-US" altLang="en-US" sz="2000" dirty="0" smtClean="0"/>
              <a:t>Java Comparison Operators</a:t>
            </a:r>
          </a:p>
          <a:p>
            <a:pPr eaLnBrk="1" hangingPunct="1"/>
            <a:endParaRPr lang="en-US" altLang="en-US" sz="2000" dirty="0" smtClean="0"/>
          </a:p>
          <a:p>
            <a:pPr eaLnBrk="1" hangingPunct="1"/>
            <a:r>
              <a:rPr lang="en-US" altLang="en-US" sz="2000" dirty="0" smtClean="0"/>
              <a:t>Pitfall:  Using </a:t>
            </a:r>
            <a:r>
              <a:rPr lang="en-US" altLang="en-US" sz="2000" b="1" dirty="0" smtClean="0">
                <a:latin typeface="Courier New" panose="02070309020205020404" pitchFamily="49" charset="0"/>
              </a:rPr>
              <a:t>==</a:t>
            </a:r>
            <a:r>
              <a:rPr lang="en-US" altLang="en-US" sz="2000" dirty="0" smtClean="0"/>
              <a:t> and != with String content comparison</a:t>
            </a:r>
          </a:p>
          <a:p>
            <a:pPr eaLnBrk="1" hangingPunct="1"/>
            <a:endParaRPr lang="en-US" altLang="en-US" sz="2000" dirty="0" smtClean="0"/>
          </a:p>
          <a:p>
            <a:pPr eaLnBrk="1" hangingPunct="1"/>
            <a:r>
              <a:rPr lang="en-US" altLang="en-US" sz="2000" dirty="0" smtClean="0"/>
              <a:t>Logical Operators</a:t>
            </a:r>
          </a:p>
          <a:p>
            <a:pPr eaLnBrk="1" hangingPunct="1"/>
            <a:endParaRPr lang="en-US" altLang="en-US" sz="2000" dirty="0" smtClean="0"/>
          </a:p>
          <a:p>
            <a:pPr eaLnBrk="1" hangingPunct="1"/>
            <a:r>
              <a:rPr lang="en-US" altLang="en-US" sz="2000" dirty="0" smtClean="0"/>
              <a:t>Precedence and Associativity Rules</a:t>
            </a:r>
          </a:p>
          <a:p>
            <a:pPr eaLnBrk="1" hangingPunct="1"/>
            <a:endParaRPr lang="en-US" altLang="en-US" sz="2000" dirty="0" smtClean="0"/>
          </a:p>
          <a:p>
            <a:pPr eaLnBrk="1" hangingPunct="1"/>
            <a:r>
              <a:rPr lang="en-US" altLang="en-US" sz="2000" dirty="0" smtClean="0"/>
              <a:t>Evaluating Boolean Expressions</a:t>
            </a:r>
          </a:p>
          <a:p>
            <a:pPr eaLnBrk="1" hangingPunct="1"/>
            <a:endParaRPr lang="en-US" altLang="en-US" sz="2000" dirty="0" smtClean="0"/>
          </a:p>
          <a:p>
            <a:pPr eaLnBrk="1" hangingPunct="1"/>
            <a:r>
              <a:rPr lang="en-US" altLang="en-US" sz="2000" dirty="0" smtClean="0"/>
              <a:t>Short-Circuit and Complete Evaluation</a:t>
            </a:r>
          </a:p>
          <a:p>
            <a:pPr eaLnBrk="1" hangingPunct="1"/>
            <a:endParaRPr lang="en-US" altLang="en-US" sz="2000" dirty="0" smtClean="0"/>
          </a:p>
          <a:p>
            <a:pPr eaLnBrk="1" hangingPunct="1"/>
            <a:r>
              <a:rPr lang="en-US" altLang="en-US" sz="2000" dirty="0" smtClean="0"/>
              <a:t>De Morgan’s Rules</a:t>
            </a:r>
          </a:p>
          <a:p>
            <a:pPr eaLnBrk="1" hangingPunct="1"/>
            <a:endParaRPr lang="en-US" alt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CBDAB0C-8AFD-47DA-A31B-BE946C38D363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July 7, 2018</a:t>
            </a:fld>
            <a:endParaRPr lang="en-US" altLang="en-US" sz="1200"/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course</a:t>
            </a: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F9682BAF-35B3-482F-B2CC-5BB3FD2D5A1F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en-US" sz="1200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Introduction</a:t>
            </a: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143000"/>
            <a:ext cx="83058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000" dirty="0" smtClean="0">
                <a:cs typeface="Tahoma" panose="020B0604030504040204" pitchFamily="34" charset="0"/>
              </a:rPr>
              <a:t>A </a:t>
            </a:r>
            <a:r>
              <a:rPr lang="en-US" altLang="en-US" sz="2000" dirty="0" err="1" smtClean="0">
                <a:cs typeface="Tahoma" panose="020B0604030504040204" pitchFamily="34" charset="0"/>
              </a:rPr>
              <a:t>boolean</a:t>
            </a:r>
            <a:r>
              <a:rPr lang="en-US" altLang="en-US" sz="2000" dirty="0" smtClean="0">
                <a:cs typeface="Tahoma" panose="020B0604030504040204" pitchFamily="34" charset="0"/>
              </a:rPr>
              <a:t> expression is an expression that evaluates to either </a:t>
            </a:r>
            <a:r>
              <a:rPr lang="en-US" altLang="en-US" sz="2000" b="1" dirty="0" smtClean="0">
                <a:solidFill>
                  <a:srgbClr val="034CA1"/>
                </a:solidFill>
                <a:cs typeface="Tahoma" panose="020B0604030504040204" pitchFamily="34" charset="0"/>
              </a:rPr>
              <a:t>true</a:t>
            </a:r>
            <a:r>
              <a:rPr lang="en-US" altLang="en-US" sz="2000" dirty="0" smtClean="0">
                <a:cs typeface="Tahoma" panose="020B0604030504040204" pitchFamily="34" charset="0"/>
              </a:rPr>
              <a:t> or </a:t>
            </a:r>
            <a:r>
              <a:rPr lang="en-US" altLang="en-US" sz="2000" b="1" dirty="0" smtClean="0">
                <a:solidFill>
                  <a:srgbClr val="034CA1"/>
                </a:solidFill>
                <a:cs typeface="Tahoma" panose="020B0604030504040204" pitchFamily="34" charset="0"/>
              </a:rPr>
              <a:t>false</a:t>
            </a:r>
            <a:endParaRPr lang="en-US" altLang="en-US" sz="2000" dirty="0" smtClean="0">
              <a:solidFill>
                <a:srgbClr val="034CA1"/>
              </a:solidFill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dirty="0" smtClean="0"/>
              <a:t>Boolean expressions use equality, relational and/or logical operators.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dirty="0" smtClean="0"/>
              <a:t>Equality operators (==, != ) and relational operators (&gt;, &gt;=, &lt;, &lt;=) compare two arithmetic or character expressions and evaluate to a </a:t>
            </a:r>
            <a:r>
              <a:rPr lang="en-US" altLang="en-US" sz="2000" dirty="0" err="1" smtClean="0"/>
              <a:t>boolean</a:t>
            </a:r>
            <a:r>
              <a:rPr lang="en-US" altLang="en-US" sz="2000" dirty="0" smtClean="0"/>
              <a:t> result.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1600" dirty="0" smtClean="0"/>
              <a:t>Examples: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altLang="en-US" sz="1600" dirty="0"/>
              <a:t> </a:t>
            </a:r>
            <a:r>
              <a:rPr lang="en-US" altLang="en-US" sz="1600" dirty="0" smtClean="0"/>
              <a:t>          5.2  !=   12.0       is   </a:t>
            </a:r>
            <a:r>
              <a:rPr lang="en-US" altLang="en-US" sz="1600" dirty="0" smtClean="0">
                <a:solidFill>
                  <a:srgbClr val="0000FF"/>
                </a:solidFill>
              </a:rPr>
              <a:t>true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altLang="en-US" sz="1600" dirty="0"/>
              <a:t> </a:t>
            </a:r>
            <a:r>
              <a:rPr lang="en-US" altLang="en-US" sz="1600" dirty="0" smtClean="0"/>
              <a:t>          'A'  &gt;=   'n'          is  </a:t>
            </a:r>
            <a:r>
              <a:rPr lang="en-US" altLang="en-US" sz="1600" dirty="0" smtClean="0">
                <a:solidFill>
                  <a:srgbClr val="0000FF"/>
                </a:solidFill>
              </a:rPr>
              <a:t>false</a:t>
            </a:r>
            <a:endParaRPr lang="en-US" altLang="en-US" sz="2000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2000" dirty="0" smtClean="0"/>
              <a:t>The logical operator !  negates a </a:t>
            </a:r>
            <a:r>
              <a:rPr lang="en-US" altLang="en-US" sz="2000" dirty="0" err="1" smtClean="0"/>
              <a:t>boolean</a:t>
            </a:r>
            <a:r>
              <a:rPr lang="en-US" altLang="en-US" sz="2000" dirty="0" smtClean="0"/>
              <a:t> value.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1600" dirty="0" smtClean="0"/>
              <a:t>Example: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altLang="en-US" sz="1600" dirty="0"/>
              <a:t> </a:t>
            </a:r>
            <a:r>
              <a:rPr lang="en-US" altLang="en-US" sz="1600" dirty="0" smtClean="0"/>
              <a:t>        ! (5.2 != 12.0)     is  </a:t>
            </a:r>
            <a:r>
              <a:rPr lang="en-US" altLang="en-US" sz="1600" dirty="0" smtClean="0">
                <a:solidFill>
                  <a:srgbClr val="0000FF"/>
                </a:solidFill>
              </a:rPr>
              <a:t>false</a:t>
            </a:r>
          </a:p>
          <a:p>
            <a:pPr eaLnBrk="1" hangingPunct="1">
              <a:lnSpc>
                <a:spcPct val="90000"/>
              </a:lnSpc>
            </a:pPr>
            <a:endParaRPr lang="en-US" altLang="en-US" sz="2000" dirty="0"/>
          </a:p>
          <a:p>
            <a:pPr eaLnBrk="1" hangingPunct="1">
              <a:lnSpc>
                <a:spcPct val="90000"/>
              </a:lnSpc>
            </a:pPr>
            <a:r>
              <a:rPr lang="en-US" altLang="en-US" sz="2000" dirty="0" smtClean="0"/>
              <a:t>The logical operators &amp;&amp; and || combine </a:t>
            </a:r>
            <a:r>
              <a:rPr lang="en-US" altLang="en-US" sz="2000" dirty="0" err="1" smtClean="0"/>
              <a:t>boolean</a:t>
            </a:r>
            <a:r>
              <a:rPr lang="en-US" altLang="en-US" sz="2000" dirty="0" smtClean="0"/>
              <a:t> values and evaluate to a </a:t>
            </a:r>
            <a:r>
              <a:rPr lang="en-US" altLang="en-US" sz="2000" dirty="0" err="1" smtClean="0"/>
              <a:t>boolean</a:t>
            </a:r>
            <a:r>
              <a:rPr lang="en-US" altLang="en-US" sz="2000" dirty="0" smtClean="0"/>
              <a:t> result.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1600" dirty="0" smtClean="0">
                <a:cs typeface="Tahoma" panose="020B0604030504040204" pitchFamily="34" charset="0"/>
              </a:rPr>
              <a:t>Example: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altLang="en-US" sz="1600" dirty="0">
                <a:cs typeface="Tahoma" panose="020B0604030504040204" pitchFamily="34" charset="0"/>
              </a:rPr>
              <a:t> </a:t>
            </a:r>
            <a:r>
              <a:rPr lang="en-US" altLang="en-US" sz="1600" dirty="0" smtClean="0">
                <a:cs typeface="Tahoma" panose="020B0604030504040204" pitchFamily="34" charset="0"/>
              </a:rPr>
              <a:t>         5.2 != 12.0  &amp;&amp;  7 </a:t>
            </a:r>
            <a:r>
              <a:rPr lang="en-US" altLang="en-US" sz="1600" dirty="0">
                <a:cs typeface="Tahoma" panose="020B0604030504040204" pitchFamily="34" charset="0"/>
              </a:rPr>
              <a:t>&lt;</a:t>
            </a:r>
            <a:r>
              <a:rPr lang="en-US" altLang="en-US" sz="1600" dirty="0" smtClean="0">
                <a:cs typeface="Tahoma" panose="020B0604030504040204" pitchFamily="34" charset="0"/>
              </a:rPr>
              <a:t> 3  evaluates to </a:t>
            </a:r>
            <a:r>
              <a:rPr lang="en-US" altLang="en-US" sz="1600" dirty="0" smtClean="0">
                <a:solidFill>
                  <a:srgbClr val="0000FF"/>
                </a:solidFill>
                <a:cs typeface="Tahoma" panose="020B0604030504040204" pitchFamily="34" charset="0"/>
              </a:rPr>
              <a:t>true &amp;&amp; false </a:t>
            </a:r>
            <a:r>
              <a:rPr lang="en-US" altLang="en-US" sz="1600" dirty="0" smtClean="0">
                <a:cs typeface="Tahoma" panose="020B0604030504040204" pitchFamily="34" charset="0"/>
              </a:rPr>
              <a:t>which evaluates to </a:t>
            </a:r>
            <a:r>
              <a:rPr lang="en-US" altLang="en-US" sz="1600" dirty="0" smtClean="0">
                <a:solidFill>
                  <a:srgbClr val="0000FF"/>
                </a:solidFill>
                <a:cs typeface="Tahoma" panose="020B0604030504040204" pitchFamily="34" charset="0"/>
              </a:rPr>
              <a:t>false</a:t>
            </a:r>
            <a:endParaRPr lang="en-US" altLang="en-US" dirty="0" smtClean="0">
              <a:solidFill>
                <a:srgbClr val="0000FF"/>
              </a:solidFill>
              <a:cs typeface="Tahoma" panose="020B0604030504040204" pitchFamily="34" charset="0"/>
            </a:endParaRPr>
          </a:p>
          <a:p>
            <a:pPr lvl="1" eaLnBrk="1" hangingPunct="1">
              <a:lnSpc>
                <a:spcPct val="90000"/>
              </a:lnSpc>
            </a:pPr>
            <a:endParaRPr lang="en-US" altLang="en-US" dirty="0" smtClean="0">
              <a:cs typeface="Tahoma" panose="020B0604030504040204" pitchFamily="34" charset="0"/>
            </a:endParaRPr>
          </a:p>
          <a:p>
            <a:pPr lvl="2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1400" dirty="0" smtClean="0"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5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5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51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1000"/>
                                        <p:tgtEl>
                                          <p:spTgt spid="51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1000"/>
                                        <p:tgtEl>
                                          <p:spTgt spid="51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1000"/>
                                        <p:tgtEl>
                                          <p:spTgt spid="51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1000"/>
                                        <p:tgtEl>
                                          <p:spTgt spid="51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1000"/>
                                        <p:tgtEl>
                                          <p:spTgt spid="512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3744B8D2-8634-4AB1-A044-E04432CADEC4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July 7, 2018</a:t>
            </a:fld>
            <a:endParaRPr lang="en-US" altLang="en-US" sz="1200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course</a:t>
            </a: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18BDC4E8-6F0E-4367-A824-6A021DEF383A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US" altLang="en-US" sz="1200"/>
          </a:p>
        </p:txBody>
      </p:sp>
      <p:sp>
        <p:nvSpPr>
          <p:cNvPr id="922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Comparison Operators</a:t>
            </a:r>
          </a:p>
        </p:txBody>
      </p:sp>
      <p:graphicFrame>
        <p:nvGraphicFramePr>
          <p:cNvPr id="6203" name="Group 59"/>
          <p:cNvGraphicFramePr>
            <a:graphicFrameLocks noGrp="1"/>
          </p:cNvGraphicFramePr>
          <p:nvPr/>
        </p:nvGraphicFramePr>
        <p:xfrm>
          <a:off x="1143000" y="1676400"/>
          <a:ext cx="6553200" cy="3905250"/>
        </p:xfrm>
        <a:graphic>
          <a:graphicData uri="http://schemas.openxmlformats.org/drawingml/2006/table">
            <a:tbl>
              <a:tblPr/>
              <a:tblGrid>
                <a:gridCol w="218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8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Math Notation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Java Notation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Example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184" name="TextBox 3"/>
          <p:cNvSpPr txBox="1">
            <a:spLocks noChangeArrowheads="1"/>
          </p:cNvSpPr>
          <p:nvPr/>
        </p:nvSpPr>
        <p:spPr bwMode="auto">
          <a:xfrm>
            <a:off x="1600200" y="2209800"/>
            <a:ext cx="990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/>
              <a:t>&gt;</a:t>
            </a:r>
          </a:p>
        </p:txBody>
      </p:sp>
      <p:sp>
        <p:nvSpPr>
          <p:cNvPr id="6185" name="TextBox 9"/>
          <p:cNvSpPr txBox="1">
            <a:spLocks noChangeArrowheads="1"/>
          </p:cNvSpPr>
          <p:nvPr/>
        </p:nvSpPr>
        <p:spPr bwMode="auto">
          <a:xfrm>
            <a:off x="1752600" y="2814638"/>
            <a:ext cx="685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/>
              <a:t>≥</a:t>
            </a:r>
          </a:p>
        </p:txBody>
      </p:sp>
      <p:sp>
        <p:nvSpPr>
          <p:cNvPr id="6186" name="TextBox 10"/>
          <p:cNvSpPr txBox="1">
            <a:spLocks noChangeArrowheads="1"/>
          </p:cNvSpPr>
          <p:nvPr/>
        </p:nvSpPr>
        <p:spPr bwMode="auto">
          <a:xfrm>
            <a:off x="1752600" y="3352800"/>
            <a:ext cx="685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/>
              <a:t>&lt;</a:t>
            </a:r>
          </a:p>
        </p:txBody>
      </p:sp>
      <p:sp>
        <p:nvSpPr>
          <p:cNvPr id="6187" name="TextBox 11"/>
          <p:cNvSpPr txBox="1">
            <a:spLocks noChangeArrowheads="1"/>
          </p:cNvSpPr>
          <p:nvPr/>
        </p:nvSpPr>
        <p:spPr bwMode="auto">
          <a:xfrm>
            <a:off x="1752600" y="3957638"/>
            <a:ext cx="685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/>
              <a:t>≤</a:t>
            </a:r>
          </a:p>
        </p:txBody>
      </p:sp>
      <p:sp>
        <p:nvSpPr>
          <p:cNvPr id="6188" name="TextBox 12"/>
          <p:cNvSpPr txBox="1">
            <a:spLocks noChangeArrowheads="1"/>
          </p:cNvSpPr>
          <p:nvPr/>
        </p:nvSpPr>
        <p:spPr bwMode="auto">
          <a:xfrm>
            <a:off x="1752600" y="449580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/>
              <a:t>=</a:t>
            </a:r>
          </a:p>
        </p:txBody>
      </p:sp>
      <p:sp>
        <p:nvSpPr>
          <p:cNvPr id="6189" name="TextBox 13"/>
          <p:cNvSpPr txBox="1">
            <a:spLocks noChangeArrowheads="1"/>
          </p:cNvSpPr>
          <p:nvPr/>
        </p:nvSpPr>
        <p:spPr bwMode="auto">
          <a:xfrm>
            <a:off x="1752600" y="5029200"/>
            <a:ext cx="685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/>
              <a:t>≠</a:t>
            </a:r>
          </a:p>
        </p:txBody>
      </p:sp>
      <p:sp>
        <p:nvSpPr>
          <p:cNvPr id="6190" name="TextBox 14"/>
          <p:cNvSpPr txBox="1">
            <a:spLocks noChangeArrowheads="1"/>
          </p:cNvSpPr>
          <p:nvPr/>
        </p:nvSpPr>
        <p:spPr bwMode="auto">
          <a:xfrm>
            <a:off x="3962400" y="220980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</p:txBody>
      </p:sp>
      <p:sp>
        <p:nvSpPr>
          <p:cNvPr id="6191" name="TextBox 15"/>
          <p:cNvSpPr txBox="1">
            <a:spLocks noChangeArrowheads="1"/>
          </p:cNvSpPr>
          <p:nvPr/>
        </p:nvSpPr>
        <p:spPr bwMode="auto">
          <a:xfrm>
            <a:off x="4038600" y="2819400"/>
            <a:ext cx="685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latin typeface="Courier New" panose="02070309020205020404" pitchFamily="49" charset="0"/>
                <a:cs typeface="Courier New" panose="02070309020205020404" pitchFamily="49" charset="0"/>
              </a:rPr>
              <a:t>&gt;=</a:t>
            </a:r>
          </a:p>
        </p:txBody>
      </p:sp>
      <p:sp>
        <p:nvSpPr>
          <p:cNvPr id="6192" name="TextBox 16"/>
          <p:cNvSpPr txBox="1">
            <a:spLocks noChangeArrowheads="1"/>
          </p:cNvSpPr>
          <p:nvPr/>
        </p:nvSpPr>
        <p:spPr bwMode="auto">
          <a:xfrm>
            <a:off x="3962400" y="335280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</a:p>
        </p:txBody>
      </p:sp>
      <p:sp>
        <p:nvSpPr>
          <p:cNvPr id="6193" name="TextBox 17"/>
          <p:cNvSpPr txBox="1">
            <a:spLocks noChangeArrowheads="1"/>
          </p:cNvSpPr>
          <p:nvPr/>
        </p:nvSpPr>
        <p:spPr bwMode="auto">
          <a:xfrm>
            <a:off x="3962400" y="396240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latin typeface="Courier New" panose="02070309020205020404" pitchFamily="49" charset="0"/>
                <a:cs typeface="Courier New" panose="02070309020205020404" pitchFamily="49" charset="0"/>
              </a:rPr>
              <a:t>&lt;=</a:t>
            </a:r>
          </a:p>
        </p:txBody>
      </p:sp>
      <p:sp>
        <p:nvSpPr>
          <p:cNvPr id="6194" name="TextBox 18"/>
          <p:cNvSpPr txBox="1">
            <a:spLocks noChangeArrowheads="1"/>
          </p:cNvSpPr>
          <p:nvPr/>
        </p:nvSpPr>
        <p:spPr bwMode="auto">
          <a:xfrm>
            <a:off x="3962400" y="4495800"/>
            <a:ext cx="685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latin typeface="Courier New" panose="02070309020205020404" pitchFamily="49" charset="0"/>
                <a:cs typeface="Courier New" panose="02070309020205020404" pitchFamily="49" charset="0"/>
              </a:rPr>
              <a:t>==</a:t>
            </a:r>
          </a:p>
        </p:txBody>
      </p:sp>
      <p:sp>
        <p:nvSpPr>
          <p:cNvPr id="6195" name="TextBox 19"/>
          <p:cNvSpPr txBox="1">
            <a:spLocks noChangeArrowheads="1"/>
          </p:cNvSpPr>
          <p:nvPr/>
        </p:nvSpPr>
        <p:spPr bwMode="auto">
          <a:xfrm>
            <a:off x="3962400" y="502920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latin typeface="Courier New" panose="02070309020205020404" pitchFamily="49" charset="0"/>
                <a:cs typeface="Courier New" panose="02070309020205020404" pitchFamily="49" charset="0"/>
              </a:rPr>
              <a:t>!=</a:t>
            </a:r>
          </a:p>
        </p:txBody>
      </p:sp>
      <p:sp>
        <p:nvSpPr>
          <p:cNvPr id="6196" name="TextBox 20"/>
          <p:cNvSpPr txBox="1">
            <a:spLocks noChangeArrowheads="1"/>
          </p:cNvSpPr>
          <p:nvPr/>
        </p:nvSpPr>
        <p:spPr bwMode="auto">
          <a:xfrm>
            <a:off x="5867400" y="2209800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latin typeface="Courier New" panose="02070309020205020404" pitchFamily="49" charset="0"/>
                <a:cs typeface="Courier New" panose="02070309020205020404" pitchFamily="49" charset="0"/>
              </a:rPr>
              <a:t>x &gt; y</a:t>
            </a:r>
          </a:p>
        </p:txBody>
      </p:sp>
      <p:sp>
        <p:nvSpPr>
          <p:cNvPr id="6197" name="TextBox 21"/>
          <p:cNvSpPr txBox="1">
            <a:spLocks noChangeArrowheads="1"/>
          </p:cNvSpPr>
          <p:nvPr/>
        </p:nvSpPr>
        <p:spPr bwMode="auto">
          <a:xfrm>
            <a:off x="5562600" y="2819400"/>
            <a:ext cx="2057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latin typeface="Courier New" panose="02070309020205020404" pitchFamily="49" charset="0"/>
                <a:cs typeface="Courier New" panose="02070309020205020404" pitchFamily="49" charset="0"/>
              </a:rPr>
              <a:t>x + 2 &gt;= 7</a:t>
            </a:r>
          </a:p>
        </p:txBody>
      </p:sp>
      <p:sp>
        <p:nvSpPr>
          <p:cNvPr id="6198" name="TextBox 23"/>
          <p:cNvSpPr txBox="1">
            <a:spLocks noChangeArrowheads="1"/>
          </p:cNvSpPr>
          <p:nvPr/>
        </p:nvSpPr>
        <p:spPr bwMode="auto">
          <a:xfrm>
            <a:off x="5486400" y="33528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latin typeface="Courier New" panose="02070309020205020404" pitchFamily="49" charset="0"/>
                <a:cs typeface="Courier New" panose="02070309020205020404" pitchFamily="49" charset="0"/>
              </a:rPr>
              <a:t>y * 5 &lt; 10</a:t>
            </a:r>
          </a:p>
        </p:txBody>
      </p:sp>
      <p:sp>
        <p:nvSpPr>
          <p:cNvPr id="6199" name="TextBox 24"/>
          <p:cNvSpPr txBox="1">
            <a:spLocks noChangeArrowheads="1"/>
          </p:cNvSpPr>
          <p:nvPr/>
        </p:nvSpPr>
        <p:spPr bwMode="auto">
          <a:xfrm>
            <a:off x="5715000" y="3962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latin typeface="Courier New" panose="02070309020205020404" pitchFamily="49" charset="0"/>
                <a:cs typeface="Courier New" panose="02070309020205020404" pitchFamily="49" charset="0"/>
              </a:rPr>
              <a:t>y &lt;= x</a:t>
            </a:r>
          </a:p>
        </p:txBody>
      </p:sp>
      <p:sp>
        <p:nvSpPr>
          <p:cNvPr id="6200" name="TextBox 25"/>
          <p:cNvSpPr txBox="1">
            <a:spLocks noChangeArrowheads="1"/>
          </p:cNvSpPr>
          <p:nvPr/>
        </p:nvSpPr>
        <p:spPr bwMode="auto">
          <a:xfrm>
            <a:off x="5562600" y="4495800"/>
            <a:ext cx="2057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latin typeface="Courier New" panose="02070309020205020404" pitchFamily="49" charset="0"/>
                <a:cs typeface="Courier New" panose="02070309020205020404" pitchFamily="49" charset="0"/>
              </a:rPr>
              <a:t>x == y + 2</a:t>
            </a:r>
          </a:p>
        </p:txBody>
      </p:sp>
      <p:sp>
        <p:nvSpPr>
          <p:cNvPr id="6201" name="TextBox 26"/>
          <p:cNvSpPr txBox="1">
            <a:spLocks noChangeArrowheads="1"/>
          </p:cNvSpPr>
          <p:nvPr/>
        </p:nvSpPr>
        <p:spPr bwMode="auto">
          <a:xfrm>
            <a:off x="5486400" y="5029200"/>
            <a:ext cx="220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latin typeface="Courier New" panose="02070309020205020404" pitchFamily="49" charset="0"/>
                <a:cs typeface="Courier New" panose="02070309020205020404" pitchFamily="49" charset="0"/>
              </a:rPr>
              <a:t>y * 5 != 10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6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6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6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6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6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6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6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6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6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6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84" grpId="0" autoUpdateAnimBg="0"/>
      <p:bldP spid="6185" grpId="0" autoUpdateAnimBg="0"/>
      <p:bldP spid="6186" grpId="0" autoUpdateAnimBg="0"/>
      <p:bldP spid="6187" grpId="0" autoUpdateAnimBg="0"/>
      <p:bldP spid="6188" grpId="0" autoUpdateAnimBg="0"/>
      <p:bldP spid="6189" grpId="0" autoUpdateAnimBg="0"/>
      <p:bldP spid="6190" grpId="0" autoUpdateAnimBg="0"/>
      <p:bldP spid="6191" grpId="0" autoUpdateAnimBg="0"/>
      <p:bldP spid="6192" grpId="0" autoUpdateAnimBg="0"/>
      <p:bldP spid="6193" grpId="0" autoUpdateAnimBg="0"/>
      <p:bldP spid="6194" grpId="0" autoUpdateAnimBg="0"/>
      <p:bldP spid="6195" grpId="0" autoUpdateAnimBg="0"/>
      <p:bldP spid="6196" grpId="0" autoUpdateAnimBg="0"/>
      <p:bldP spid="6197" grpId="0" autoUpdateAnimBg="0"/>
      <p:bldP spid="6198" grpId="0" autoUpdateAnimBg="0"/>
      <p:bldP spid="6199" grpId="0" autoUpdateAnimBg="0"/>
      <p:bldP spid="6200" grpId="0" autoUpdateAnimBg="0"/>
      <p:bldP spid="620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B2304D7-9F67-427F-8DF6-4874F3F31CF5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July 7, 2018</a:t>
            </a:fld>
            <a:endParaRPr lang="en-US" altLang="en-US" sz="1200"/>
          </a:p>
        </p:txBody>
      </p:sp>
      <p:sp>
        <p:nvSpPr>
          <p:cNvPr id="11267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course</a:t>
            </a:r>
          </a:p>
        </p:txBody>
      </p:sp>
      <p:sp>
        <p:nvSpPr>
          <p:cNvPr id="1126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4D21B1E2-297A-4118-8872-A1316F0C0DAF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altLang="en-US" sz="1200"/>
          </a:p>
        </p:txBody>
      </p:sp>
      <p:sp>
        <p:nvSpPr>
          <p:cNvPr id="1126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Pitfall:  Using </a:t>
            </a:r>
            <a:r>
              <a:rPr lang="en-US" altLang="en-US" b="1" smtClean="0">
                <a:latin typeface="Courier New" panose="02070309020205020404" pitchFamily="49" charset="0"/>
              </a:rPr>
              <a:t>==</a:t>
            </a:r>
            <a:r>
              <a:rPr lang="en-US" altLang="en-US" smtClean="0"/>
              <a:t> or !=with Strings</a:t>
            </a:r>
          </a:p>
        </p:txBody>
      </p:sp>
      <p:sp>
        <p:nvSpPr>
          <p:cNvPr id="81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219200"/>
            <a:ext cx="80772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00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altLang="en-US" sz="2000" dirty="0" smtClean="0">
                <a:cs typeface="Tahoma" panose="020B0604030504040204" pitchFamily="34" charset="0"/>
              </a:rPr>
              <a:t>When applied to two </a:t>
            </a:r>
            <a:r>
              <a:rPr lang="en-US" altLang="en-US" sz="2000" i="1" dirty="0" smtClean="0">
                <a:cs typeface="Tahoma" panose="020B0604030504040204" pitchFamily="34" charset="0"/>
              </a:rPr>
              <a:t>object</a:t>
            </a:r>
            <a:r>
              <a:rPr lang="en-US" altLang="en-US" sz="2000" dirty="0" smtClean="0">
                <a:cs typeface="Tahoma" panose="020B0604030504040204" pitchFamily="34" charset="0"/>
              </a:rPr>
              <a:t> references, </a:t>
            </a:r>
            <a:r>
              <a:rPr lang="en-US" altLang="en-US" sz="2000" b="1" dirty="0" smtClean="0">
                <a:solidFill>
                  <a:srgbClr val="0000FF"/>
                </a:solidFill>
                <a:cs typeface="Tahoma" panose="020B0604030504040204" pitchFamily="34" charset="0"/>
              </a:rPr>
              <a:t>==</a:t>
            </a:r>
            <a:r>
              <a:rPr lang="en-US" altLang="en-US" sz="2000" dirty="0" smtClean="0">
                <a:cs typeface="Tahoma" panose="020B0604030504040204" pitchFamily="34" charset="0"/>
              </a:rPr>
              <a:t> tests whether the referenced objects are stored in the same memory location and</a:t>
            </a:r>
            <a:r>
              <a:rPr lang="en-US" altLang="en-US" sz="2000" dirty="0" smtClean="0">
                <a:solidFill>
                  <a:srgbClr val="0000FF"/>
                </a:solidFill>
                <a:cs typeface="Tahoma" panose="020B0604030504040204" pitchFamily="34" charset="0"/>
              </a:rPr>
              <a:t> != </a:t>
            </a:r>
            <a:r>
              <a:rPr lang="en-US" altLang="en-US" sz="2000" dirty="0" smtClean="0">
                <a:cs typeface="Tahoma" panose="020B0604030504040204" pitchFamily="34" charset="0"/>
              </a:rPr>
              <a:t>tests whether the referenced objects are in different memory locations.</a:t>
            </a:r>
          </a:p>
          <a:p>
            <a:pPr eaLnBrk="1" hangingPunct="1">
              <a:lnSpc>
                <a:spcPct val="80000"/>
              </a:lnSpc>
            </a:pPr>
            <a:endParaRPr lang="en-US" altLang="en-US" sz="2000" dirty="0" smtClean="0">
              <a:cs typeface="Tahoma" panose="020B060403050404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altLang="en-US" sz="2000" dirty="0" smtClean="0">
              <a:cs typeface="Tahoma" panose="020B060403050404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altLang="en-US" sz="2000" dirty="0" smtClean="0">
              <a:cs typeface="Tahoma" panose="020B060403050404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altLang="en-US" sz="2000" dirty="0" smtClean="0">
              <a:cs typeface="Tahoma" panose="020B060403050404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altLang="en-US" sz="2000" dirty="0" smtClean="0">
              <a:cs typeface="Tahoma" panose="020B060403050404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altLang="en-US" sz="2000" dirty="0" smtClean="0">
              <a:cs typeface="Tahoma" panose="020B060403050404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altLang="en-US" sz="2000" dirty="0" smtClean="0">
              <a:cs typeface="Tahoma" panose="020B060403050404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altLang="en-US" sz="2000" dirty="0" smtClean="0">
              <a:cs typeface="Tahoma" panose="020B060403050404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altLang="en-US" sz="2000" dirty="0" smtClean="0">
              <a:cs typeface="Tahoma" panose="020B060403050404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altLang="en-US" sz="2000" dirty="0" smtClean="0">
              <a:cs typeface="Tahoma" panose="020B060403050404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 smtClean="0">
                <a:cs typeface="Tahoma" panose="020B0604030504040204" pitchFamily="34" charset="0"/>
              </a:rPr>
              <a:t>Use the method </a:t>
            </a:r>
            <a:r>
              <a:rPr lang="en-US" alt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equals</a:t>
            </a:r>
            <a:r>
              <a:rPr lang="en-US" altLang="en-US" sz="2000" dirty="0" smtClean="0">
                <a:cs typeface="Tahoma" panose="020B0604030504040204" pitchFamily="34" charset="0"/>
              </a:rPr>
              <a:t>, </a:t>
            </a:r>
            <a:r>
              <a:rPr lang="en-US" alt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equalsIgnoreCase</a:t>
            </a:r>
            <a:r>
              <a:rPr lang="en-US" alt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compareTo</a:t>
            </a:r>
            <a:r>
              <a:rPr lang="en-US" alt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2000" dirty="0" smtClean="0">
                <a:cs typeface="Courier New" panose="02070309020205020404" pitchFamily="49" charset="0"/>
              </a:rPr>
              <a:t>or</a:t>
            </a:r>
            <a:r>
              <a:rPr lang="en-US" alt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compareToIgnoreCase</a:t>
            </a:r>
            <a:r>
              <a:rPr lang="en-US" altLang="en-US" sz="2000" b="1" dirty="0" smtClean="0">
                <a:solidFill>
                  <a:srgbClr val="034CA1"/>
                </a:solidFill>
                <a:cs typeface="Tahoma" panose="020B0604030504040204" pitchFamily="34" charset="0"/>
              </a:rPr>
              <a:t> </a:t>
            </a:r>
            <a:r>
              <a:rPr lang="en-US" altLang="en-US" sz="2000" dirty="0" smtClean="0">
                <a:cs typeface="Tahoma" panose="020B0604030504040204" pitchFamily="34" charset="0"/>
              </a:rPr>
              <a:t>to test the equality of String objects.</a:t>
            </a:r>
          </a:p>
          <a:p>
            <a:pPr lvl="2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s1.equals(s2)</a:t>
            </a:r>
          </a:p>
          <a:p>
            <a:pPr lvl="2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s1.equalsIgnoreCase(s2)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990600" y="2438400"/>
            <a:ext cx="4572000" cy="12017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String s1 = new String("Java");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String s2 = new String("Java");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System.out.println(s1 </a:t>
            </a:r>
            <a:r>
              <a:rPr lang="en-US" altLang="en-US" sz="1800">
                <a:latin typeface="Arial" panose="020B0604020202020204" pitchFamily="34" charset="0"/>
              </a:rPr>
              <a:t>==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s2);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990600" y="3810000"/>
            <a:ext cx="4572000" cy="12017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String s1 = new String("Java");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String s2 = s1;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System.out.println(s1 </a:t>
            </a:r>
            <a:r>
              <a:rPr lang="en-US" altLang="en-US" sz="1800">
                <a:latin typeface="Arial" panose="020B0604020202020204" pitchFamily="34" charset="0"/>
              </a:rPr>
              <a:t>==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s2);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5943600" y="2895600"/>
            <a:ext cx="2133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Outputs: 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5943600" y="3962400"/>
            <a:ext cx="1905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Outputs: 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819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1000"/>
                                        <p:tgtEl>
                                          <p:spTgt spid="819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1000"/>
                                        <p:tgtEl>
                                          <p:spTgt spid="819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build="p"/>
      <p:bldP spid="8200" grpId="0" animBg="1"/>
      <p:bldP spid="8202" grpId="0" animBg="1"/>
      <p:bldP spid="8203" grpId="0"/>
      <p:bldP spid="820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Logical Operators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371600"/>
            <a:ext cx="8153400" cy="4760913"/>
          </a:xfrm>
        </p:spPr>
        <p:txBody>
          <a:bodyPr/>
          <a:lstStyle/>
          <a:p>
            <a:r>
              <a:rPr lang="en-US" altLang="en-US" sz="2000" smtClean="0"/>
              <a:t>Logical operators are: 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&amp;&amp;</a:t>
            </a:r>
            <a:r>
              <a:rPr lang="en-US" altLang="en-US" sz="2000" smtClean="0"/>
              <a:t> (AND), 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||</a:t>
            </a:r>
            <a:r>
              <a:rPr lang="en-US" altLang="en-US" sz="2000" smtClean="0"/>
              <a:t> (OR), 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!</a:t>
            </a:r>
            <a:r>
              <a:rPr lang="en-US" altLang="en-US" sz="2000" smtClean="0"/>
              <a:t> (NOT).</a:t>
            </a:r>
          </a:p>
          <a:p>
            <a:endParaRPr lang="en-US" altLang="en-US" sz="2000" smtClean="0"/>
          </a:p>
          <a:p>
            <a:r>
              <a:rPr lang="en-US" altLang="en-US" sz="2000" smtClean="0"/>
              <a:t>The truth tables for boolean expressions P and Q are:</a:t>
            </a:r>
          </a:p>
        </p:txBody>
      </p:sp>
      <p:graphicFrame>
        <p:nvGraphicFramePr>
          <p:cNvPr id="22619" name="Group 91"/>
          <p:cNvGraphicFramePr>
            <a:graphicFrameLocks noGrp="1"/>
          </p:cNvGraphicFramePr>
          <p:nvPr>
            <p:ph sz="half" idx="2"/>
          </p:nvPr>
        </p:nvGraphicFramePr>
        <p:xfrm>
          <a:off x="1447800" y="2819400"/>
          <a:ext cx="6705600" cy="2362202"/>
        </p:xfrm>
        <a:graphic>
          <a:graphicData uri="http://schemas.openxmlformats.org/drawingml/2006/table">
            <a:tbl>
              <a:tblPr/>
              <a:tblGrid>
                <a:gridCol w="13414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1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14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39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414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P &amp;&amp; 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P || 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! 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true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true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3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true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false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false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true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false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false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2620" name="Text Box 92"/>
          <p:cNvSpPr txBox="1">
            <a:spLocks noChangeArrowheads="1"/>
          </p:cNvSpPr>
          <p:nvPr/>
        </p:nvSpPr>
        <p:spPr bwMode="auto">
          <a:xfrm>
            <a:off x="4343400" y="3352800"/>
            <a:ext cx="990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</a:p>
        </p:txBody>
      </p:sp>
      <p:sp>
        <p:nvSpPr>
          <p:cNvPr id="22621" name="Text Box 93"/>
          <p:cNvSpPr txBox="1">
            <a:spLocks noChangeArrowheads="1"/>
          </p:cNvSpPr>
          <p:nvPr/>
        </p:nvSpPr>
        <p:spPr bwMode="auto">
          <a:xfrm>
            <a:off x="5638800" y="3352800"/>
            <a:ext cx="990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</a:p>
        </p:txBody>
      </p:sp>
      <p:sp>
        <p:nvSpPr>
          <p:cNvPr id="22622" name="Text Box 94"/>
          <p:cNvSpPr txBox="1">
            <a:spLocks noChangeArrowheads="1"/>
          </p:cNvSpPr>
          <p:nvPr/>
        </p:nvSpPr>
        <p:spPr bwMode="auto">
          <a:xfrm>
            <a:off x="5638800" y="3810000"/>
            <a:ext cx="990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</a:p>
        </p:txBody>
      </p:sp>
      <p:sp>
        <p:nvSpPr>
          <p:cNvPr id="22623" name="Text Box 95"/>
          <p:cNvSpPr txBox="1">
            <a:spLocks noChangeArrowheads="1"/>
          </p:cNvSpPr>
          <p:nvPr/>
        </p:nvSpPr>
        <p:spPr bwMode="auto">
          <a:xfrm>
            <a:off x="5638800" y="4267200"/>
            <a:ext cx="990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</a:p>
        </p:txBody>
      </p:sp>
      <p:sp>
        <p:nvSpPr>
          <p:cNvPr id="22624" name="Text Box 96"/>
          <p:cNvSpPr txBox="1">
            <a:spLocks noChangeArrowheads="1"/>
          </p:cNvSpPr>
          <p:nvPr/>
        </p:nvSpPr>
        <p:spPr bwMode="auto">
          <a:xfrm>
            <a:off x="6934200" y="4724400"/>
            <a:ext cx="990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</a:p>
        </p:txBody>
      </p:sp>
      <p:sp>
        <p:nvSpPr>
          <p:cNvPr id="22625" name="Text Box 97"/>
          <p:cNvSpPr txBox="1">
            <a:spLocks noChangeArrowheads="1"/>
          </p:cNvSpPr>
          <p:nvPr/>
        </p:nvSpPr>
        <p:spPr bwMode="auto">
          <a:xfrm>
            <a:off x="6934200" y="4251325"/>
            <a:ext cx="990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</a:p>
        </p:txBody>
      </p:sp>
      <p:sp>
        <p:nvSpPr>
          <p:cNvPr id="22626" name="Text Box 98"/>
          <p:cNvSpPr txBox="1">
            <a:spLocks noChangeArrowheads="1"/>
          </p:cNvSpPr>
          <p:nvPr/>
        </p:nvSpPr>
        <p:spPr bwMode="auto">
          <a:xfrm>
            <a:off x="7010400" y="3352800"/>
            <a:ext cx="990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</a:p>
        </p:txBody>
      </p:sp>
      <p:sp>
        <p:nvSpPr>
          <p:cNvPr id="22627" name="Text Box 99"/>
          <p:cNvSpPr txBox="1">
            <a:spLocks noChangeArrowheads="1"/>
          </p:cNvSpPr>
          <p:nvPr/>
        </p:nvSpPr>
        <p:spPr bwMode="auto">
          <a:xfrm>
            <a:off x="7010400" y="3810000"/>
            <a:ext cx="990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</a:p>
        </p:txBody>
      </p:sp>
      <p:sp>
        <p:nvSpPr>
          <p:cNvPr id="22628" name="Text Box 100"/>
          <p:cNvSpPr txBox="1">
            <a:spLocks noChangeArrowheads="1"/>
          </p:cNvSpPr>
          <p:nvPr/>
        </p:nvSpPr>
        <p:spPr bwMode="auto">
          <a:xfrm>
            <a:off x="4343400" y="3810000"/>
            <a:ext cx="990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</a:p>
        </p:txBody>
      </p:sp>
      <p:sp>
        <p:nvSpPr>
          <p:cNvPr id="22629" name="Text Box 101"/>
          <p:cNvSpPr txBox="1">
            <a:spLocks noChangeArrowheads="1"/>
          </p:cNvSpPr>
          <p:nvPr/>
        </p:nvSpPr>
        <p:spPr bwMode="auto">
          <a:xfrm>
            <a:off x="4343400" y="4267200"/>
            <a:ext cx="990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</a:p>
        </p:txBody>
      </p:sp>
      <p:sp>
        <p:nvSpPr>
          <p:cNvPr id="22630" name="Text Box 102"/>
          <p:cNvSpPr txBox="1">
            <a:spLocks noChangeArrowheads="1"/>
          </p:cNvSpPr>
          <p:nvPr/>
        </p:nvSpPr>
        <p:spPr bwMode="auto">
          <a:xfrm>
            <a:off x="4343400" y="4724400"/>
            <a:ext cx="990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</a:p>
        </p:txBody>
      </p:sp>
      <p:sp>
        <p:nvSpPr>
          <p:cNvPr id="22631" name="Text Box 103"/>
          <p:cNvSpPr txBox="1">
            <a:spLocks noChangeArrowheads="1"/>
          </p:cNvSpPr>
          <p:nvPr/>
        </p:nvSpPr>
        <p:spPr bwMode="auto">
          <a:xfrm>
            <a:off x="5715000" y="4724400"/>
            <a:ext cx="990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22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22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22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22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22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22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22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22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000"/>
                                        <p:tgtEl>
                                          <p:spTgt spid="22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1000"/>
                                        <p:tgtEl>
                                          <p:spTgt spid="22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22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22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1000"/>
                                        <p:tgtEl>
                                          <p:spTgt spid="22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  <p:bldP spid="22620" grpId="0"/>
      <p:bldP spid="22621" grpId="0"/>
      <p:bldP spid="22622" grpId="0"/>
      <p:bldP spid="22623" grpId="0"/>
      <p:bldP spid="22624" grpId="0"/>
      <p:bldP spid="22625" grpId="0"/>
      <p:bldP spid="22626" grpId="0"/>
      <p:bldP spid="22627" grpId="0"/>
      <p:bldP spid="22628" grpId="0"/>
      <p:bldP spid="22629" grpId="0"/>
      <p:bldP spid="22630" grpId="0"/>
      <p:bldP spid="226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Building Boolean Expressions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066800"/>
            <a:ext cx="7659688" cy="5334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endParaRPr lang="en-US" altLang="en-US" sz="2000" smtClean="0"/>
          </a:p>
          <a:p>
            <a:r>
              <a:rPr lang="en-US" altLang="en-US" sz="2000" smtClean="0"/>
              <a:t>What is the expression that tests if x is between 15 and 35 inclusive?</a:t>
            </a:r>
          </a:p>
          <a:p>
            <a:endParaRPr lang="en-US" altLang="en-US" sz="2000" smtClean="0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447800" y="2819400"/>
            <a:ext cx="2362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15 &lt;= x &lt;= 35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1447800" y="3505200"/>
            <a:ext cx="3048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15 &lt;= x &amp;&amp; x &lt;= 35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4953000" y="2819400"/>
            <a:ext cx="3962400" cy="36933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b="1" dirty="0" smtClean="0">
                <a:solidFill>
                  <a:schemeClr val="hlink"/>
                </a:solidFill>
              </a:rPr>
              <a:t>Compile Error: bad operand type</a:t>
            </a:r>
            <a:endParaRPr lang="en-US" altLang="en-US" sz="1800" b="1" dirty="0">
              <a:solidFill>
                <a:schemeClr val="hlink"/>
              </a:solidFill>
            </a:endParaRP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5029200" y="3429000"/>
            <a:ext cx="1066800" cy="3667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0066FF"/>
                </a:solidFill>
              </a:rPr>
              <a:t>Correct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  <p:bldP spid="25604" grpId="0"/>
      <p:bldP spid="25605" grpId="0"/>
      <p:bldP spid="25607" grpId="0"/>
      <p:bldP spid="2560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3681820-D21D-4727-B779-4D1DC2B08DA7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July 7, 2018</a:t>
            </a:fld>
            <a:endParaRPr lang="en-US" altLang="en-US" sz="120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course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8CBA189B-2155-4BFC-91B1-B5711824FF3F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en-US" sz="1200"/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Short-Circuit and Complete Evaluation</a:t>
            </a:r>
          </a:p>
        </p:txBody>
      </p:sp>
      <p:sp>
        <p:nvSpPr>
          <p:cNvPr id="1229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143000"/>
            <a:ext cx="8077200" cy="4800600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The </a:t>
            </a:r>
            <a:r>
              <a:rPr lang="en-US" altLang="en-US" sz="2000" i="1" smtClean="0"/>
              <a:t>short-circuit</a:t>
            </a:r>
            <a:r>
              <a:rPr lang="en-US" altLang="en-US" sz="2000" smtClean="0"/>
              <a:t> or </a:t>
            </a:r>
            <a:r>
              <a:rPr lang="en-US" altLang="en-US" sz="2000" i="1" smtClean="0"/>
              <a:t>lazy</a:t>
            </a:r>
            <a:r>
              <a:rPr lang="en-US" altLang="en-US" sz="2000" smtClean="0"/>
              <a:t> evaluation occurs when the value of logical operator (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&amp;&amp;</a:t>
            </a:r>
            <a:r>
              <a:rPr lang="en-US" altLang="en-US" sz="2000" smtClean="0"/>
              <a:t>, 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||</a:t>
            </a:r>
            <a:r>
              <a:rPr lang="en-US" altLang="en-US" sz="2000" smtClean="0"/>
              <a:t>) can be known from the first operand.</a:t>
            </a:r>
          </a:p>
          <a:p>
            <a:pPr eaLnBrk="1" hangingPunct="1"/>
            <a:r>
              <a:rPr lang="en-US" altLang="en-US" sz="2000" smtClean="0"/>
              <a:t> Example: If x is 6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smtClean="0"/>
          </a:p>
          <a:p>
            <a:pPr eaLnBrk="1" hangingPunct="1"/>
            <a:endParaRPr lang="en-US" altLang="en-US" sz="2000" b="1" smtClean="0">
              <a:solidFill>
                <a:srgbClr val="034CA1"/>
              </a:solidFill>
              <a:latin typeface="Comic Sans MS" panose="030F0702030302020204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1800" smtClean="0">
              <a:latin typeface="Courier New" panose="02070309020205020404" pitchFamily="49" charset="0"/>
            </a:endParaRPr>
          </a:p>
          <a:p>
            <a:pPr eaLnBrk="1" hangingPunct="1">
              <a:lnSpc>
                <a:spcPct val="85000"/>
              </a:lnSpc>
              <a:buFont typeface="Wingdings" panose="05000000000000000000" pitchFamily="2" charset="2"/>
              <a:buNone/>
            </a:pPr>
            <a:endParaRPr lang="en-US" altLang="en-US" sz="2000" smtClean="0"/>
          </a:p>
          <a:p>
            <a:pPr eaLnBrk="1" hangingPunct="1">
              <a:lnSpc>
                <a:spcPct val="85000"/>
              </a:lnSpc>
            </a:pPr>
            <a:r>
              <a:rPr lang="en-US" altLang="en-US" sz="2000" smtClean="0"/>
              <a:t>This also happens when we use 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||</a:t>
            </a:r>
            <a:r>
              <a:rPr lang="en-US" altLang="en-US" sz="2000" smtClean="0"/>
              <a:t> operator and the first expression is 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-US" altLang="en-US" sz="2000" smtClean="0"/>
              <a:t>.</a:t>
            </a:r>
            <a:endParaRPr lang="en-US" altLang="en-US" smtClean="0"/>
          </a:p>
          <a:p>
            <a:pPr eaLnBrk="1" hangingPunct="1">
              <a:lnSpc>
                <a:spcPct val="95000"/>
              </a:lnSpc>
            </a:pPr>
            <a:r>
              <a:rPr lang="en-US" altLang="en-US" sz="2000" smtClean="0"/>
              <a:t>Useful in situations where the evaluation of the second operand may result in a run-time error. Example: (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k != 0 &amp;&amp; i/k &gt; 3</a:t>
            </a:r>
            <a:r>
              <a:rPr lang="en-US" altLang="en-US" sz="2000" smtClean="0"/>
              <a:t>).</a:t>
            </a:r>
          </a:p>
          <a:p>
            <a:pPr eaLnBrk="1" hangingPunct="1">
              <a:lnSpc>
                <a:spcPct val="95000"/>
              </a:lnSpc>
            </a:pPr>
            <a:endParaRPr lang="en-US" altLang="en-US" sz="2000" smtClean="0"/>
          </a:p>
          <a:p>
            <a:pPr eaLnBrk="1" hangingPunct="1">
              <a:lnSpc>
                <a:spcPct val="95000"/>
              </a:lnSpc>
            </a:pPr>
            <a:r>
              <a:rPr lang="en-US" altLang="en-US" sz="2000" smtClean="0"/>
              <a:t>To stop short-circuit evaluation (or make complete evaluation), use 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&amp;</a:t>
            </a:r>
            <a:r>
              <a:rPr lang="en-US" altLang="en-US" sz="2000" smtClean="0"/>
              <a:t> instead of 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&amp;&amp;</a:t>
            </a:r>
            <a:r>
              <a:rPr lang="en-US" altLang="en-US" sz="2000" smtClean="0">
                <a:cs typeface="Tahoma" panose="020B0604030504040204" pitchFamily="34" charset="0"/>
              </a:rPr>
              <a:t>   </a:t>
            </a:r>
            <a:r>
              <a:rPr lang="en-US" altLang="en-US" sz="2000" smtClean="0"/>
              <a:t>and 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r>
              <a:rPr lang="en-US" altLang="en-US" sz="2000" smtClean="0"/>
              <a:t> instead of 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||</a:t>
            </a:r>
            <a:r>
              <a:rPr lang="en-US" altLang="en-US" sz="2000" smtClean="0"/>
              <a:t>.</a:t>
            </a:r>
            <a:endParaRPr lang="en-US" altLang="en-US" sz="2000" i="1" smtClean="0">
              <a:solidFill>
                <a:srgbClr val="C1051B"/>
              </a:solidFill>
            </a:endParaRP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752600" y="2286000"/>
            <a:ext cx="2819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15 &lt; x &amp;&amp; x &lt; 35</a:t>
            </a:r>
          </a:p>
        </p:txBody>
      </p:sp>
      <p:sp>
        <p:nvSpPr>
          <p:cNvPr id="12297" name="AutoShape 9"/>
          <p:cNvSpPr>
            <a:spLocks/>
          </p:cNvSpPr>
          <p:nvPr/>
        </p:nvSpPr>
        <p:spPr bwMode="auto">
          <a:xfrm rot="5400000">
            <a:off x="2171700" y="2400300"/>
            <a:ext cx="228600" cy="914400"/>
          </a:xfrm>
          <a:prstGeom prst="rightBrace">
            <a:avLst>
              <a:gd name="adj1" fmla="val 33333"/>
              <a:gd name="adj2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1828800" y="2895600"/>
            <a:ext cx="990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>
            <a:off x="3276600" y="24384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4572000" y="2286000"/>
            <a:ext cx="1752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Not evaluated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1000"/>
                                        <p:tgtEl>
                                          <p:spTgt spid="122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1000"/>
                                        <p:tgtEl>
                                          <p:spTgt spid="122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1000"/>
                                        <p:tgtEl>
                                          <p:spTgt spid="122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build="p"/>
      <p:bldP spid="12296" grpId="0"/>
      <p:bldP spid="12297" grpId="0" animBg="1"/>
      <p:bldP spid="12298" grpId="0"/>
      <p:bldP spid="12299" grpId="0" animBg="1"/>
      <p:bldP spid="1230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E1B388D-77E6-4C35-97DC-155FBB84BA15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July 7, 2018</a:t>
            </a:fld>
            <a:endParaRPr lang="en-US" altLang="en-US" sz="1200"/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course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B4FB50B3-6835-4E3F-9536-E10A8413D741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altLang="en-US" sz="1200"/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Precedence and Associativity Rules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7987727"/>
              </p:ext>
            </p:extLst>
          </p:nvPr>
        </p:nvGraphicFramePr>
        <p:xfrm>
          <a:off x="381000" y="1066800"/>
          <a:ext cx="8610599" cy="5316540"/>
        </p:xfrm>
        <a:graphic>
          <a:graphicData uri="http://schemas.openxmlformats.org/drawingml/2006/table">
            <a:tbl>
              <a:tblPr/>
              <a:tblGrid>
                <a:gridCol w="11551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24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7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33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b="1" dirty="0">
                          <a:latin typeface="Times New Roman"/>
                          <a:ea typeface="Calibri"/>
                          <a:cs typeface="Arial"/>
                        </a:rPr>
                        <a:t>Precedence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b="1" dirty="0">
                          <a:latin typeface="Times New Roman"/>
                          <a:ea typeface="Calibri"/>
                          <a:cs typeface="Arial"/>
                        </a:rPr>
                        <a:t>Operator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b="1" dirty="0">
                          <a:latin typeface="Times New Roman"/>
                          <a:ea typeface="Calibri"/>
                          <a:cs typeface="Arial"/>
                        </a:rPr>
                        <a:t>Type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b="1" dirty="0">
                          <a:latin typeface="Times New Roman"/>
                          <a:ea typeface="Calibri"/>
                          <a:cs typeface="Arial"/>
                        </a:rPr>
                        <a:t>Associativity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67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( )</a:t>
                      </a:r>
                      <a:b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</a:b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Parentheses (innermost first)</a:t>
                      </a:r>
                      <a:b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</a:b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Method calls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Left to Right 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07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US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+mj-cs"/>
                        </a:rPr>
                        <a:t>++  </a:t>
                      </a:r>
                      <a:r>
                        <a:rPr lang="en-GB" sz="1600" b="1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+mj-cs"/>
                        </a:rPr>
                        <a:t>      </a:t>
                      </a:r>
                      <a:r>
                        <a:rPr lang="en-GB" sz="2800" b="1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+mj-cs"/>
                        </a:rPr>
                        <a:t> </a:t>
                      </a:r>
                      <a:r>
                        <a:rPr lang="en-GB" sz="28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+mj-cs"/>
                        </a:rPr>
                        <a:t>--</a:t>
                      </a:r>
                      <a:endParaRPr lang="en-US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post-increment</a:t>
                      </a:r>
                      <a:r>
                        <a:rPr lang="en-GB" sz="16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,  post-decrement</a:t>
                      </a:r>
                      <a:endParaRPr lang="en-US" sz="16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Not</a:t>
                      </a:r>
                      <a:r>
                        <a:rPr lang="en-GB" sz="1600" baseline="0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 associative</a:t>
                      </a:r>
                      <a:endParaRPr lang="en-US" sz="16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67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600" dirty="0">
                        <a:solidFill>
                          <a:srgbClr val="0000CC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8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++   </a:t>
                      </a:r>
                      <a:r>
                        <a:rPr lang="en-GB" sz="28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-- </a:t>
                      </a:r>
                      <a:r>
                        <a:rPr lang="en-GB" sz="18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  </a:t>
                      </a:r>
                      <a:r>
                        <a:rPr lang="en-GB" sz="1800" dirty="0">
                          <a:solidFill>
                            <a:srgbClr val="0000CC"/>
                          </a:solidFill>
                          <a:latin typeface="Times New Roman"/>
                          <a:ea typeface="Calibri"/>
                          <a:cs typeface="Arial"/>
                        </a:rPr>
                        <a:t>+   -    !   ( </a:t>
                      </a:r>
                      <a:r>
                        <a:rPr lang="en-GB" sz="1800" i="1" dirty="0">
                          <a:solidFill>
                            <a:srgbClr val="0000CC"/>
                          </a:solidFill>
                          <a:latin typeface="Times New Roman"/>
                          <a:ea typeface="Calibri"/>
                          <a:cs typeface="Arial"/>
                        </a:rPr>
                        <a:t>type</a:t>
                      </a:r>
                      <a:r>
                        <a:rPr lang="en-GB" sz="1800" dirty="0">
                          <a:solidFill>
                            <a:srgbClr val="0000CC"/>
                          </a:solidFill>
                          <a:latin typeface="Times New Roman"/>
                          <a:ea typeface="Calibri"/>
                          <a:cs typeface="Arial"/>
                        </a:rPr>
                        <a:t> )</a:t>
                      </a:r>
                      <a:endParaRPr lang="en-US" sz="1800" dirty="0">
                        <a:solidFill>
                          <a:srgbClr val="0000CC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pre-increment</a:t>
                      </a: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Calibri"/>
                          <a:cs typeface="Arial"/>
                        </a:rPr>
                        <a:t>, </a:t>
                      </a:r>
                      <a:r>
                        <a:rPr lang="en-GB" sz="16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pre-decrement</a:t>
                      </a: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Calibri"/>
                          <a:cs typeface="Arial"/>
                        </a:rPr>
                        <a:t>, </a:t>
                      </a:r>
                      <a:r>
                        <a:rPr lang="en-GB" sz="1600" dirty="0" smtClean="0">
                          <a:solidFill>
                            <a:srgbClr val="0000CC"/>
                          </a:solidFill>
                          <a:latin typeface="Times New Roman"/>
                          <a:ea typeface="Calibri"/>
                          <a:cs typeface="Arial"/>
                        </a:rPr>
                        <a:t>unary plus</a:t>
                      </a: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Calibri"/>
                          <a:cs typeface="Arial"/>
                        </a:rPr>
                        <a:t>, </a:t>
                      </a:r>
                      <a:r>
                        <a:rPr lang="en-GB" sz="1600" dirty="0" smtClean="0">
                          <a:solidFill>
                            <a:srgbClr val="0000CC"/>
                          </a:solidFill>
                          <a:latin typeface="Times New Roman"/>
                          <a:ea typeface="Calibri"/>
                          <a:cs typeface="Arial"/>
                        </a:rPr>
                        <a:t>unary minus</a:t>
                      </a: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Calibri"/>
                          <a:cs typeface="Arial"/>
                        </a:rPr>
                        <a:t>, logical negation,  type cast</a:t>
                      </a:r>
                      <a:endParaRPr lang="en-US" sz="1600" dirty="0">
                        <a:solidFill>
                          <a:srgbClr val="0000CC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Calibri"/>
                          <a:cs typeface="Arial"/>
                        </a:rPr>
                        <a:t>Right to left</a:t>
                      </a:r>
                      <a:endParaRPr lang="en-US" sz="1600" dirty="0">
                        <a:solidFill>
                          <a:srgbClr val="0000CC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33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*  </a:t>
                      </a:r>
                      <a:r>
                        <a:rPr lang="en-GB" sz="1600" dirty="0" smtClean="0">
                          <a:latin typeface="Times New Roman"/>
                          <a:ea typeface="Calibri"/>
                          <a:cs typeface="Arial"/>
                        </a:rPr>
                        <a:t>        /        </a:t>
                      </a: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% 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Multiplication, Division, Modulus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Left to right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46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5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+   </a:t>
                      </a:r>
                      <a:r>
                        <a:rPr lang="en-GB" sz="1600" dirty="0" smtClean="0">
                          <a:latin typeface="Times New Roman"/>
                          <a:ea typeface="Calibri"/>
                          <a:cs typeface="Arial"/>
                        </a:rPr>
                        <a:t>        </a:t>
                      </a: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-   </a:t>
                      </a:r>
                      <a:r>
                        <a:rPr lang="en-GB" sz="1600" dirty="0" smtClean="0">
                          <a:latin typeface="Times New Roman"/>
                          <a:ea typeface="Calibri"/>
                          <a:cs typeface="Arial"/>
                        </a:rPr>
                        <a:t>    +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Addition, Subtraction, </a:t>
                      </a:r>
                      <a:r>
                        <a:rPr lang="en-GB" sz="1400" dirty="0">
                          <a:latin typeface="Times New Roman"/>
                          <a:ea typeface="Calibri"/>
                          <a:cs typeface="Arial"/>
                        </a:rPr>
                        <a:t>String concatenation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Left to right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33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6</a:t>
                      </a:r>
                      <a:endParaRPr lang="en-US" sz="16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&lt;   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   &lt;=     </a:t>
                      </a:r>
                      <a:r>
                        <a:rPr lang="en-GB" sz="16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&gt;    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   &gt;=</a:t>
                      </a:r>
                      <a:endParaRPr lang="en-US" sz="16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Relational operators</a:t>
                      </a:r>
                      <a:endParaRPr lang="en-US" sz="16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Not</a:t>
                      </a:r>
                      <a:r>
                        <a:rPr lang="en-GB" sz="1600" baseline="0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 associative</a:t>
                      </a:r>
                      <a:endParaRPr lang="en-US" sz="16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06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7</a:t>
                      </a:r>
                      <a:endParaRPr lang="en-US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240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  <a:ea typeface="Calibri"/>
                          <a:cs typeface="Consolas" panose="020B0609020204030204" pitchFamily="49" charset="0"/>
                        </a:rPr>
                        <a:t>==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  <a:ea typeface="Calibri"/>
                          <a:cs typeface="Consolas" panose="020B0609020204030204" pitchFamily="49" charset="0"/>
                        </a:rPr>
                        <a:t> 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     !=</a:t>
                      </a:r>
                      <a:endParaRPr lang="en-US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Equality operators</a:t>
                      </a:r>
                      <a:endParaRPr lang="en-US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Left to right</a:t>
                      </a:r>
                      <a:endParaRPr lang="en-US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33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8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&amp;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r>
                        <a:rPr lang="en-GB" sz="1600" dirty="0" smtClean="0">
                          <a:latin typeface="Times New Roman"/>
                          <a:ea typeface="Calibri"/>
                          <a:cs typeface="Arial"/>
                        </a:rPr>
                        <a:t>Bitwise AND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Left to right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33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|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 smtClean="0">
                          <a:latin typeface="Times New Roman"/>
                          <a:ea typeface="Calibri"/>
                          <a:cs typeface="Arial"/>
                        </a:rPr>
                        <a:t>Bitwise</a:t>
                      </a:r>
                      <a:r>
                        <a:rPr lang="en-GB" sz="1600" baseline="0" dirty="0" smtClean="0"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r>
                        <a:rPr lang="en-GB" sz="1600" dirty="0" smtClean="0">
                          <a:latin typeface="Times New Roman"/>
                          <a:ea typeface="Calibri"/>
                          <a:cs typeface="Arial"/>
                        </a:rPr>
                        <a:t>OR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Left to right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33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10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&amp;&amp;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 smtClean="0">
                          <a:latin typeface="Times New Roman"/>
                          <a:ea typeface="Calibri"/>
                          <a:cs typeface="Arial"/>
                        </a:rPr>
                        <a:t>Logical </a:t>
                      </a: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AND 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Left to right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33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11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latin typeface="Consolas" panose="020B0609020204030204" pitchFamily="49" charset="0"/>
                          <a:ea typeface="Calibri"/>
                          <a:cs typeface="Consolas" panose="020B0609020204030204" pitchFamily="49" charset="0"/>
                        </a:rPr>
                        <a:t>||</a:t>
                      </a:r>
                      <a:endParaRPr lang="en-US" sz="1600" dirty="0">
                        <a:latin typeface="Consolas" panose="020B0609020204030204" pitchFamily="49" charset="0"/>
                        <a:ea typeface="Calibri"/>
                        <a:cs typeface="Consolas" panose="020B0609020204030204" pitchFamily="49" charset="0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 smtClean="0">
                          <a:latin typeface="Times New Roman"/>
                          <a:ea typeface="Calibri"/>
                          <a:cs typeface="Arial"/>
                        </a:rPr>
                        <a:t>Logical </a:t>
                      </a: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OR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Left to right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33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Calibri"/>
                          <a:cs typeface="Arial"/>
                        </a:rPr>
                        <a:t>12</a:t>
                      </a:r>
                      <a:endParaRPr lang="en-US" sz="1600" dirty="0">
                        <a:solidFill>
                          <a:srgbClr val="0000CC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Calibri"/>
                          <a:cs typeface="Arial"/>
                        </a:rPr>
                        <a:t>=   +=    -=     *=   /=   %=</a:t>
                      </a:r>
                      <a:endParaRPr lang="en-US" sz="1600" dirty="0">
                        <a:solidFill>
                          <a:srgbClr val="0000CC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Calibri"/>
                          <a:cs typeface="Arial"/>
                        </a:rPr>
                        <a:t>Assignment operators</a:t>
                      </a:r>
                      <a:endParaRPr lang="en-US" sz="1600" dirty="0">
                        <a:solidFill>
                          <a:srgbClr val="0000CC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Calibri"/>
                          <a:cs typeface="Arial"/>
                        </a:rPr>
                        <a:t>Right to left</a:t>
                      </a:r>
                      <a:endParaRPr lang="en-US" sz="1600" dirty="0">
                        <a:solidFill>
                          <a:srgbClr val="0000CC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8815" marR="1881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Blends">
  <a:themeElements>
    <a:clrScheme name="1_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_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charset="0"/>
          </a:defRPr>
        </a:defPPr>
      </a:lstStyle>
    </a:lnDef>
  </a:objectDefaults>
  <a:extraClrSchemeLst>
    <a:extraClrScheme>
      <a:clrScheme name="1_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KFUPM-Template</Template>
  <TotalTime>6883</TotalTime>
  <Words>863</Words>
  <Application>Microsoft Office PowerPoint</Application>
  <PresentationFormat>On-screen Show (4:3)</PresentationFormat>
  <Paragraphs>234</Paragraphs>
  <Slides>12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3" baseType="lpstr">
      <vt:lpstr>Arial</vt:lpstr>
      <vt:lpstr>Calibri</vt:lpstr>
      <vt:lpstr>Comic Sans MS</vt:lpstr>
      <vt:lpstr>Consolas</vt:lpstr>
      <vt:lpstr>Courier New</vt:lpstr>
      <vt:lpstr>Symbol</vt:lpstr>
      <vt:lpstr>Tahoma</vt:lpstr>
      <vt:lpstr>Times New Roman</vt:lpstr>
      <vt:lpstr>Wingdings</vt:lpstr>
      <vt:lpstr>1_Blends</vt:lpstr>
      <vt:lpstr>Image</vt:lpstr>
      <vt:lpstr>PowerPoint Presentation</vt:lpstr>
      <vt:lpstr>Outline</vt:lpstr>
      <vt:lpstr>Introduction</vt:lpstr>
      <vt:lpstr>Comparison Operators</vt:lpstr>
      <vt:lpstr>Pitfall:  Using == or !=with Strings</vt:lpstr>
      <vt:lpstr>Logical Operators</vt:lpstr>
      <vt:lpstr>Building Boolean Expressions </vt:lpstr>
      <vt:lpstr>Short-Circuit and Complete Evaluation</vt:lpstr>
      <vt:lpstr>Precedence and Associativity Rules</vt:lpstr>
      <vt:lpstr>Evaluating Boolean Expressions</vt:lpstr>
      <vt:lpstr>De Morgan’s Rules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itc</dc:creator>
  <cp:lastModifiedBy>Mohammad Alshayeb</cp:lastModifiedBy>
  <cp:revision>499</cp:revision>
  <cp:lastPrinted>1999-09-10T20:38:56Z</cp:lastPrinted>
  <dcterms:created xsi:type="dcterms:W3CDTF">1998-06-19T04:38:52Z</dcterms:created>
  <dcterms:modified xsi:type="dcterms:W3CDTF">2018-07-07T11:14:10Z</dcterms:modified>
</cp:coreProperties>
</file>