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42"/>
  </p:notesMasterIdLst>
  <p:handoutMasterIdLst>
    <p:handoutMasterId r:id="rId43"/>
  </p:handoutMasterIdLst>
  <p:sldIdLst>
    <p:sldId id="593" r:id="rId2"/>
    <p:sldId id="658" r:id="rId3"/>
    <p:sldId id="647" r:id="rId4"/>
    <p:sldId id="646" r:id="rId5"/>
    <p:sldId id="648" r:id="rId6"/>
    <p:sldId id="618" r:id="rId7"/>
    <p:sldId id="659" r:id="rId8"/>
    <p:sldId id="670" r:id="rId9"/>
    <p:sldId id="620" r:id="rId10"/>
    <p:sldId id="660" r:id="rId11"/>
    <p:sldId id="622" r:id="rId12"/>
    <p:sldId id="661" r:id="rId13"/>
    <p:sldId id="662" r:id="rId14"/>
    <p:sldId id="663" r:id="rId15"/>
    <p:sldId id="664" r:id="rId16"/>
    <p:sldId id="665" r:id="rId17"/>
    <p:sldId id="666" r:id="rId18"/>
    <p:sldId id="667" r:id="rId19"/>
    <p:sldId id="631" r:id="rId20"/>
    <p:sldId id="668" r:id="rId21"/>
    <p:sldId id="671" r:id="rId22"/>
    <p:sldId id="672" r:id="rId23"/>
    <p:sldId id="669" r:id="rId24"/>
    <p:sldId id="649" r:id="rId25"/>
    <p:sldId id="644" r:id="rId26"/>
    <p:sldId id="673" r:id="rId27"/>
    <p:sldId id="674" r:id="rId28"/>
    <p:sldId id="650" r:id="rId29"/>
    <p:sldId id="652" r:id="rId30"/>
    <p:sldId id="651" r:id="rId31"/>
    <p:sldId id="676" r:id="rId32"/>
    <p:sldId id="675" r:id="rId33"/>
    <p:sldId id="636" r:id="rId34"/>
    <p:sldId id="637" r:id="rId35"/>
    <p:sldId id="653" r:id="rId36"/>
    <p:sldId id="638" r:id="rId37"/>
    <p:sldId id="654" r:id="rId38"/>
    <p:sldId id="655" r:id="rId39"/>
    <p:sldId id="656" r:id="rId40"/>
    <p:sldId id="657" r:id="rId41"/>
  </p:sldIdLst>
  <p:sldSz cx="9144000" cy="6858000" type="screen4x3"/>
  <p:notesSz cx="6831013" cy="9117013"/>
  <p:defaultTextStyle>
    <a:defPPr>
      <a:defRPr lang="en-US"/>
    </a:defPPr>
    <a:lvl1pPr algn="l"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72">
          <p15:clr>
            <a:srgbClr val="A4A3A4"/>
          </p15:clr>
        </p15:guide>
        <p15:guide id="2" pos="215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E6EA"/>
    <a:srgbClr val="FAE2F6"/>
    <a:srgbClr val="170981"/>
    <a:srgbClr val="121328"/>
    <a:srgbClr val="0000FF"/>
    <a:srgbClr val="0066FF"/>
    <a:srgbClr val="E4383C"/>
    <a:srgbClr val="8208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90" autoAdjust="0"/>
    <p:restoredTop sz="94406" autoAdjust="0"/>
  </p:normalViewPr>
  <p:slideViewPr>
    <p:cSldViewPr>
      <p:cViewPr varScale="1">
        <p:scale>
          <a:sx n="106" d="100"/>
          <a:sy n="106" d="100"/>
        </p:scale>
        <p:origin x="187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38" d="100"/>
          <a:sy n="38" d="100"/>
        </p:scale>
        <p:origin x="-1530" y="-72"/>
      </p:cViewPr>
      <p:guideLst>
        <p:guide orient="horz" pos="2872"/>
        <p:guide pos="215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defTabSz="911225" rtl="0" eaLnBrk="0" hangingPunct="0">
              <a:defRPr sz="1200">
                <a:latin typeface="Times New Roman" pitchFamily="18" charset="0"/>
                <a:cs typeface="Arial" charset="0"/>
              </a:defRPr>
            </a:lvl1pPr>
          </a:lstStyle>
          <a:p>
            <a:pPr>
              <a:defRPr/>
            </a:pPr>
            <a:endParaRPr lang="en-US"/>
          </a:p>
        </p:txBody>
      </p:sp>
      <p:sp>
        <p:nvSpPr>
          <p:cNvPr id="123907" name="Rectangle 3"/>
          <p:cNvSpPr>
            <a:spLocks noGrp="1" noChangeArrowheads="1"/>
          </p:cNvSpPr>
          <p:nvPr>
            <p:ph type="dt" sz="quarter" idx="1"/>
          </p:nvPr>
        </p:nvSpPr>
        <p:spPr bwMode="auto">
          <a:xfrm>
            <a:off x="3870325"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algn="r" defTabSz="911225" rtl="0" eaLnBrk="0" hangingPunct="0">
              <a:defRPr sz="1200">
                <a:latin typeface="Times New Roman" pitchFamily="18" charset="0"/>
                <a:cs typeface="Arial" charset="0"/>
              </a:defRPr>
            </a:lvl1pPr>
          </a:lstStyle>
          <a:p>
            <a:pPr>
              <a:defRPr/>
            </a:pPr>
            <a:endParaRPr lang="en-US"/>
          </a:p>
        </p:txBody>
      </p:sp>
      <p:sp>
        <p:nvSpPr>
          <p:cNvPr id="123908" name="Rectangle 4"/>
          <p:cNvSpPr>
            <a:spLocks noGrp="1" noChangeArrowheads="1"/>
          </p:cNvSpPr>
          <p:nvPr>
            <p:ph type="ftr" sz="quarter" idx="2"/>
          </p:nvPr>
        </p:nvSpPr>
        <p:spPr bwMode="auto">
          <a:xfrm>
            <a:off x="0"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defTabSz="911225" rtl="0" eaLnBrk="0" hangingPunct="0">
              <a:defRPr sz="1200">
                <a:latin typeface="Times New Roman" pitchFamily="18" charset="0"/>
                <a:cs typeface="Arial" charset="0"/>
              </a:defRPr>
            </a:lvl1pPr>
          </a:lstStyle>
          <a:p>
            <a:pPr>
              <a:defRPr/>
            </a:pPr>
            <a:endParaRPr lang="en-US"/>
          </a:p>
        </p:txBody>
      </p:sp>
      <p:sp>
        <p:nvSpPr>
          <p:cNvPr id="123909" name="Rectangle 5"/>
          <p:cNvSpPr>
            <a:spLocks noGrp="1" noChangeArrowheads="1"/>
          </p:cNvSpPr>
          <p:nvPr>
            <p:ph type="sldNum" sz="quarter" idx="3"/>
          </p:nvPr>
        </p:nvSpPr>
        <p:spPr bwMode="auto">
          <a:xfrm>
            <a:off x="3870325"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algn="r" defTabSz="911225" rtl="0" eaLnBrk="0" hangingPunct="0">
              <a:defRPr sz="1200">
                <a:latin typeface="Times New Roman" panose="02020603050405020304" pitchFamily="18" charset="0"/>
                <a:cs typeface="Times New Roman" panose="02020603050405020304" pitchFamily="18" charset="0"/>
              </a:defRPr>
            </a:lvl1pPr>
          </a:lstStyle>
          <a:p>
            <a:fld id="{CF907F1E-6EB9-458C-8443-6D234925D9F5}" type="slidenum">
              <a:rPr lang="ar-SA" altLang="en-US"/>
              <a:pPr/>
              <a:t>‹#›</a:t>
            </a:fld>
            <a:endParaRPr lang="en-US" altLang="en-US"/>
          </a:p>
        </p:txBody>
      </p:sp>
    </p:spTree>
    <p:extLst>
      <p:ext uri="{BB962C8B-B14F-4D97-AF65-F5344CB8AC3E}">
        <p14:creationId xmlns:p14="http://schemas.microsoft.com/office/powerpoint/2010/main" val="12546412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defTabSz="911225" rtl="0" eaLnBrk="0" hangingPunct="0">
              <a:defRPr sz="1200">
                <a:latin typeface="Times New Roman" pitchFamily="18" charset="0"/>
                <a:cs typeface="Arial" charset="0"/>
              </a:defRPr>
            </a:lvl1pPr>
          </a:lstStyle>
          <a:p>
            <a:pPr>
              <a:defRPr/>
            </a:pPr>
            <a:endParaRPr lang="en-US"/>
          </a:p>
        </p:txBody>
      </p:sp>
      <p:sp>
        <p:nvSpPr>
          <p:cNvPr id="13315" name="Rectangle 3"/>
          <p:cNvSpPr>
            <a:spLocks noGrp="1" noChangeArrowheads="1"/>
          </p:cNvSpPr>
          <p:nvPr>
            <p:ph type="dt" idx="1"/>
          </p:nvPr>
        </p:nvSpPr>
        <p:spPr bwMode="auto">
          <a:xfrm>
            <a:off x="3870325" y="0"/>
            <a:ext cx="2960688" cy="455613"/>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lvl1pPr algn="r" defTabSz="911225" rtl="0" eaLnBrk="0" hangingPunct="0">
              <a:defRPr sz="1200">
                <a:latin typeface="Times New Roman" pitchFamily="18" charset="0"/>
                <a:cs typeface="Arial" charset="0"/>
              </a:defRPr>
            </a:lvl1pPr>
          </a:lstStyle>
          <a:p>
            <a:pPr>
              <a:defRPr/>
            </a:pPr>
            <a:endParaRPr lang="en-US"/>
          </a:p>
        </p:txBody>
      </p:sp>
      <p:sp>
        <p:nvSpPr>
          <p:cNvPr id="37892" name="Rectangle 4"/>
          <p:cNvSpPr>
            <a:spLocks noGrp="1" noRot="1" noChangeAspect="1" noChangeArrowheads="1" noTextEdit="1"/>
          </p:cNvSpPr>
          <p:nvPr>
            <p:ph type="sldImg" idx="2"/>
          </p:nvPr>
        </p:nvSpPr>
        <p:spPr bwMode="auto">
          <a:xfrm>
            <a:off x="1136650" y="684213"/>
            <a:ext cx="4557713" cy="3417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11225" y="4330700"/>
            <a:ext cx="5008563" cy="4102100"/>
          </a:xfrm>
          <a:prstGeom prst="rect">
            <a:avLst/>
          </a:prstGeom>
          <a:noFill/>
          <a:ln w="9525">
            <a:noFill/>
            <a:miter lim="800000"/>
            <a:headEnd/>
            <a:tailEnd/>
          </a:ln>
          <a:effectLst/>
        </p:spPr>
        <p:txBody>
          <a:bodyPr vert="horz" wrap="square" lIns="91129" tIns="45565" rIns="91129" bIns="455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defTabSz="911225" rtl="0" eaLnBrk="0" hangingPunct="0">
              <a:defRPr sz="1200">
                <a:latin typeface="Times New Roman" pitchFamily="18" charset="0"/>
                <a:cs typeface="Arial" charset="0"/>
              </a:defRPr>
            </a:lvl1pPr>
          </a:lstStyle>
          <a:p>
            <a:pPr>
              <a:defRPr/>
            </a:pPr>
            <a:endParaRPr lang="en-US"/>
          </a:p>
        </p:txBody>
      </p:sp>
      <p:sp>
        <p:nvSpPr>
          <p:cNvPr id="13319" name="Rectangle 7"/>
          <p:cNvSpPr>
            <a:spLocks noGrp="1" noChangeArrowheads="1"/>
          </p:cNvSpPr>
          <p:nvPr>
            <p:ph type="sldNum" sz="quarter" idx="5"/>
          </p:nvPr>
        </p:nvSpPr>
        <p:spPr bwMode="auto">
          <a:xfrm>
            <a:off x="3870325" y="8661400"/>
            <a:ext cx="2960688" cy="455613"/>
          </a:xfrm>
          <a:prstGeom prst="rect">
            <a:avLst/>
          </a:prstGeom>
          <a:noFill/>
          <a:ln w="9525">
            <a:noFill/>
            <a:miter lim="800000"/>
            <a:headEnd/>
            <a:tailEnd/>
          </a:ln>
          <a:effectLst/>
        </p:spPr>
        <p:txBody>
          <a:bodyPr vert="horz" wrap="square" lIns="91129" tIns="45565" rIns="91129" bIns="45565" numCol="1" anchor="b" anchorCtr="0" compatLnSpc="1">
            <a:prstTxWarp prst="textNoShape">
              <a:avLst/>
            </a:prstTxWarp>
          </a:bodyPr>
          <a:lstStyle>
            <a:lvl1pPr algn="r" defTabSz="911225" rtl="0" eaLnBrk="0" hangingPunct="0">
              <a:defRPr sz="1200">
                <a:latin typeface="Times New Roman" panose="02020603050405020304" pitchFamily="18" charset="0"/>
                <a:cs typeface="Times New Roman" panose="02020603050405020304" pitchFamily="18" charset="0"/>
              </a:defRPr>
            </a:lvl1pPr>
          </a:lstStyle>
          <a:p>
            <a:fld id="{97E672EE-254B-4D77-BC57-F1FBBD023C20}" type="slidenum">
              <a:rPr lang="ar-SA" altLang="en-US"/>
              <a:pPr/>
              <a:t>‹#›</a:t>
            </a:fld>
            <a:endParaRPr lang="en-US" altLang="en-US"/>
          </a:p>
        </p:txBody>
      </p:sp>
    </p:spTree>
    <p:extLst>
      <p:ext uri="{BB962C8B-B14F-4D97-AF65-F5344CB8AC3E}">
        <p14:creationId xmlns:p14="http://schemas.microsoft.com/office/powerpoint/2010/main" val="14797076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ABCD7C3-009A-4D52-97B0-F43191F3EEE1}" type="datetime4">
              <a:rPr lang="en-US"/>
              <a:pPr>
                <a:defRPr/>
              </a:pPr>
              <a:t>June 8, 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6" name="Rectangle 6"/>
          <p:cNvSpPr>
            <a:spLocks noGrp="1" noChangeArrowheads="1"/>
          </p:cNvSpPr>
          <p:nvPr>
            <p:ph type="sldNum" sz="quarter" idx="12"/>
          </p:nvPr>
        </p:nvSpPr>
        <p:spPr>
          <a:ln/>
        </p:spPr>
        <p:txBody>
          <a:bodyPr/>
          <a:lstStyle>
            <a:lvl1pPr>
              <a:defRPr/>
            </a:lvl1pPr>
          </a:lstStyle>
          <a:p>
            <a:fld id="{91E02770-071A-44F3-A9C2-32D413CDC857}" type="slidenum">
              <a:rPr lang="ar-SA" altLang="en-US"/>
              <a:pPr/>
              <a:t>‹#›</a:t>
            </a:fld>
            <a:endParaRPr lang="en-US" altLang="en-US"/>
          </a:p>
        </p:txBody>
      </p:sp>
    </p:spTree>
    <p:extLst>
      <p:ext uri="{BB962C8B-B14F-4D97-AF65-F5344CB8AC3E}">
        <p14:creationId xmlns:p14="http://schemas.microsoft.com/office/powerpoint/2010/main" val="277138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2581A9C-C9ED-4C7E-90F2-42442E217F3D}" type="datetime4">
              <a:rPr lang="en-US"/>
              <a:pPr>
                <a:defRPr/>
              </a:pPr>
              <a:t>June 8, 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6" name="Rectangle 6"/>
          <p:cNvSpPr>
            <a:spLocks noGrp="1" noChangeArrowheads="1"/>
          </p:cNvSpPr>
          <p:nvPr>
            <p:ph type="sldNum" sz="quarter" idx="12"/>
          </p:nvPr>
        </p:nvSpPr>
        <p:spPr>
          <a:ln/>
        </p:spPr>
        <p:txBody>
          <a:bodyPr/>
          <a:lstStyle>
            <a:lvl1pPr>
              <a:defRPr/>
            </a:lvl1pPr>
          </a:lstStyle>
          <a:p>
            <a:fld id="{4668C15B-E4CA-40D1-8A5A-67A16C76FEE4}" type="slidenum">
              <a:rPr lang="ar-SA" altLang="en-US"/>
              <a:pPr/>
              <a:t>‹#›</a:t>
            </a:fld>
            <a:endParaRPr lang="en-US" altLang="en-US"/>
          </a:p>
        </p:txBody>
      </p:sp>
    </p:spTree>
    <p:extLst>
      <p:ext uri="{BB962C8B-B14F-4D97-AF65-F5344CB8AC3E}">
        <p14:creationId xmlns:p14="http://schemas.microsoft.com/office/powerpoint/2010/main" val="1894369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DB4F41F-0603-48FA-9A11-1FD82371DFF9}" type="datetime4">
              <a:rPr lang="en-US"/>
              <a:pPr>
                <a:defRPr/>
              </a:pPr>
              <a:t>June 8, 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6" name="Rectangle 6"/>
          <p:cNvSpPr>
            <a:spLocks noGrp="1" noChangeArrowheads="1"/>
          </p:cNvSpPr>
          <p:nvPr>
            <p:ph type="sldNum" sz="quarter" idx="12"/>
          </p:nvPr>
        </p:nvSpPr>
        <p:spPr>
          <a:ln/>
        </p:spPr>
        <p:txBody>
          <a:bodyPr/>
          <a:lstStyle>
            <a:lvl1pPr>
              <a:defRPr/>
            </a:lvl1pPr>
          </a:lstStyle>
          <a:p>
            <a:fld id="{08F39639-F61F-4E40-8AFA-47D78E5BDAFC}" type="slidenum">
              <a:rPr lang="ar-SA" altLang="en-US"/>
              <a:pPr/>
              <a:t>‹#›</a:t>
            </a:fld>
            <a:endParaRPr lang="en-US" altLang="en-US"/>
          </a:p>
        </p:txBody>
      </p:sp>
    </p:spTree>
    <p:extLst>
      <p:ext uri="{BB962C8B-B14F-4D97-AF65-F5344CB8AC3E}">
        <p14:creationId xmlns:p14="http://schemas.microsoft.com/office/powerpoint/2010/main" val="2478460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576D765-23BA-400C-9BA7-C6A52A746540}" type="datetime4">
              <a:rPr lang="en-US"/>
              <a:pPr>
                <a:defRPr/>
              </a:pPr>
              <a:t>June 8, 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6" name="Rectangle 6"/>
          <p:cNvSpPr>
            <a:spLocks noGrp="1" noChangeArrowheads="1"/>
          </p:cNvSpPr>
          <p:nvPr>
            <p:ph type="sldNum" sz="quarter" idx="12"/>
          </p:nvPr>
        </p:nvSpPr>
        <p:spPr>
          <a:ln/>
        </p:spPr>
        <p:txBody>
          <a:bodyPr/>
          <a:lstStyle>
            <a:lvl1pPr>
              <a:defRPr/>
            </a:lvl1pPr>
          </a:lstStyle>
          <a:p>
            <a:fld id="{35A65B9B-8E2D-4292-B4AF-1F777F42A84D}" type="slidenum">
              <a:rPr lang="ar-SA" altLang="en-US"/>
              <a:pPr/>
              <a:t>‹#›</a:t>
            </a:fld>
            <a:endParaRPr lang="en-US" altLang="en-US"/>
          </a:p>
        </p:txBody>
      </p:sp>
    </p:spTree>
    <p:extLst>
      <p:ext uri="{BB962C8B-B14F-4D97-AF65-F5344CB8AC3E}">
        <p14:creationId xmlns:p14="http://schemas.microsoft.com/office/powerpoint/2010/main" val="3514004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CA527ED-8E1F-48B9-9725-EC718D4E75EB}" type="datetime4">
              <a:rPr lang="en-US"/>
              <a:pPr>
                <a:defRPr/>
              </a:pPr>
              <a:t>June 8, 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6" name="Rectangle 6"/>
          <p:cNvSpPr>
            <a:spLocks noGrp="1" noChangeArrowheads="1"/>
          </p:cNvSpPr>
          <p:nvPr>
            <p:ph type="sldNum" sz="quarter" idx="12"/>
          </p:nvPr>
        </p:nvSpPr>
        <p:spPr>
          <a:ln/>
        </p:spPr>
        <p:txBody>
          <a:bodyPr/>
          <a:lstStyle>
            <a:lvl1pPr>
              <a:defRPr/>
            </a:lvl1pPr>
          </a:lstStyle>
          <a:p>
            <a:fld id="{E20C0600-D390-4E80-AE1E-84C253D36511}" type="slidenum">
              <a:rPr lang="ar-SA" altLang="en-US"/>
              <a:pPr/>
              <a:t>‹#›</a:t>
            </a:fld>
            <a:endParaRPr lang="en-US" altLang="en-US"/>
          </a:p>
        </p:txBody>
      </p:sp>
    </p:spTree>
    <p:extLst>
      <p:ext uri="{BB962C8B-B14F-4D97-AF65-F5344CB8AC3E}">
        <p14:creationId xmlns:p14="http://schemas.microsoft.com/office/powerpoint/2010/main" val="572909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DCB45B70-8C87-44C5-9B82-25A664112222}" type="datetime4">
              <a:rPr lang="en-US"/>
              <a:pPr>
                <a:defRPr/>
              </a:pPr>
              <a:t>June 8, 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7" name="Rectangle 6"/>
          <p:cNvSpPr>
            <a:spLocks noGrp="1" noChangeArrowheads="1"/>
          </p:cNvSpPr>
          <p:nvPr>
            <p:ph type="sldNum" sz="quarter" idx="12"/>
          </p:nvPr>
        </p:nvSpPr>
        <p:spPr>
          <a:ln/>
        </p:spPr>
        <p:txBody>
          <a:bodyPr/>
          <a:lstStyle>
            <a:lvl1pPr>
              <a:defRPr/>
            </a:lvl1pPr>
          </a:lstStyle>
          <a:p>
            <a:fld id="{32758115-7896-43E1-87F3-F6B6E0DB97A6}" type="slidenum">
              <a:rPr lang="ar-SA" altLang="en-US"/>
              <a:pPr/>
              <a:t>‹#›</a:t>
            </a:fld>
            <a:endParaRPr lang="en-US" altLang="en-US"/>
          </a:p>
        </p:txBody>
      </p:sp>
    </p:spTree>
    <p:extLst>
      <p:ext uri="{BB962C8B-B14F-4D97-AF65-F5344CB8AC3E}">
        <p14:creationId xmlns:p14="http://schemas.microsoft.com/office/powerpoint/2010/main" val="3148724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70951FA-8C23-481D-A219-80C58615D1E2}" type="datetime4">
              <a:rPr lang="en-US"/>
              <a:pPr>
                <a:defRPr/>
              </a:pPr>
              <a:t>June 8, 2019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9" name="Rectangle 6"/>
          <p:cNvSpPr>
            <a:spLocks noGrp="1" noChangeArrowheads="1"/>
          </p:cNvSpPr>
          <p:nvPr>
            <p:ph type="sldNum" sz="quarter" idx="12"/>
          </p:nvPr>
        </p:nvSpPr>
        <p:spPr>
          <a:ln/>
        </p:spPr>
        <p:txBody>
          <a:bodyPr/>
          <a:lstStyle>
            <a:lvl1pPr>
              <a:defRPr/>
            </a:lvl1pPr>
          </a:lstStyle>
          <a:p>
            <a:fld id="{9DD1A050-E67B-4BCE-B482-C6466EDAA875}" type="slidenum">
              <a:rPr lang="ar-SA" altLang="en-US"/>
              <a:pPr/>
              <a:t>‹#›</a:t>
            </a:fld>
            <a:endParaRPr lang="en-US" altLang="en-US"/>
          </a:p>
        </p:txBody>
      </p:sp>
    </p:spTree>
    <p:extLst>
      <p:ext uri="{BB962C8B-B14F-4D97-AF65-F5344CB8AC3E}">
        <p14:creationId xmlns:p14="http://schemas.microsoft.com/office/powerpoint/2010/main" val="52450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46BDB64F-DB1E-4B47-B2D1-4C289F784F26}" type="datetime4">
              <a:rPr lang="en-US"/>
              <a:pPr>
                <a:defRPr/>
              </a:pPr>
              <a:t>June 8, 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5" name="Rectangle 6"/>
          <p:cNvSpPr>
            <a:spLocks noGrp="1" noChangeArrowheads="1"/>
          </p:cNvSpPr>
          <p:nvPr>
            <p:ph type="sldNum" sz="quarter" idx="12"/>
          </p:nvPr>
        </p:nvSpPr>
        <p:spPr>
          <a:ln/>
        </p:spPr>
        <p:txBody>
          <a:bodyPr/>
          <a:lstStyle>
            <a:lvl1pPr>
              <a:defRPr/>
            </a:lvl1pPr>
          </a:lstStyle>
          <a:p>
            <a:fld id="{1EBDCDEB-4182-4754-A21E-D49B58F871AC}" type="slidenum">
              <a:rPr lang="ar-SA" altLang="en-US"/>
              <a:pPr/>
              <a:t>‹#›</a:t>
            </a:fld>
            <a:endParaRPr lang="en-US" altLang="en-US"/>
          </a:p>
        </p:txBody>
      </p:sp>
    </p:spTree>
    <p:extLst>
      <p:ext uri="{BB962C8B-B14F-4D97-AF65-F5344CB8AC3E}">
        <p14:creationId xmlns:p14="http://schemas.microsoft.com/office/powerpoint/2010/main" val="357635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7B27AEB-D047-4A9D-B603-E0E7349E6FAE}" type="datetime4">
              <a:rPr lang="en-US"/>
              <a:pPr>
                <a:defRPr/>
              </a:pPr>
              <a:t>June 8, 2019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4" name="Rectangle 6"/>
          <p:cNvSpPr>
            <a:spLocks noGrp="1" noChangeArrowheads="1"/>
          </p:cNvSpPr>
          <p:nvPr>
            <p:ph type="sldNum" sz="quarter" idx="12"/>
          </p:nvPr>
        </p:nvSpPr>
        <p:spPr>
          <a:ln/>
        </p:spPr>
        <p:txBody>
          <a:bodyPr/>
          <a:lstStyle>
            <a:lvl1pPr>
              <a:defRPr/>
            </a:lvl1pPr>
          </a:lstStyle>
          <a:p>
            <a:fld id="{BE6F3D59-7B4D-496D-BBD5-E4AD7220063A}" type="slidenum">
              <a:rPr lang="ar-SA" altLang="en-US"/>
              <a:pPr/>
              <a:t>‹#›</a:t>
            </a:fld>
            <a:endParaRPr lang="en-US" altLang="en-US"/>
          </a:p>
        </p:txBody>
      </p:sp>
    </p:spTree>
    <p:extLst>
      <p:ext uri="{BB962C8B-B14F-4D97-AF65-F5344CB8AC3E}">
        <p14:creationId xmlns:p14="http://schemas.microsoft.com/office/powerpoint/2010/main" val="3905268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65856F9-30D6-4F94-B93A-13893E6E2CE7}" type="datetime4">
              <a:rPr lang="en-US"/>
              <a:pPr>
                <a:defRPr/>
              </a:pPr>
              <a:t>June 8, 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7" name="Rectangle 6"/>
          <p:cNvSpPr>
            <a:spLocks noGrp="1" noChangeArrowheads="1"/>
          </p:cNvSpPr>
          <p:nvPr>
            <p:ph type="sldNum" sz="quarter" idx="12"/>
          </p:nvPr>
        </p:nvSpPr>
        <p:spPr>
          <a:ln/>
        </p:spPr>
        <p:txBody>
          <a:bodyPr/>
          <a:lstStyle>
            <a:lvl1pPr>
              <a:defRPr/>
            </a:lvl1pPr>
          </a:lstStyle>
          <a:p>
            <a:fld id="{28B047F0-1792-409D-AE52-BF9728307623}" type="slidenum">
              <a:rPr lang="ar-SA" altLang="en-US"/>
              <a:pPr/>
              <a:t>‹#›</a:t>
            </a:fld>
            <a:endParaRPr lang="en-US" altLang="en-US"/>
          </a:p>
        </p:txBody>
      </p:sp>
    </p:spTree>
    <p:extLst>
      <p:ext uri="{BB962C8B-B14F-4D97-AF65-F5344CB8AC3E}">
        <p14:creationId xmlns:p14="http://schemas.microsoft.com/office/powerpoint/2010/main" val="1552962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BD76C6-6543-4442-A9F4-93143BB56AA4}" type="datetime4">
              <a:rPr lang="en-US"/>
              <a:pPr>
                <a:defRPr/>
              </a:pPr>
              <a:t>June 8, 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ICS102: Intro To Comp</a:t>
            </a:r>
          </a:p>
        </p:txBody>
      </p:sp>
      <p:sp>
        <p:nvSpPr>
          <p:cNvPr id="7" name="Rectangle 6"/>
          <p:cNvSpPr>
            <a:spLocks noGrp="1" noChangeArrowheads="1"/>
          </p:cNvSpPr>
          <p:nvPr>
            <p:ph type="sldNum" sz="quarter" idx="12"/>
          </p:nvPr>
        </p:nvSpPr>
        <p:spPr>
          <a:ln/>
        </p:spPr>
        <p:txBody>
          <a:bodyPr/>
          <a:lstStyle>
            <a:lvl1pPr>
              <a:defRPr/>
            </a:lvl1pPr>
          </a:lstStyle>
          <a:p>
            <a:fld id="{E27A3712-D8B9-48CB-8441-BD6DDB6CD5E4}" type="slidenum">
              <a:rPr lang="ar-SA" altLang="en-US"/>
              <a:pPr/>
              <a:t>‹#›</a:t>
            </a:fld>
            <a:endParaRPr lang="en-US" altLang="en-US"/>
          </a:p>
        </p:txBody>
      </p:sp>
    </p:spTree>
    <p:extLst>
      <p:ext uri="{BB962C8B-B14F-4D97-AF65-F5344CB8AC3E}">
        <p14:creationId xmlns:p14="http://schemas.microsoft.com/office/powerpoint/2010/main" val="358751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180676"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Arial" charset="0"/>
              </a:defRPr>
            </a:lvl1pPr>
          </a:lstStyle>
          <a:p>
            <a:pPr>
              <a:defRPr/>
            </a:pPr>
            <a:fld id="{2257B667-9972-4194-8D13-13EE05C4E762}" type="datetime4">
              <a:rPr lang="en-US"/>
              <a:pPr>
                <a:defRPr/>
              </a:pPr>
              <a:t>June 8, 2019</a:t>
            </a:fld>
            <a:endParaRPr lang="en-US"/>
          </a:p>
        </p:txBody>
      </p:sp>
      <p:sp>
        <p:nvSpPr>
          <p:cNvPr id="11806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r>
              <a:rPr lang="en-US"/>
              <a:t>ICS102: Intro To Comp</a:t>
            </a:r>
          </a:p>
        </p:txBody>
      </p:sp>
      <p:sp>
        <p:nvSpPr>
          <p:cNvPr id="1180678"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D37B3E8F-22E4-4C72-B9AE-70493DAA070A}" type="slidenum">
              <a:rPr lang="ar-SA"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dt="0"/>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upload.wikimedia.org/wikipedia/en/3/39/Java_logo.svg" TargetMode="Externa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en.wikipedia.org/wiki/File:James_Gosling_2005.jpg"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Text Box 6"/>
          <p:cNvSpPr txBox="1">
            <a:spLocks noChangeArrowheads="1"/>
          </p:cNvSpPr>
          <p:nvPr/>
        </p:nvSpPr>
        <p:spPr bwMode="auto">
          <a:xfrm>
            <a:off x="1219200" y="228600"/>
            <a:ext cx="7924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0" eaLnBrk="1" hangingPunct="1">
              <a:spcBef>
                <a:spcPct val="50000"/>
              </a:spcBef>
            </a:pPr>
            <a:r>
              <a:rPr lang="en-US" altLang="en-US" sz="2400" b="1">
                <a:latin typeface="Times New Roman" panose="02020603050405020304" pitchFamily="18" charset="0"/>
                <a:cs typeface="Times New Roman" panose="02020603050405020304" pitchFamily="18" charset="0"/>
              </a:rPr>
              <a:t>King Fahd University of Petroleum &amp; Minerals</a:t>
            </a:r>
          </a:p>
          <a:p>
            <a:pPr algn="ctr" rtl="0"/>
            <a:r>
              <a:rPr lang="en-US" altLang="en-US" sz="2400" b="1" i="1">
                <a:latin typeface="Times New Roman" panose="02020603050405020304" pitchFamily="18" charset="0"/>
                <a:cs typeface="Times New Roman" panose="02020603050405020304" pitchFamily="18" charset="0"/>
              </a:rPr>
              <a:t>College of Computer Science &amp; Engineering</a:t>
            </a:r>
            <a:endParaRPr lang="en-US" altLang="en-US" sz="2400">
              <a:latin typeface="Tahoma" panose="020B0604030504040204" pitchFamily="34" charset="0"/>
            </a:endParaRPr>
          </a:p>
        </p:txBody>
      </p:sp>
      <p:sp>
        <p:nvSpPr>
          <p:cNvPr id="12291" name="Rectangle 7"/>
          <p:cNvSpPr>
            <a:spLocks noChangeArrowheads="1"/>
          </p:cNvSpPr>
          <p:nvPr/>
        </p:nvSpPr>
        <p:spPr bwMode="auto">
          <a:xfrm>
            <a:off x="2590800" y="1066800"/>
            <a:ext cx="5073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b="1"/>
              <a:t>Information &amp; Computer Science Department</a:t>
            </a:r>
          </a:p>
        </p:txBody>
      </p:sp>
      <p:sp>
        <p:nvSpPr>
          <p:cNvPr id="12292" name="Text Box 8"/>
          <p:cNvSpPr txBox="1">
            <a:spLocks noChangeArrowheads="1"/>
          </p:cNvSpPr>
          <p:nvPr/>
        </p:nvSpPr>
        <p:spPr bwMode="auto">
          <a:xfrm>
            <a:off x="1752600" y="2489895"/>
            <a:ext cx="7086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0" eaLnBrk="1" hangingPunct="1">
              <a:spcBef>
                <a:spcPct val="50000"/>
              </a:spcBef>
            </a:pPr>
            <a:r>
              <a:rPr lang="en-US" altLang="en-US" sz="3200" b="1" dirty="0"/>
              <a:t>Lecture </a:t>
            </a:r>
            <a:r>
              <a:rPr lang="en-US" altLang="en-US" sz="3200" b="1" dirty="0" smtClean="0"/>
              <a:t>1 </a:t>
            </a:r>
            <a:r>
              <a:rPr lang="en-US" altLang="en-US" sz="3200" b="1" dirty="0"/>
              <a:t>: </a:t>
            </a:r>
            <a:r>
              <a:rPr lang="en-US" altLang="en-US" sz="3200" b="1" dirty="0" smtClean="0"/>
              <a:t>Overview of Computer Systems and Programming</a:t>
            </a:r>
            <a:endParaRPr lang="en-US" altLang="en-US" sz="3200" b="1" dirty="0"/>
          </a:p>
        </p:txBody>
      </p:sp>
      <p:sp>
        <p:nvSpPr>
          <p:cNvPr id="12293" name="Text Box 9"/>
          <p:cNvSpPr txBox="1">
            <a:spLocks noChangeArrowheads="1"/>
          </p:cNvSpPr>
          <p:nvPr/>
        </p:nvSpPr>
        <p:spPr bwMode="auto">
          <a:xfrm>
            <a:off x="3505200" y="44958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endParaRPr lang="en-US" altLang="en-US"/>
          </a:p>
        </p:txBody>
      </p:sp>
      <p:sp>
        <p:nvSpPr>
          <p:cNvPr id="12294" name="Text Box 10"/>
          <p:cNvSpPr txBox="1">
            <a:spLocks noChangeArrowheads="1"/>
          </p:cNvSpPr>
          <p:nvPr/>
        </p:nvSpPr>
        <p:spPr bwMode="auto">
          <a:xfrm>
            <a:off x="3200400" y="1995488"/>
            <a:ext cx="3810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spcBef>
                <a:spcPct val="50000"/>
              </a:spcBef>
            </a:pPr>
            <a:r>
              <a:rPr lang="en-US" altLang="en-US"/>
              <a:t>ICS102 - Introduction to computing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84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B150196-272B-480E-B5FC-ECD44B0B8638}" type="slidenum">
              <a:rPr lang="ar-SA" altLang="en-US"/>
              <a:pPr eaLnBrk="1" hangingPunct="1"/>
              <a:t>10</a:t>
            </a:fld>
            <a:endParaRPr lang="en-US" altLang="en-US"/>
          </a:p>
        </p:txBody>
      </p:sp>
      <p:sp>
        <p:nvSpPr>
          <p:cNvPr id="18436" name="Rectangle 2"/>
          <p:cNvSpPr>
            <a:spLocks noGrp="1" noChangeArrowheads="1"/>
          </p:cNvSpPr>
          <p:nvPr>
            <p:ph type="title" idx="4294967295"/>
          </p:nvPr>
        </p:nvSpPr>
        <p:spPr>
          <a:xfrm>
            <a:off x="1295400" y="152400"/>
            <a:ext cx="4876800" cy="639763"/>
          </a:xfrm>
        </p:spPr>
        <p:txBody>
          <a:bodyPr/>
          <a:lstStyle/>
          <a:p>
            <a:pPr algn="l" eaLnBrk="1" hangingPunct="1"/>
            <a:r>
              <a:rPr lang="en-US" altLang="en-US" sz="2800" smtClean="0"/>
              <a:t>Main Memory …</a:t>
            </a:r>
          </a:p>
        </p:txBody>
      </p:sp>
      <p:sp>
        <p:nvSpPr>
          <p:cNvPr id="3" name="Rectangle 2"/>
          <p:cNvSpPr/>
          <p:nvPr/>
        </p:nvSpPr>
        <p:spPr>
          <a:xfrm>
            <a:off x="1260894" y="990600"/>
            <a:ext cx="7589808" cy="736355"/>
          </a:xfrm>
          <a:prstGeom prst="rect">
            <a:avLst/>
          </a:prstGeom>
        </p:spPr>
        <p:txBody>
          <a:bodyPr wrap="square">
            <a:spAutoFit/>
          </a:bodyPr>
          <a:lstStyle/>
          <a:p>
            <a:pPr marL="1143000" marR="0">
              <a:lnSpc>
                <a:spcPct val="107000"/>
              </a:lnSpc>
              <a:spcBef>
                <a:spcPts val="0"/>
              </a:spcBef>
              <a:spcAft>
                <a:spcPts val="800"/>
              </a:spcAft>
            </a:pPr>
            <a:r>
              <a:rPr lang="en-GB" sz="2000" dirty="0" smtClean="0">
                <a:solidFill>
                  <a:srgbClr val="000000"/>
                </a:solidFill>
                <a:latin typeface="Calibri" panose="020F0502020204030204" pitchFamily="34" charset="0"/>
                <a:ea typeface="Calibri" panose="020F0502020204030204" pitchFamily="34" charset="0"/>
              </a:rPr>
              <a:t>Both program instructions and data operands are stored in the memory. </a:t>
            </a:r>
          </a:p>
        </p:txBody>
      </p:sp>
      <p:sp>
        <p:nvSpPr>
          <p:cNvPr id="8" name="Rectangle 7"/>
          <p:cNvSpPr/>
          <p:nvPr/>
        </p:nvSpPr>
        <p:spPr>
          <a:xfrm>
            <a:off x="1447800" y="1925392"/>
            <a:ext cx="7543800" cy="1310743"/>
          </a:xfrm>
          <a:prstGeom prst="rect">
            <a:avLst/>
          </a:prstGeom>
        </p:spPr>
        <p:txBody>
          <a:bodyPr wrap="square">
            <a:spAutoFit/>
          </a:bodyPr>
          <a:lstStyle/>
          <a:p>
            <a:pPr marL="1143000">
              <a:lnSpc>
                <a:spcPct val="107000"/>
              </a:lnSpc>
              <a:spcBef>
                <a:spcPts val="0"/>
              </a:spcBef>
              <a:spcAft>
                <a:spcPts val="800"/>
              </a:spcAft>
            </a:pPr>
            <a:r>
              <a:rPr lang="en-GB" dirty="0" smtClean="0">
                <a:solidFill>
                  <a:srgbClr val="252525"/>
                </a:solidFill>
                <a:ea typeface="Calibri" panose="020F0502020204030204" pitchFamily="34" charset="0"/>
              </a:rPr>
              <a:t>Each memory cell in a computer holds a binary number. Its interpretation, as data of some data type or as an instruction, and use are determined by the instructions which retrieve and manipulate it.</a:t>
            </a:r>
            <a:endParaRPr lang="en-US" sz="2000" dirty="0">
              <a:latin typeface="Calibri" panose="020F0502020204030204" pitchFamily="34" charset="0"/>
              <a:ea typeface="Calibri" panose="020F0502020204030204" pitchFamily="34" charset="0"/>
            </a:endParaRPr>
          </a:p>
        </p:txBody>
      </p:sp>
      <p:pic>
        <p:nvPicPr>
          <p:cNvPr id="9" name="Picture 4" descr="F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177951"/>
            <a:ext cx="5195663" cy="3536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624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11</a:t>
            </a:fld>
            <a:endParaRPr lang="en-US" altLang="en-US"/>
          </a:p>
        </p:txBody>
      </p:sp>
      <p:pic>
        <p:nvPicPr>
          <p:cNvPr id="20484" name="Picture 4" descr="Fig"/>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1447800" y="2667000"/>
            <a:ext cx="7010400" cy="671513"/>
          </a:xfrm>
          <a:noFill/>
        </p:spPr>
      </p:pic>
      <p:sp>
        <p:nvSpPr>
          <p:cNvPr id="20485" name="Text Box 5"/>
          <p:cNvSpPr txBox="1">
            <a:spLocks noChangeArrowheads="1"/>
          </p:cNvSpPr>
          <p:nvPr/>
        </p:nvSpPr>
        <p:spPr bwMode="auto">
          <a:xfrm>
            <a:off x="1447800" y="1524000"/>
            <a:ext cx="4997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000" dirty="0">
                <a:latin typeface="Tahoma" panose="020B0604030504040204" pitchFamily="34" charset="0"/>
              </a:rPr>
              <a:t>The word “Hello.” stored in 6 memory cells</a:t>
            </a:r>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a:solidFill>
                  <a:schemeClr val="tx2"/>
                </a:solidFill>
              </a:rPr>
              <a:t>Main Memory …</a:t>
            </a:r>
          </a:p>
        </p:txBody>
      </p:sp>
      <p:sp>
        <p:nvSpPr>
          <p:cNvPr id="7" name="Text Box 5"/>
          <p:cNvSpPr txBox="1">
            <a:spLocks noChangeArrowheads="1"/>
          </p:cNvSpPr>
          <p:nvPr/>
        </p:nvSpPr>
        <p:spPr bwMode="auto">
          <a:xfrm>
            <a:off x="1447800" y="966788"/>
            <a:ext cx="4997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000" dirty="0" smtClean="0">
                <a:latin typeface="Tahoma" panose="020B0604030504040204" pitchFamily="34" charset="0"/>
              </a:rPr>
              <a:t>Example:</a:t>
            </a:r>
            <a:endParaRPr lang="en-US" altLang="en-US" sz="2000"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12</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Secondary memory</a:t>
            </a:r>
            <a:endParaRPr lang="en-US" altLang="en-US" sz="2800" dirty="0">
              <a:solidFill>
                <a:schemeClr val="tx2"/>
              </a:solidFill>
            </a:endParaRPr>
          </a:p>
        </p:txBody>
      </p:sp>
      <p:sp>
        <p:nvSpPr>
          <p:cNvPr id="2" name="Rectangle 1"/>
          <p:cNvSpPr/>
          <p:nvPr/>
        </p:nvSpPr>
        <p:spPr>
          <a:xfrm>
            <a:off x="1066800" y="990600"/>
            <a:ext cx="7772400" cy="882678"/>
          </a:xfrm>
          <a:prstGeom prst="rect">
            <a:avLst/>
          </a:prstGeom>
        </p:spPr>
        <p:txBody>
          <a:bodyPr wrap="square">
            <a:spAutoFit/>
          </a:bodyPr>
          <a:lstStyle/>
          <a:p>
            <a:pPr marL="342900" marR="0" lvl="0" indent="-342900" rtl="0">
              <a:lnSpc>
                <a:spcPct val="107000"/>
              </a:lnSpc>
              <a:spcBef>
                <a:spcPts val="0"/>
              </a:spcBef>
              <a:spcAft>
                <a:spcPts val="800"/>
              </a:spcAft>
              <a:buFont typeface="Symbol" panose="05050102010706020507" pitchFamily="18" charset="2"/>
              <a:buChar char=""/>
            </a:pPr>
            <a:r>
              <a:rPr lang="en-US" sz="2400" b="1" dirty="0">
                <a:latin typeface="Calibri" panose="020F0502020204030204" pitchFamily="34" charset="0"/>
                <a:ea typeface="Calibri" panose="020F0502020204030204" pitchFamily="34" charset="0"/>
              </a:rPr>
              <a:t>Secondary memory</a:t>
            </a:r>
            <a:r>
              <a:rPr lang="en-US" sz="2400" dirty="0">
                <a:latin typeface="Calibri" panose="020F0502020204030204" pitchFamily="34" charset="0"/>
                <a:ea typeface="Calibri" panose="020F0502020204030204" pitchFamily="34" charset="0"/>
              </a:rPr>
              <a:t>: memory in which instructions and data are held for future use.</a:t>
            </a:r>
          </a:p>
        </p:txBody>
      </p:sp>
      <p:sp>
        <p:nvSpPr>
          <p:cNvPr id="3" name="Rectangle 2"/>
          <p:cNvSpPr/>
          <p:nvPr/>
        </p:nvSpPr>
        <p:spPr>
          <a:xfrm>
            <a:off x="1279585" y="2142476"/>
            <a:ext cx="8001000" cy="865173"/>
          </a:xfrm>
          <a:prstGeom prst="rect">
            <a:avLst/>
          </a:prstGeom>
        </p:spPr>
        <p:txBody>
          <a:bodyPr wrap="square">
            <a:spAutoFit/>
          </a:bodyPr>
          <a:lstStyle/>
          <a:p>
            <a:pPr rtl="0">
              <a:lnSpc>
                <a:spcPct val="107000"/>
              </a:lnSpc>
              <a:spcBef>
                <a:spcPts val="0"/>
              </a:spcBef>
              <a:spcAft>
                <a:spcPts val="800"/>
              </a:spcAft>
            </a:pPr>
            <a:r>
              <a:rPr lang="en-US" sz="2400" dirty="0">
                <a:latin typeface="Calibri" panose="020F0502020204030204" pitchFamily="34" charset="0"/>
                <a:ea typeface="Calibri" panose="020F0502020204030204" pitchFamily="34" charset="0"/>
              </a:rPr>
              <a:t>Examples</a:t>
            </a:r>
            <a:r>
              <a:rPr lang="en-US" sz="2400" dirty="0" smtClean="0">
                <a:latin typeface="Calibri" panose="020F0502020204030204" pitchFamily="34" charset="0"/>
                <a:ea typeface="Calibri" panose="020F0502020204030204" pitchFamily="34" charset="0"/>
              </a:rPr>
              <a:t>: </a:t>
            </a:r>
            <a:r>
              <a:rPr lang="en-GB" sz="2400" dirty="0" smtClean="0">
                <a:latin typeface="Calibri" panose="020F0502020204030204" pitchFamily="34" charset="0"/>
                <a:ea typeface="Times New Roman" panose="02020603050405020304" pitchFamily="18" charset="0"/>
              </a:rPr>
              <a:t>hard </a:t>
            </a:r>
            <a:r>
              <a:rPr lang="en-GB" sz="2400" dirty="0">
                <a:latin typeface="Calibri" panose="020F0502020204030204" pitchFamily="34" charset="0"/>
                <a:ea typeface="Times New Roman" panose="02020603050405020304" pitchFamily="18" charset="0"/>
              </a:rPr>
              <a:t>disk drives, CDs, DVDs, flash memory cards </a:t>
            </a:r>
            <a:r>
              <a:rPr lang="en-GB" sz="2400" dirty="0" smtClean="0">
                <a:latin typeface="Calibri" panose="020F0502020204030204" pitchFamily="34" charset="0"/>
                <a:ea typeface="Times New Roman" panose="02020603050405020304" pitchFamily="18" charset="0"/>
              </a:rPr>
              <a:t>,</a:t>
            </a:r>
            <a:r>
              <a:rPr lang="en-GB" sz="2400" dirty="0">
                <a:latin typeface="Calibri" panose="020F0502020204030204" pitchFamily="34" charset="0"/>
                <a:ea typeface="Times New Roman" panose="02020603050405020304" pitchFamily="18" charset="0"/>
              </a:rPr>
              <a:t> USB flash </a:t>
            </a:r>
            <a:r>
              <a:rPr lang="en-GB" sz="2400" dirty="0" smtClean="0">
                <a:latin typeface="Calibri" panose="020F0502020204030204" pitchFamily="34" charset="0"/>
                <a:ea typeface="Times New Roman" panose="02020603050405020304" pitchFamily="18" charset="0"/>
              </a:rPr>
              <a:t>drives</a:t>
            </a:r>
            <a:r>
              <a:rPr lang="en-GB" sz="2400" dirty="0">
                <a:latin typeface="Calibri" panose="020F0502020204030204" pitchFamily="34" charset="0"/>
                <a:ea typeface="Times New Roman" panose="02020603050405020304" pitchFamily="18" charset="0"/>
              </a:rPr>
              <a:t> </a:t>
            </a:r>
            <a:r>
              <a:rPr lang="en-GB" sz="2400" dirty="0" smtClean="0">
                <a:latin typeface="Calibri" panose="020F0502020204030204" pitchFamily="34" charset="0"/>
                <a:ea typeface="Times New Roman" panose="02020603050405020304" pitchFamily="18" charset="0"/>
              </a:rPr>
              <a:t>, </a:t>
            </a:r>
            <a:r>
              <a:rPr lang="en-GB" sz="2400" dirty="0">
                <a:latin typeface="Calibri" panose="020F0502020204030204" pitchFamily="34" charset="0"/>
                <a:ea typeface="Times New Roman" panose="02020603050405020304" pitchFamily="18" charset="0"/>
              </a:rPr>
              <a:t>magnetic tapes</a:t>
            </a:r>
            <a:r>
              <a:rPr lang="en-GB" sz="1100" dirty="0" smtClean="0">
                <a:latin typeface="Calibri" panose="020F0502020204030204" pitchFamily="34" charset="0"/>
                <a:ea typeface="Times New Roman" panose="02020603050405020304" pitchFamily="18" charset="0"/>
              </a:rPr>
              <a:t>..</a:t>
            </a:r>
            <a:endParaRPr lang="en-US" sz="1100" dirty="0">
              <a:latin typeface="Calibri" panose="020F0502020204030204" pitchFamily="34" charset="0"/>
              <a:ea typeface="Calibri" panose="020F0502020204030204" pitchFamily="34" charset="0"/>
            </a:endParaRPr>
          </a:p>
        </p:txBody>
      </p:sp>
      <p:pic>
        <p:nvPicPr>
          <p:cNvPr id="2457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013400"/>
            <a:ext cx="4458644" cy="383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99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4578"/>
                                        </p:tgtEl>
                                        <p:attrNameLst>
                                          <p:attrName>style.visibility</p:attrName>
                                        </p:attrNameLst>
                                      </p:cBhvr>
                                      <p:to>
                                        <p:strVal val="visible"/>
                                      </p:to>
                                    </p:set>
                                    <p:animEffect transition="in" filter="fade">
                                      <p:cBhvr>
                                        <p:cTn id="15" dur="1000"/>
                                        <p:tgtEl>
                                          <p:spTgt spid="24578"/>
                                        </p:tgtEl>
                                      </p:cBhvr>
                                    </p:animEffect>
                                    <p:anim calcmode="lin" valueType="num">
                                      <p:cBhvr>
                                        <p:cTn id="16" dur="1000" fill="hold"/>
                                        <p:tgtEl>
                                          <p:spTgt spid="24578"/>
                                        </p:tgtEl>
                                        <p:attrNameLst>
                                          <p:attrName>ppt_x</p:attrName>
                                        </p:attrNameLst>
                                      </p:cBhvr>
                                      <p:tavLst>
                                        <p:tav tm="0">
                                          <p:val>
                                            <p:strVal val="#ppt_x"/>
                                          </p:val>
                                        </p:tav>
                                        <p:tav tm="100000">
                                          <p:val>
                                            <p:strVal val="#ppt_x"/>
                                          </p:val>
                                        </p:tav>
                                      </p:tavLst>
                                    </p:anim>
                                    <p:anim calcmode="lin" valueType="num">
                                      <p:cBhvr>
                                        <p:cTn id="17" dur="1000" fill="hold"/>
                                        <p:tgtEl>
                                          <p:spTgt spid="245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13</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Motherboard</a:t>
            </a:r>
            <a:endParaRPr lang="en-US" altLang="en-US" sz="2800" dirty="0">
              <a:solidFill>
                <a:schemeClr val="tx2"/>
              </a:solidFill>
            </a:endParaRPr>
          </a:p>
        </p:txBody>
      </p:sp>
      <p:sp>
        <p:nvSpPr>
          <p:cNvPr id="2" name="Rectangle 1"/>
          <p:cNvSpPr/>
          <p:nvPr/>
        </p:nvSpPr>
        <p:spPr>
          <a:xfrm>
            <a:off x="1282460" y="990600"/>
            <a:ext cx="7709140" cy="1015663"/>
          </a:xfrm>
          <a:prstGeom prst="rect">
            <a:avLst/>
          </a:prstGeom>
        </p:spPr>
        <p:txBody>
          <a:bodyPr wrap="square">
            <a:spAutoFit/>
          </a:bodyPr>
          <a:lstStyle/>
          <a:p>
            <a:r>
              <a:rPr lang="en-GB" sz="2000" dirty="0">
                <a:latin typeface="Calibri" panose="020F0502020204030204" pitchFamily="34" charset="0"/>
                <a:ea typeface="Calibri" panose="020F0502020204030204" pitchFamily="34" charset="0"/>
              </a:rPr>
              <a:t>The motherboard is the primary printed circuit board in a </a:t>
            </a:r>
            <a:r>
              <a:rPr lang="en-GB" sz="2000" dirty="0" smtClean="0">
                <a:latin typeface="Calibri" panose="020F0502020204030204" pitchFamily="34" charset="0"/>
                <a:ea typeface="Calibri" panose="020F0502020204030204" pitchFamily="34" charset="0"/>
              </a:rPr>
              <a:t>computer. </a:t>
            </a:r>
            <a:r>
              <a:rPr lang="en-GB" sz="2000" dirty="0">
                <a:latin typeface="Calibri" panose="020F0502020204030204" pitchFamily="34" charset="0"/>
                <a:ea typeface="Calibri" panose="020F0502020204030204" pitchFamily="34" charset="0"/>
              </a:rPr>
              <a:t>All of the basic circuitry and components required for a </a:t>
            </a:r>
            <a:r>
              <a:rPr lang="en-GB" sz="2000" dirty="0" smtClean="0">
                <a:latin typeface="Calibri" panose="020F0502020204030204" pitchFamily="34" charset="0"/>
                <a:ea typeface="Calibri" panose="020F0502020204030204" pitchFamily="34" charset="0"/>
              </a:rPr>
              <a:t>computer </a:t>
            </a:r>
            <a:r>
              <a:rPr lang="en-GB" sz="2000" dirty="0">
                <a:latin typeface="Calibri" panose="020F0502020204030204" pitchFamily="34" charset="0"/>
                <a:ea typeface="Calibri" panose="020F0502020204030204" pitchFamily="34" charset="0"/>
              </a:rPr>
              <a:t>to function are either contained in or attached to the motherboard. </a:t>
            </a:r>
            <a:endParaRPr lang="en-US" sz="2000" dirty="0"/>
          </a:p>
        </p:txBody>
      </p:sp>
      <p:sp>
        <p:nvSpPr>
          <p:cNvPr id="3" name="Rectangle 2"/>
          <p:cNvSpPr/>
          <p:nvPr/>
        </p:nvSpPr>
        <p:spPr>
          <a:xfrm>
            <a:off x="1247954" y="2426087"/>
            <a:ext cx="7709140" cy="1015663"/>
          </a:xfrm>
          <a:prstGeom prst="rect">
            <a:avLst/>
          </a:prstGeom>
        </p:spPr>
        <p:txBody>
          <a:bodyPr wrap="square">
            <a:spAutoFit/>
          </a:bodyPr>
          <a:lstStyle/>
          <a:p>
            <a:r>
              <a:rPr lang="en-GB" sz="2000" dirty="0">
                <a:latin typeface="Calibri" panose="020F0502020204030204" pitchFamily="34" charset="0"/>
                <a:ea typeface="Calibri" panose="020F0502020204030204" pitchFamily="34" charset="0"/>
              </a:rPr>
              <a:t>The motherboard allocates power to the components and allows them to communicate with one another. </a:t>
            </a:r>
            <a:r>
              <a:rPr lang="en-GB"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Components communicate and </a:t>
            </a:r>
            <a:r>
              <a:rPr lang="en-GB"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send signals</a:t>
            </a:r>
            <a:r>
              <a:rPr lang="en-GB"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to each other via </a:t>
            </a:r>
            <a:r>
              <a:rPr lang="en-GB"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buses</a:t>
            </a:r>
            <a:r>
              <a:rPr lang="en-GB"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en-US" sz="2000" dirty="0"/>
          </a:p>
        </p:txBody>
      </p:sp>
      <p:sp>
        <p:nvSpPr>
          <p:cNvPr id="4" name="Rectangle 3"/>
          <p:cNvSpPr/>
          <p:nvPr/>
        </p:nvSpPr>
        <p:spPr>
          <a:xfrm>
            <a:off x="1247954" y="3830796"/>
            <a:ext cx="7696200" cy="1323439"/>
          </a:xfrm>
          <a:prstGeom prst="rect">
            <a:avLst/>
          </a:prstGeom>
        </p:spPr>
        <p:txBody>
          <a:bodyPr wrap="square">
            <a:spAutoFit/>
          </a:bodyPr>
          <a:lstStyle/>
          <a:p>
            <a:pPr marL="228600" marR="0">
              <a:spcBef>
                <a:spcPts val="0"/>
              </a:spcBef>
              <a:spcAft>
                <a:spcPts val="0"/>
              </a:spcAft>
            </a:pPr>
            <a:r>
              <a:rPr lang="en-GB" sz="2000" b="1" dirty="0">
                <a:ea typeface="Calibri" panose="020F0502020204030204" pitchFamily="34" charset="0"/>
              </a:rPr>
              <a:t>Buses: </a:t>
            </a:r>
            <a:r>
              <a:rPr lang="en-GB" sz="2000" dirty="0">
                <a:latin typeface="Calibri" panose="020F0502020204030204" pitchFamily="34" charset="0"/>
                <a:ea typeface="Calibri" panose="020F0502020204030204" pitchFamily="34" charset="0"/>
              </a:rPr>
              <a:t>A bus is a series of parallel electrical lines through which control signals, data, instructions, memory addresses, and power flow from component to component allowing the devices both inside and attached to the system unit to communicate with each </a:t>
            </a:r>
            <a:r>
              <a:rPr lang="en-GB" sz="2000" dirty="0" smtClean="0">
                <a:latin typeface="Calibri" panose="020F0502020204030204" pitchFamily="34" charset="0"/>
                <a:ea typeface="Calibri" panose="020F0502020204030204" pitchFamily="34" charset="0"/>
              </a:rPr>
              <a:t>other.</a:t>
            </a:r>
            <a:endParaRPr lang="en-US" sz="2000" dirty="0">
              <a:latin typeface="Calibri" panose="020F0502020204030204" pitchFamily="34" charset="0"/>
              <a:ea typeface="Calibri" panose="020F0502020204030204" pitchFamily="34" charset="0"/>
            </a:endParaRPr>
          </a:p>
        </p:txBody>
      </p:sp>
      <p:sp>
        <p:nvSpPr>
          <p:cNvPr id="5" name="Rectangle 4"/>
          <p:cNvSpPr/>
          <p:nvPr/>
        </p:nvSpPr>
        <p:spPr>
          <a:xfrm>
            <a:off x="1302588" y="5334000"/>
            <a:ext cx="7668883" cy="707886"/>
          </a:xfrm>
          <a:prstGeom prst="rect">
            <a:avLst/>
          </a:prstGeom>
        </p:spPr>
        <p:txBody>
          <a:bodyPr wrap="square">
            <a:spAutoFit/>
          </a:bodyPr>
          <a:lstStyle/>
          <a:p>
            <a:pPr marL="228600" marR="0">
              <a:spcBef>
                <a:spcPts val="0"/>
              </a:spcBef>
              <a:spcAft>
                <a:spcPts val="0"/>
              </a:spcAft>
            </a:pPr>
            <a:r>
              <a:rPr lang="en-GB" sz="2000" dirty="0">
                <a:latin typeface="Calibri" panose="020F0502020204030204" pitchFamily="34" charset="0"/>
                <a:ea typeface="Calibri" panose="020F0502020204030204" pitchFamily="34" charset="0"/>
              </a:rPr>
              <a:t>Buses include wires to carry signals for addresses, instructions, data, control signals, clock signals, and power. </a:t>
            </a:r>
            <a:endParaRPr lang="en-US" sz="2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313216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14</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Motherboard</a:t>
            </a:r>
            <a:endParaRPr lang="en-US" altLang="en-US" sz="2800" dirty="0">
              <a:solidFill>
                <a:schemeClr val="tx2"/>
              </a:solidFill>
            </a:endParaRPr>
          </a:p>
        </p:txBody>
      </p:sp>
      <p:pic>
        <p:nvPicPr>
          <p:cNvPr id="9" name="Picture 8"/>
          <p:cNvPicPr/>
          <p:nvPr/>
        </p:nvPicPr>
        <p:blipFill>
          <a:blip r:embed="rId2"/>
          <a:stretch>
            <a:fillRect/>
          </a:stretch>
        </p:blipFill>
        <p:spPr>
          <a:xfrm>
            <a:off x="1981200" y="1000206"/>
            <a:ext cx="4905375" cy="5062855"/>
          </a:xfrm>
          <a:prstGeom prst="rect">
            <a:avLst/>
          </a:prstGeom>
        </p:spPr>
      </p:pic>
    </p:spTree>
    <p:extLst>
      <p:ext uri="{BB962C8B-B14F-4D97-AF65-F5344CB8AC3E}">
        <p14:creationId xmlns:p14="http://schemas.microsoft.com/office/powerpoint/2010/main" val="920496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15</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Motherboard</a:t>
            </a:r>
            <a:endParaRPr lang="en-US" altLang="en-US" sz="2800" dirty="0">
              <a:solidFill>
                <a:schemeClr val="tx2"/>
              </a:solidFill>
            </a:endParaRPr>
          </a:p>
        </p:txBody>
      </p:sp>
      <p:pic>
        <p:nvPicPr>
          <p:cNvPr id="6" name="Picture 5"/>
          <p:cNvPicPr/>
          <p:nvPr/>
        </p:nvPicPr>
        <p:blipFill>
          <a:blip r:embed="rId2"/>
          <a:stretch>
            <a:fillRect/>
          </a:stretch>
        </p:blipFill>
        <p:spPr>
          <a:xfrm>
            <a:off x="1295400" y="1661318"/>
            <a:ext cx="7543800" cy="2758282"/>
          </a:xfrm>
          <a:prstGeom prst="rect">
            <a:avLst/>
          </a:prstGeom>
        </p:spPr>
      </p:pic>
    </p:spTree>
    <p:extLst>
      <p:ext uri="{BB962C8B-B14F-4D97-AF65-F5344CB8AC3E}">
        <p14:creationId xmlns:p14="http://schemas.microsoft.com/office/powerpoint/2010/main" val="6999801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16</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Software</a:t>
            </a:r>
            <a:endParaRPr lang="en-US" altLang="en-US" sz="2800" dirty="0">
              <a:solidFill>
                <a:schemeClr val="tx2"/>
              </a:solidFill>
            </a:endParaRPr>
          </a:p>
        </p:txBody>
      </p:sp>
      <p:sp>
        <p:nvSpPr>
          <p:cNvPr id="2" name="Rectangle 1"/>
          <p:cNvSpPr/>
          <p:nvPr/>
        </p:nvSpPr>
        <p:spPr>
          <a:xfrm>
            <a:off x="1143000" y="990600"/>
            <a:ext cx="7620000" cy="388696"/>
          </a:xfrm>
          <a:prstGeom prst="rect">
            <a:avLst/>
          </a:prstGeom>
        </p:spPr>
        <p:txBody>
          <a:bodyPr wrap="square">
            <a:spAutoFit/>
          </a:bodyPr>
          <a:lstStyle/>
          <a:p>
            <a:pPr marL="0" marR="0">
              <a:lnSpc>
                <a:spcPct val="107000"/>
              </a:lnSpc>
              <a:spcBef>
                <a:spcPts val="0"/>
              </a:spcBef>
              <a:spcAft>
                <a:spcPts val="800"/>
              </a:spcAft>
            </a:pPr>
            <a:r>
              <a:rPr lang="en-US" b="1" dirty="0">
                <a:latin typeface="Calibri" panose="020F0502020204030204" pitchFamily="34" charset="0"/>
                <a:ea typeface="Calibri" panose="020F0502020204030204" pitchFamily="34" charset="0"/>
              </a:rPr>
              <a:t>Software</a:t>
            </a:r>
            <a:r>
              <a:rPr lang="en-US" dirty="0">
                <a:latin typeface="Calibri" panose="020F0502020204030204" pitchFamily="34" charset="0"/>
                <a:ea typeface="Calibri" panose="020F0502020204030204" pitchFamily="34" charset="0"/>
              </a:rPr>
              <a:t>: Programs that instruct the computer hardware what to do.</a:t>
            </a:r>
          </a:p>
        </p:txBody>
      </p:sp>
      <p:sp>
        <p:nvSpPr>
          <p:cNvPr id="3" name="Rectangle 2"/>
          <p:cNvSpPr/>
          <p:nvPr/>
        </p:nvSpPr>
        <p:spPr>
          <a:xfrm>
            <a:off x="1143000" y="1397987"/>
            <a:ext cx="7467600" cy="388696"/>
          </a:xfrm>
          <a:prstGeom prst="rect">
            <a:avLst/>
          </a:prstGeom>
        </p:spPr>
        <p:txBody>
          <a:bodyPr wrap="square">
            <a:spAutoFit/>
          </a:bodyPr>
          <a:lstStyle/>
          <a:p>
            <a:pPr marL="0" marR="0">
              <a:lnSpc>
                <a:spcPct val="107000"/>
              </a:lnSpc>
              <a:spcBef>
                <a:spcPts val="0"/>
              </a:spcBef>
              <a:spcAft>
                <a:spcPts val="800"/>
              </a:spcAft>
            </a:pPr>
            <a:r>
              <a:rPr lang="en-US" b="1" dirty="0" smtClean="0">
                <a:latin typeface="Calibri" panose="020F0502020204030204" pitchFamily="34" charset="0"/>
                <a:ea typeface="Calibri" panose="020F0502020204030204" pitchFamily="34" charset="0"/>
              </a:rPr>
              <a:t>Software</a:t>
            </a:r>
            <a:r>
              <a:rPr lang="en-US" dirty="0" smtClean="0">
                <a:latin typeface="Calibri" panose="020F0502020204030204" pitchFamily="34" charset="0"/>
                <a:ea typeface="Calibri" panose="020F0502020204030204" pitchFamily="34" charset="0"/>
              </a:rPr>
              <a:t> is divided into Applications software and Systems software.</a:t>
            </a:r>
            <a:endParaRPr lang="en-US" dirty="0">
              <a:latin typeface="Calibri" panose="020F0502020204030204" pitchFamily="34" charset="0"/>
              <a:ea typeface="Calibri" panose="020F0502020204030204" pitchFamily="34" charset="0"/>
            </a:endParaRPr>
          </a:p>
        </p:txBody>
      </p:sp>
      <p:sp>
        <p:nvSpPr>
          <p:cNvPr id="4" name="Rectangle 3"/>
          <p:cNvSpPr/>
          <p:nvPr/>
        </p:nvSpPr>
        <p:spPr>
          <a:xfrm>
            <a:off x="1219200" y="1981200"/>
            <a:ext cx="7543800" cy="619272"/>
          </a:xfrm>
          <a:prstGeom prst="rect">
            <a:avLst/>
          </a:prstGeom>
        </p:spPr>
        <p:txBody>
          <a:bodyPr wrap="square">
            <a:spAutoFit/>
          </a:bodyPr>
          <a:lstStyle/>
          <a:p>
            <a:pPr rtl="0">
              <a:lnSpc>
                <a:spcPct val="107000"/>
              </a:lnSpc>
              <a:spcBef>
                <a:spcPts val="0"/>
              </a:spcBef>
              <a:spcAft>
                <a:spcPts val="800"/>
              </a:spcAft>
            </a:pPr>
            <a:r>
              <a:rPr lang="en-GB" sz="1600" dirty="0" smtClean="0">
                <a:effectLst/>
                <a:latin typeface="Calibri" panose="020F0502020204030204" pitchFamily="34" charset="0"/>
                <a:ea typeface="Times New Roman" panose="02020603050405020304" pitchFamily="18" charset="0"/>
                <a:cs typeface="Times New Roman" panose="02020603050405020304" pitchFamily="18" charset="0"/>
              </a:rPr>
              <a:t>Application software helps users solve a particular problem or carry out a specific non-system  task.</a:t>
            </a:r>
            <a:endParaRPr lang="en-US" sz="1600" dirty="0">
              <a:latin typeface="Calibri" panose="020F0502020204030204" pitchFamily="34" charset="0"/>
              <a:ea typeface="Calibri" panose="020F0502020204030204" pitchFamily="34" charset="0"/>
            </a:endParaRPr>
          </a:p>
        </p:txBody>
      </p:sp>
      <p:sp>
        <p:nvSpPr>
          <p:cNvPr id="5" name="Rectangle 4"/>
          <p:cNvSpPr/>
          <p:nvPr/>
        </p:nvSpPr>
        <p:spPr>
          <a:xfrm>
            <a:off x="1242204" y="2624969"/>
            <a:ext cx="6934200" cy="355803"/>
          </a:xfrm>
          <a:prstGeom prst="rect">
            <a:avLst/>
          </a:prstGeom>
        </p:spPr>
        <p:txBody>
          <a:bodyPr wrap="square">
            <a:spAutoFit/>
          </a:bodyPr>
          <a:lstStyle/>
          <a:p>
            <a:pPr rtl="0">
              <a:lnSpc>
                <a:spcPct val="107000"/>
              </a:lnSpc>
              <a:spcBef>
                <a:spcPts val="0"/>
              </a:spcBef>
              <a:spcAft>
                <a:spcPts val="800"/>
              </a:spcAft>
            </a:pPr>
            <a:r>
              <a:rPr lang="en-US" sz="1600" dirty="0">
                <a:latin typeface="Calibri" panose="020F0502020204030204" pitchFamily="34" charset="0"/>
                <a:ea typeface="Calibri" panose="020F0502020204030204" pitchFamily="34" charset="0"/>
              </a:rPr>
              <a:t>Examples: Web browsers, word processors, spread sheets, image editors</a:t>
            </a:r>
          </a:p>
        </p:txBody>
      </p:sp>
      <p:sp>
        <p:nvSpPr>
          <p:cNvPr id="7" name="Rectangle 6"/>
          <p:cNvSpPr/>
          <p:nvPr/>
        </p:nvSpPr>
        <p:spPr>
          <a:xfrm>
            <a:off x="1242204" y="3212102"/>
            <a:ext cx="7620000" cy="923330"/>
          </a:xfrm>
          <a:prstGeom prst="rect">
            <a:avLst/>
          </a:prstGeom>
        </p:spPr>
        <p:txBody>
          <a:bodyPr wrap="square">
            <a:spAutoFit/>
          </a:bodyPr>
          <a:lstStyle/>
          <a:p>
            <a:r>
              <a:rPr lang="en-GB" dirty="0">
                <a:latin typeface="Calibri" panose="020F0502020204030204" pitchFamily="34" charset="0"/>
                <a:ea typeface="Calibri" panose="020F0502020204030204" pitchFamily="34" charset="0"/>
              </a:rPr>
              <a:t>System software coordinates the activities and functions of hardware and software, </a:t>
            </a:r>
            <a:r>
              <a:rPr lang="en-GB" dirty="0" smtClean="0">
                <a:latin typeface="Calibri" panose="020F0502020204030204" pitchFamily="34" charset="0"/>
                <a:ea typeface="Calibri" panose="020F0502020204030204" pitchFamily="34" charset="0"/>
              </a:rPr>
              <a:t>by controlling </a:t>
            </a:r>
            <a:r>
              <a:rPr lang="en-GB" dirty="0">
                <a:latin typeface="Calibri" panose="020F0502020204030204" pitchFamily="34" charset="0"/>
                <a:ea typeface="Calibri" panose="020F0502020204030204" pitchFamily="34" charset="0"/>
              </a:rPr>
              <a:t>the operations of computer </a:t>
            </a:r>
            <a:r>
              <a:rPr lang="en-GB" dirty="0" smtClean="0">
                <a:latin typeface="Calibri" panose="020F0502020204030204" pitchFamily="34" charset="0"/>
                <a:ea typeface="Calibri" panose="020F0502020204030204" pitchFamily="34" charset="0"/>
              </a:rPr>
              <a:t>hardware and by providing an interface between hardware and applications software.</a:t>
            </a:r>
            <a:endParaRPr lang="en-US" dirty="0"/>
          </a:p>
        </p:txBody>
      </p:sp>
      <p:sp>
        <p:nvSpPr>
          <p:cNvPr id="8" name="Rectangle 7"/>
          <p:cNvSpPr/>
          <p:nvPr/>
        </p:nvSpPr>
        <p:spPr>
          <a:xfrm>
            <a:off x="1242204" y="4254975"/>
            <a:ext cx="7924800" cy="981423"/>
          </a:xfrm>
          <a:prstGeom prst="rect">
            <a:avLst/>
          </a:prstGeom>
        </p:spPr>
        <p:txBody>
          <a:bodyPr wrap="square">
            <a:spAutoFit/>
          </a:bodyPr>
          <a:lstStyle/>
          <a:p>
            <a:pPr rtl="0">
              <a:lnSpc>
                <a:spcPct val="107000"/>
              </a:lnSpc>
              <a:spcBef>
                <a:spcPts val="0"/>
              </a:spcBef>
              <a:spcAft>
                <a:spcPts val="800"/>
              </a:spcAft>
            </a:pPr>
            <a:r>
              <a:rPr lang="en-US" dirty="0">
                <a:latin typeface="Calibri" panose="020F0502020204030204" pitchFamily="34" charset="0"/>
                <a:ea typeface="Calibri" panose="020F0502020204030204" pitchFamily="34" charset="0"/>
              </a:rPr>
              <a:t>Examples: The Operating System, device drivers, utility </a:t>
            </a:r>
            <a:r>
              <a:rPr lang="en-US" dirty="0" smtClean="0">
                <a:latin typeface="Calibri" panose="020F0502020204030204" pitchFamily="34" charset="0"/>
                <a:ea typeface="Calibri" panose="020F0502020204030204" pitchFamily="34" charset="0"/>
              </a:rPr>
              <a:t>software (disk utilities, antivirus software, file managers, etc.),  Software development tools (compilers</a:t>
            </a:r>
            <a:r>
              <a:rPr lang="en-US" dirty="0">
                <a:latin typeface="Calibri" panose="020F0502020204030204" pitchFamily="34" charset="0"/>
                <a:ea typeface="Calibri" panose="020F0502020204030204" pitchFamily="34" charset="0"/>
              </a:rPr>
              <a:t>, assemblers, linkers, </a:t>
            </a:r>
            <a:r>
              <a:rPr lang="en-US" dirty="0" smtClean="0">
                <a:latin typeface="Calibri" panose="020F0502020204030204" pitchFamily="34" charset="0"/>
                <a:ea typeface="Calibri" panose="020F0502020204030204" pitchFamily="34" charset="0"/>
              </a:rPr>
              <a:t>debuggers).</a:t>
            </a:r>
            <a:endParaRPr lang="en-US" dirty="0">
              <a:latin typeface="Calibri" panose="020F0502020204030204" pitchFamily="34" charset="0"/>
              <a:ea typeface="Calibri" panose="020F0502020204030204" pitchFamily="34" charset="0"/>
            </a:endParaRP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3205162" y="4962080"/>
            <a:ext cx="4105275" cy="2012315"/>
          </a:xfrm>
          <a:prstGeom prst="rect">
            <a:avLst/>
          </a:prstGeom>
        </p:spPr>
      </p:pic>
    </p:spTree>
    <p:extLst>
      <p:ext uri="{BB962C8B-B14F-4D97-AF65-F5344CB8AC3E}">
        <p14:creationId xmlns:p14="http://schemas.microsoft.com/office/powerpoint/2010/main" val="94681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17</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Firmware</a:t>
            </a:r>
            <a:endParaRPr lang="en-US" altLang="en-US" sz="2800" dirty="0">
              <a:solidFill>
                <a:schemeClr val="tx2"/>
              </a:solidFill>
            </a:endParaRPr>
          </a:p>
        </p:txBody>
      </p:sp>
      <p:sp>
        <p:nvSpPr>
          <p:cNvPr id="2" name="Rectangle 1"/>
          <p:cNvSpPr/>
          <p:nvPr/>
        </p:nvSpPr>
        <p:spPr>
          <a:xfrm>
            <a:off x="1143000" y="1066800"/>
            <a:ext cx="5115952" cy="421654"/>
          </a:xfrm>
          <a:prstGeom prst="rect">
            <a:avLst/>
          </a:prstGeom>
        </p:spPr>
        <p:txBody>
          <a:bodyPr wrap="none">
            <a:spAutoFit/>
          </a:bodyPr>
          <a:lstStyle/>
          <a:p>
            <a:pPr marL="0" marR="0">
              <a:lnSpc>
                <a:spcPct val="107000"/>
              </a:lnSpc>
              <a:spcBef>
                <a:spcPts val="0"/>
              </a:spcBef>
              <a:spcAft>
                <a:spcPts val="800"/>
              </a:spcAft>
            </a:pPr>
            <a:r>
              <a:rPr lang="en-US" sz="2000" b="1" dirty="0" smtClean="0">
                <a:latin typeface="Calibri" panose="020F0502020204030204" pitchFamily="34" charset="0"/>
                <a:ea typeface="Calibri" panose="020F0502020204030204" pitchFamily="34" charset="0"/>
              </a:rPr>
              <a:t>Firmware</a:t>
            </a:r>
            <a:r>
              <a:rPr lang="en-US" sz="2000" dirty="0">
                <a:latin typeface="Calibri" panose="020F0502020204030204" pitchFamily="34" charset="0"/>
                <a:ea typeface="Calibri" panose="020F0502020204030204" pitchFamily="34" charset="0"/>
              </a:rPr>
              <a:t> </a:t>
            </a:r>
            <a:r>
              <a:rPr lang="en-US" sz="2000" dirty="0" smtClean="0">
                <a:latin typeface="Calibri" panose="020F0502020204030204" pitchFamily="34" charset="0"/>
                <a:ea typeface="Calibri" panose="020F0502020204030204" pitchFamily="34" charset="0"/>
              </a:rPr>
              <a:t>is software </a:t>
            </a:r>
            <a:r>
              <a:rPr lang="en-US" sz="2000" dirty="0">
                <a:latin typeface="Calibri" panose="020F0502020204030204" pitchFamily="34" charset="0"/>
                <a:ea typeface="Calibri" panose="020F0502020204030204" pitchFamily="34" charset="0"/>
              </a:rPr>
              <a:t>that is embedded in ROM</a:t>
            </a:r>
          </a:p>
        </p:txBody>
      </p:sp>
      <p:sp>
        <p:nvSpPr>
          <p:cNvPr id="3" name="Rectangle 2"/>
          <p:cNvSpPr/>
          <p:nvPr/>
        </p:nvSpPr>
        <p:spPr>
          <a:xfrm>
            <a:off x="1143000" y="1522793"/>
            <a:ext cx="1640385" cy="421654"/>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sz="2000" dirty="0">
                <a:latin typeface="Calibri" panose="020F0502020204030204" pitchFamily="34" charset="0"/>
                <a:ea typeface="Calibri" panose="020F0502020204030204" pitchFamily="34" charset="0"/>
              </a:rPr>
              <a:t>Examples: </a:t>
            </a:r>
          </a:p>
        </p:txBody>
      </p:sp>
      <p:sp>
        <p:nvSpPr>
          <p:cNvPr id="4" name="Rectangle 3"/>
          <p:cNvSpPr/>
          <p:nvPr/>
        </p:nvSpPr>
        <p:spPr>
          <a:xfrm>
            <a:off x="1308340" y="2196977"/>
            <a:ext cx="7149860" cy="750975"/>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sz="2000" b="1" dirty="0" smtClean="0">
                <a:latin typeface="Calibri" panose="020F0502020204030204" pitchFamily="34" charset="0"/>
                <a:ea typeface="Calibri" panose="020F0502020204030204" pitchFamily="34" charset="0"/>
              </a:rPr>
              <a:t> BIOS</a:t>
            </a:r>
            <a:r>
              <a:rPr lang="en-US" sz="2000" dirty="0" smtClean="0">
                <a:latin typeface="Calibri" panose="020F0502020204030204" pitchFamily="34" charset="0"/>
                <a:ea typeface="Calibri" panose="020F0502020204030204" pitchFamily="34" charset="0"/>
              </a:rPr>
              <a:t> </a:t>
            </a:r>
            <a:r>
              <a:rPr lang="en-US" sz="2000" dirty="0">
                <a:latin typeface="Calibri" panose="020F0502020204030204" pitchFamily="34" charset="0"/>
                <a:ea typeface="Calibri" panose="020F0502020204030204" pitchFamily="34" charset="0"/>
              </a:rPr>
              <a:t>(Basic Input Output System): </a:t>
            </a:r>
            <a:r>
              <a:rPr lang="en-GB" sz="2000" dirty="0">
                <a:solidFill>
                  <a:srgbClr val="222222"/>
                </a:solidFill>
                <a:latin typeface="Calibri" panose="020F0502020204030204" pitchFamily="34" charset="0"/>
                <a:ea typeface="Times New Roman" panose="02020603050405020304" pitchFamily="18" charset="0"/>
              </a:rPr>
              <a:t>A set of computer instructions in firmware which control input and output operations.</a:t>
            </a:r>
            <a:endParaRPr lang="en-US" sz="2000" dirty="0">
              <a:latin typeface="Calibri" panose="020F0502020204030204" pitchFamily="34" charset="0"/>
              <a:ea typeface="Calibri" panose="020F0502020204030204" pitchFamily="34" charset="0"/>
            </a:endParaRPr>
          </a:p>
        </p:txBody>
      </p:sp>
      <p:sp>
        <p:nvSpPr>
          <p:cNvPr id="5" name="Rectangle 4"/>
          <p:cNvSpPr/>
          <p:nvPr/>
        </p:nvSpPr>
        <p:spPr>
          <a:xfrm>
            <a:off x="1305464" y="3437732"/>
            <a:ext cx="7467600" cy="1080296"/>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sz="2000" dirty="0" smtClean="0">
                <a:latin typeface="Calibri" panose="020F0502020204030204" pitchFamily="34" charset="0"/>
                <a:ea typeface="Calibri" panose="020F0502020204030204" pitchFamily="34" charset="0"/>
              </a:rPr>
              <a:t> Unified </a:t>
            </a:r>
            <a:r>
              <a:rPr lang="en-US" sz="2000" dirty="0">
                <a:latin typeface="Calibri" panose="020F0502020204030204" pitchFamily="34" charset="0"/>
                <a:ea typeface="Calibri" panose="020F0502020204030204" pitchFamily="34" charset="0"/>
              </a:rPr>
              <a:t>Extensible Firmware Interface</a:t>
            </a:r>
            <a:r>
              <a:rPr lang="en-US" sz="2000" dirty="0">
                <a:solidFill>
                  <a:srgbClr val="252525"/>
                </a:solidFill>
                <a:latin typeface="Calibri" panose="020F0502020204030204" pitchFamily="34" charset="0"/>
                <a:ea typeface="Calibri" panose="020F0502020204030204" pitchFamily="34" charset="0"/>
              </a:rPr>
              <a:t> (UEFI) was designed as a successor to BIOS, aiming to address its technical shortcomings. As of 2014, new PC hardware predominantly ships with UEFI firmware.</a:t>
            </a:r>
            <a:endParaRPr lang="en-US" sz="2000" dirty="0">
              <a:latin typeface="Calibri" panose="020F0502020204030204" pitchFamily="34" charset="0"/>
              <a:ea typeface="Calibri" panose="020F0502020204030204" pitchFamily="34" charset="0"/>
            </a:endParaRPr>
          </a:p>
        </p:txBody>
      </p:sp>
      <p:sp>
        <p:nvSpPr>
          <p:cNvPr id="7" name="Rectangle 6"/>
          <p:cNvSpPr/>
          <p:nvPr/>
        </p:nvSpPr>
        <p:spPr>
          <a:xfrm>
            <a:off x="1457864" y="5014414"/>
            <a:ext cx="7162800" cy="1080296"/>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sz="2000" b="1" dirty="0" smtClean="0">
                <a:latin typeface="Calibri" panose="020F0502020204030204" pitchFamily="34" charset="0"/>
                <a:ea typeface="Calibri" panose="020F0502020204030204" pitchFamily="34" charset="0"/>
              </a:rPr>
              <a:t> Bootstrap </a:t>
            </a:r>
            <a:r>
              <a:rPr lang="en-US" sz="2000" b="1" dirty="0">
                <a:latin typeface="Calibri" panose="020F0502020204030204" pitchFamily="34" charset="0"/>
                <a:ea typeface="Calibri" panose="020F0502020204030204" pitchFamily="34" charset="0"/>
              </a:rPr>
              <a:t>loader</a:t>
            </a:r>
            <a:r>
              <a:rPr lang="en-US" sz="2000" dirty="0">
                <a:latin typeface="Calibri" panose="020F0502020204030204" pitchFamily="34" charset="0"/>
                <a:ea typeface="Calibri" panose="020F0502020204030204" pitchFamily="34" charset="0"/>
              </a:rPr>
              <a:t>: A small program stored in ROM that loads the Operating System into primary memory when a computer is switched-on.</a:t>
            </a:r>
          </a:p>
        </p:txBody>
      </p:sp>
    </p:spTree>
    <p:extLst>
      <p:ext uri="{BB962C8B-B14F-4D97-AF65-F5344CB8AC3E}">
        <p14:creationId xmlns:p14="http://schemas.microsoft.com/office/powerpoint/2010/main" val="2156617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04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EFBD61-FF2D-4417-AC51-07AE4ECC335D}" type="slidenum">
              <a:rPr lang="ar-SA" altLang="en-US"/>
              <a:pPr eaLnBrk="1" hangingPunct="1"/>
              <a:t>18</a:t>
            </a:fld>
            <a:endParaRPr lang="en-US" altLang="en-US"/>
          </a:p>
        </p:txBody>
      </p:sp>
      <p:sp>
        <p:nvSpPr>
          <p:cNvPr id="20486" name="Rectangle 7"/>
          <p:cNvSpPr>
            <a:spLocks noChangeArrowheads="1"/>
          </p:cNvSpPr>
          <p:nvPr/>
        </p:nvSpPr>
        <p:spPr bwMode="auto">
          <a:xfrm>
            <a:off x="1295400" y="152400"/>
            <a:ext cx="487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Motherboard</a:t>
            </a:r>
            <a:endParaRPr lang="en-US" altLang="en-US" sz="2800" dirty="0">
              <a:solidFill>
                <a:schemeClr val="tx2"/>
              </a:solidFill>
            </a:endParaRPr>
          </a:p>
        </p:txBody>
      </p:sp>
      <p:pic>
        <p:nvPicPr>
          <p:cNvPr id="6" name="Picture 5"/>
          <p:cNvPicPr/>
          <p:nvPr/>
        </p:nvPicPr>
        <p:blipFill>
          <a:blip r:embed="rId2"/>
          <a:stretch>
            <a:fillRect/>
          </a:stretch>
        </p:blipFill>
        <p:spPr>
          <a:xfrm>
            <a:off x="1295400" y="1661318"/>
            <a:ext cx="7543800" cy="2758282"/>
          </a:xfrm>
          <a:prstGeom prst="rect">
            <a:avLst/>
          </a:prstGeom>
        </p:spPr>
      </p:pic>
    </p:spTree>
    <p:extLst>
      <p:ext uri="{BB962C8B-B14F-4D97-AF65-F5344CB8AC3E}">
        <p14:creationId xmlns:p14="http://schemas.microsoft.com/office/powerpoint/2010/main" val="120411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p:txBody>
          <a:bodyPr/>
          <a:lstStyle/>
          <a:p>
            <a:pPr eaLnBrk="1" hangingPunct="1"/>
            <a:r>
              <a:rPr lang="en-US" altLang="en-US" sz="6000" smtClean="0"/>
              <a:t>What is programming?</a:t>
            </a:r>
          </a:p>
        </p:txBody>
      </p:sp>
      <p:graphicFrame>
        <p:nvGraphicFramePr>
          <p:cNvPr id="3" name="Object 10"/>
          <p:cNvGraphicFramePr>
            <a:graphicFrameLocks noChangeAspect="1"/>
          </p:cNvGraphicFramePr>
          <p:nvPr>
            <p:extLst>
              <p:ext uri="{D42A27DB-BD31-4B8C-83A1-F6EECF244321}">
                <p14:modId xmlns:p14="http://schemas.microsoft.com/office/powerpoint/2010/main" val="3579948404"/>
              </p:ext>
            </p:extLst>
          </p:nvPr>
        </p:nvGraphicFramePr>
        <p:xfrm>
          <a:off x="3657600" y="4191000"/>
          <a:ext cx="2133600" cy="1631950"/>
        </p:xfrm>
        <a:graphic>
          <a:graphicData uri="http://schemas.openxmlformats.org/presentationml/2006/ole">
            <mc:AlternateContent xmlns:mc="http://schemas.openxmlformats.org/markup-compatibility/2006">
              <mc:Choice xmlns:v="urn:schemas-microsoft-com:vml" Requires="v">
                <p:oleObj spid="_x0000_s23604" name="Image" r:id="rId3" imgW="2859160" imgH="2185669" progId="Photoshop.Image.5">
                  <p:embed/>
                </p:oleObj>
              </mc:Choice>
              <mc:Fallback>
                <p:oleObj name="Image" r:id="rId3" imgW="2859160" imgH="2185669" progId="Photoshop.Image.5">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4191000"/>
                        <a:ext cx="213360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331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C2DAEC3-5319-4AD9-ABE7-734969C23541}" type="slidenum">
              <a:rPr lang="ar-SA" altLang="en-US"/>
              <a:pPr eaLnBrk="1" hangingPunct="1"/>
              <a:t>2</a:t>
            </a:fld>
            <a:endParaRPr lang="en-US" altLang="en-US"/>
          </a:p>
        </p:txBody>
      </p:sp>
      <p:sp>
        <p:nvSpPr>
          <p:cNvPr id="13318" name="Text Box 4"/>
          <p:cNvSpPr txBox="1">
            <a:spLocks noChangeArrowheads="1"/>
          </p:cNvSpPr>
          <p:nvPr/>
        </p:nvSpPr>
        <p:spPr bwMode="auto">
          <a:xfrm>
            <a:off x="1219200" y="22860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a:t>Components of a </a:t>
            </a:r>
            <a:r>
              <a:rPr lang="en-US" altLang="en-US" sz="2800" dirty="0" smtClean="0"/>
              <a:t>Computer</a:t>
            </a:r>
            <a:endParaRPr lang="en-US" altLang="en-US" sz="2800" dirty="0"/>
          </a:p>
        </p:txBody>
      </p:sp>
      <p:sp>
        <p:nvSpPr>
          <p:cNvPr id="2" name="Rectangle 1"/>
          <p:cNvSpPr/>
          <p:nvPr/>
        </p:nvSpPr>
        <p:spPr>
          <a:xfrm>
            <a:off x="1219200" y="1066800"/>
            <a:ext cx="2164695" cy="388696"/>
          </a:xfrm>
          <a:prstGeom prst="rect">
            <a:avLst/>
          </a:prstGeom>
        </p:spPr>
        <p:txBody>
          <a:bodyPr wrap="none">
            <a:spAutoFit/>
          </a:bodyPr>
          <a:lstStyle/>
          <a:p>
            <a:pPr marL="0" marR="0">
              <a:lnSpc>
                <a:spcPct val="107000"/>
              </a:lnSpc>
              <a:spcBef>
                <a:spcPts val="0"/>
              </a:spcBef>
              <a:spcAft>
                <a:spcPts val="800"/>
              </a:spcAft>
            </a:pPr>
            <a:r>
              <a:rPr lang="en-US" b="1" dirty="0">
                <a:latin typeface="Calibri" panose="020F0502020204030204" pitchFamily="34" charset="0"/>
                <a:ea typeface="Calibri" panose="020F0502020204030204" pitchFamily="34" charset="0"/>
              </a:rPr>
              <a:t>What is a computer?</a:t>
            </a:r>
            <a:endParaRPr lang="en-US" sz="1400" dirty="0">
              <a:latin typeface="Calibri" panose="020F0502020204030204" pitchFamily="34" charset="0"/>
              <a:ea typeface="Calibri" panose="020F0502020204030204" pitchFamily="34" charset="0"/>
            </a:endParaRPr>
          </a:p>
        </p:txBody>
      </p:sp>
      <p:sp>
        <p:nvSpPr>
          <p:cNvPr id="3" name="Rectangle 2"/>
          <p:cNvSpPr/>
          <p:nvPr/>
        </p:nvSpPr>
        <p:spPr>
          <a:xfrm>
            <a:off x="1219200" y="1486877"/>
            <a:ext cx="7620000" cy="1200329"/>
          </a:xfrm>
          <a:prstGeom prst="rect">
            <a:avLst/>
          </a:prstGeom>
        </p:spPr>
        <p:txBody>
          <a:bodyPr wrap="square">
            <a:spAutoFit/>
          </a:bodyPr>
          <a:lstStyle/>
          <a:p>
            <a:pPr marL="0" marR="0">
              <a:spcBef>
                <a:spcPts val="0"/>
              </a:spcBef>
              <a:spcAft>
                <a:spcPts val="0"/>
              </a:spcAft>
            </a:pPr>
            <a:r>
              <a:rPr lang="en-GB" dirty="0">
                <a:latin typeface="Calibri" panose="020F0502020204030204" pitchFamily="34" charset="0"/>
                <a:ea typeface="Calibri" panose="020F0502020204030204" pitchFamily="34" charset="0"/>
              </a:rPr>
              <a:t>A computer is an electronic device, operating under the control of instructions stored in its own memory, which can accept data, process the data according to specified rules, produce results and store the information and results for future use.</a:t>
            </a:r>
            <a:endParaRPr lang="en-US" dirty="0">
              <a:latin typeface="Calibri" panose="020F0502020204030204" pitchFamily="34" charset="0"/>
              <a:ea typeface="Calibri" panose="020F0502020204030204" pitchFamily="34" charset="0"/>
            </a:endParaRPr>
          </a:p>
        </p:txBody>
      </p:sp>
      <p:sp>
        <p:nvSpPr>
          <p:cNvPr id="4" name="Rectangle 3"/>
          <p:cNvSpPr/>
          <p:nvPr/>
        </p:nvSpPr>
        <p:spPr>
          <a:xfrm>
            <a:off x="1250106" y="2913425"/>
            <a:ext cx="3439788" cy="388696"/>
          </a:xfrm>
          <a:prstGeom prst="rect">
            <a:avLst/>
          </a:prstGeom>
        </p:spPr>
        <p:txBody>
          <a:bodyPr wrap="none">
            <a:spAutoFit/>
          </a:body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rPr>
              <a:t>A Computer system is divided into:</a:t>
            </a:r>
          </a:p>
        </p:txBody>
      </p:sp>
      <p:sp>
        <p:nvSpPr>
          <p:cNvPr id="5" name="Rectangle 4"/>
          <p:cNvSpPr/>
          <p:nvPr/>
        </p:nvSpPr>
        <p:spPr>
          <a:xfrm>
            <a:off x="1865633" y="3333992"/>
            <a:ext cx="1450333"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rPr>
              <a:t>Hardware</a:t>
            </a:r>
          </a:p>
        </p:txBody>
      </p:sp>
      <p:sp>
        <p:nvSpPr>
          <p:cNvPr id="6" name="Rectangle 5"/>
          <p:cNvSpPr/>
          <p:nvPr/>
        </p:nvSpPr>
        <p:spPr>
          <a:xfrm>
            <a:off x="1904938" y="3699984"/>
            <a:ext cx="1371722"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rPr>
              <a:t>Software</a:t>
            </a:r>
          </a:p>
        </p:txBody>
      </p:sp>
      <p:sp>
        <p:nvSpPr>
          <p:cNvPr id="7" name="Rectangle 6"/>
          <p:cNvSpPr/>
          <p:nvPr/>
        </p:nvSpPr>
        <p:spPr>
          <a:xfrm>
            <a:off x="1916440" y="4123133"/>
            <a:ext cx="6160760" cy="388696"/>
          </a:xfrm>
          <a:prstGeom prst="rect">
            <a:avLst/>
          </a:prstGeom>
        </p:spPr>
        <p:txBody>
          <a:bodyPr wrap="squar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rPr>
              <a:t>Firmware: Software embedded in ROM (Read Only Memory)</a:t>
            </a:r>
          </a:p>
        </p:txBody>
      </p:sp>
      <p:sp>
        <p:nvSpPr>
          <p:cNvPr id="8" name="Rectangle 7"/>
          <p:cNvSpPr/>
          <p:nvPr/>
        </p:nvSpPr>
        <p:spPr>
          <a:xfrm>
            <a:off x="1541253" y="5232902"/>
            <a:ext cx="7391400" cy="646331"/>
          </a:xfrm>
          <a:prstGeom prst="rect">
            <a:avLst/>
          </a:prstGeom>
        </p:spPr>
        <p:txBody>
          <a:bodyPr wrap="square">
            <a:spAutoFit/>
          </a:bodyPr>
          <a:lstStyle/>
          <a:p>
            <a:r>
              <a:rPr lang="en-US" b="1" dirty="0">
                <a:latin typeface="Calibri" panose="020F0502020204030204" pitchFamily="34" charset="0"/>
                <a:ea typeface="Calibri" panose="020F0502020204030204" pitchFamily="34" charset="0"/>
              </a:rPr>
              <a:t>Hardware</a:t>
            </a:r>
            <a:r>
              <a:rPr lang="en-US" dirty="0">
                <a:latin typeface="Calibri" panose="020F0502020204030204" pitchFamily="34" charset="0"/>
                <a:ea typeface="Calibri" panose="020F0502020204030204" pitchFamily="34" charset="0"/>
              </a:rPr>
              <a:t>: The physical components of a computer i.e., the electrical, electronic, and mechanical components of a computer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2B3930-B453-4AB4-81C6-8798FD1D4154}" type="slidenum">
              <a:rPr lang="ar-SA" altLang="en-US"/>
              <a:pPr eaLnBrk="1" hangingPunct="1"/>
              <a:t>20</a:t>
            </a:fld>
            <a:endParaRPr lang="en-US" altLang="en-US"/>
          </a:p>
        </p:txBody>
      </p:sp>
      <p:sp>
        <p:nvSpPr>
          <p:cNvPr id="1029" name="Rectangle 2"/>
          <p:cNvSpPr>
            <a:spLocks noGrp="1" noChangeArrowheads="1"/>
          </p:cNvSpPr>
          <p:nvPr>
            <p:ph type="title" idx="4294967295"/>
          </p:nvPr>
        </p:nvSpPr>
        <p:spPr>
          <a:xfrm>
            <a:off x="1143000" y="228600"/>
            <a:ext cx="4114800" cy="563563"/>
          </a:xfrm>
        </p:spPr>
        <p:txBody>
          <a:bodyPr/>
          <a:lstStyle/>
          <a:p>
            <a:pPr algn="l" eaLnBrk="1" hangingPunct="1"/>
            <a:r>
              <a:rPr lang="en-US" altLang="en-US" sz="2800" smtClean="0"/>
              <a:t>What is a program?</a:t>
            </a:r>
          </a:p>
        </p:txBody>
      </p:sp>
      <p:sp>
        <p:nvSpPr>
          <p:cNvPr id="2" name="Rectangle 1"/>
          <p:cNvSpPr/>
          <p:nvPr/>
        </p:nvSpPr>
        <p:spPr>
          <a:xfrm>
            <a:off x="1105615" y="947367"/>
            <a:ext cx="7867291" cy="750975"/>
          </a:xfrm>
          <a:prstGeom prst="rect">
            <a:avLst/>
          </a:prstGeom>
        </p:spPr>
        <p:txBody>
          <a:bodyPr wrap="square">
            <a:spAutoFit/>
          </a:bodyPr>
          <a:lstStyle/>
          <a:p>
            <a:pPr marL="0" marR="0">
              <a:lnSpc>
                <a:spcPct val="107000"/>
              </a:lnSpc>
              <a:spcBef>
                <a:spcPts val="0"/>
              </a:spcBef>
              <a:spcAft>
                <a:spcPts val="800"/>
              </a:spcAft>
            </a:pPr>
            <a:r>
              <a:rPr lang="en-US" sz="2000" b="1" dirty="0">
                <a:latin typeface="Calibri" panose="020F0502020204030204" pitchFamily="34" charset="0"/>
                <a:ea typeface="Calibri" panose="020F0502020204030204" pitchFamily="34" charset="0"/>
              </a:rPr>
              <a:t>Computer Algorithm</a:t>
            </a:r>
            <a:r>
              <a:rPr lang="en-US" sz="2000" dirty="0">
                <a:latin typeface="Calibri" panose="020F0502020204030204" pitchFamily="34" charset="0"/>
                <a:ea typeface="Calibri" panose="020F0502020204030204" pitchFamily="34" charset="0"/>
              </a:rPr>
              <a:t>: A finite, ordered, un-ambiguous, sequence of steps that solves a computer-solvable problem in a finite amount of time.</a:t>
            </a:r>
          </a:p>
        </p:txBody>
      </p:sp>
      <p:sp>
        <p:nvSpPr>
          <p:cNvPr id="3" name="Rectangle 2"/>
          <p:cNvSpPr/>
          <p:nvPr/>
        </p:nvSpPr>
        <p:spPr>
          <a:xfrm>
            <a:off x="1086927" y="1705835"/>
            <a:ext cx="7743644" cy="750975"/>
          </a:xfrm>
          <a:prstGeom prst="rect">
            <a:avLst/>
          </a:prstGeom>
        </p:spPr>
        <p:txBody>
          <a:bodyPr wrap="square">
            <a:spAutoFit/>
          </a:bodyPr>
          <a:lstStyle/>
          <a:p>
            <a:pPr marL="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rPr>
              <a:t>Example: The following is a computer algorithm to add and display the sum of two numbers:</a:t>
            </a:r>
          </a:p>
        </p:txBody>
      </p:sp>
      <p:sp>
        <p:nvSpPr>
          <p:cNvPr id="4" name="Rectangle 3"/>
          <p:cNvSpPr/>
          <p:nvPr/>
        </p:nvSpPr>
        <p:spPr>
          <a:xfrm>
            <a:off x="1524000" y="2355654"/>
            <a:ext cx="6400800" cy="1738938"/>
          </a:xfrm>
          <a:prstGeom prst="rect">
            <a:avLst/>
          </a:prstGeom>
        </p:spPr>
        <p:txBody>
          <a:bodyPr wrap="square">
            <a:spAutoFit/>
          </a:bodyPr>
          <a:lstStyle/>
          <a:p>
            <a:pPr marL="342900" marR="0" lvl="0" indent="-342900" rtl="0">
              <a:lnSpc>
                <a:spcPct val="107000"/>
              </a:lnSpc>
              <a:spcBef>
                <a:spcPts val="0"/>
              </a:spcBef>
              <a:spcAft>
                <a:spcPts val="0"/>
              </a:spcAft>
              <a:buFont typeface="+mj-lt"/>
              <a:buAutoNum type="arabicPeriod"/>
            </a:pPr>
            <a:r>
              <a:rPr lang="en-US" sz="2000" dirty="0">
                <a:latin typeface="Calibri" panose="020F0502020204030204" pitchFamily="34" charset="0"/>
                <a:ea typeface="Calibri" panose="020F0502020204030204" pitchFamily="34" charset="0"/>
              </a:rPr>
              <a:t>Prompt for two numbers</a:t>
            </a:r>
          </a:p>
          <a:p>
            <a:pPr marL="342900" marR="0" lvl="0" indent="-342900" rtl="0">
              <a:lnSpc>
                <a:spcPct val="107000"/>
              </a:lnSpc>
              <a:spcBef>
                <a:spcPts val="0"/>
              </a:spcBef>
              <a:spcAft>
                <a:spcPts val="0"/>
              </a:spcAft>
              <a:buFont typeface="+mj-lt"/>
              <a:buAutoNum type="arabicPeriod"/>
            </a:pPr>
            <a:r>
              <a:rPr lang="en-US" sz="2000" dirty="0">
                <a:latin typeface="Calibri" panose="020F0502020204030204" pitchFamily="34" charset="0"/>
                <a:ea typeface="Calibri" panose="020F0502020204030204" pitchFamily="34" charset="0"/>
              </a:rPr>
              <a:t>Input: num1, num2</a:t>
            </a:r>
          </a:p>
          <a:p>
            <a:pPr marL="342900" marR="0" lvl="0" indent="-342900" rtl="0">
              <a:lnSpc>
                <a:spcPct val="107000"/>
              </a:lnSpc>
              <a:spcBef>
                <a:spcPts val="0"/>
              </a:spcBef>
              <a:spcAft>
                <a:spcPts val="0"/>
              </a:spcAft>
              <a:buFont typeface="+mj-lt"/>
              <a:buAutoNum type="arabicPeriod"/>
            </a:pPr>
            <a:r>
              <a:rPr lang="en-US" sz="2000" dirty="0">
                <a:latin typeface="Calibri" panose="020F0502020204030204" pitchFamily="34" charset="0"/>
                <a:ea typeface="Calibri" panose="020F0502020204030204" pitchFamily="34" charset="0"/>
              </a:rPr>
              <a:t>sum = num1 + num2</a:t>
            </a:r>
          </a:p>
          <a:p>
            <a:pPr marL="342900" marR="0" lvl="0" indent="-342900" rtl="0">
              <a:lnSpc>
                <a:spcPct val="107000"/>
              </a:lnSpc>
              <a:spcBef>
                <a:spcPts val="0"/>
              </a:spcBef>
              <a:spcAft>
                <a:spcPts val="0"/>
              </a:spcAft>
              <a:buFont typeface="+mj-lt"/>
              <a:buAutoNum type="arabicPeriod"/>
            </a:pPr>
            <a:r>
              <a:rPr lang="en-US" sz="2000" dirty="0">
                <a:latin typeface="Calibri" panose="020F0502020204030204" pitchFamily="34" charset="0"/>
                <a:ea typeface="Calibri" panose="020F0502020204030204" pitchFamily="34" charset="0"/>
              </a:rPr>
              <a:t>output: “Sum = </a:t>
            </a:r>
            <a:r>
              <a:rPr lang="en-US" sz="2000" dirty="0" smtClean="0">
                <a:latin typeface="Calibri" panose="020F0502020204030204" pitchFamily="34" charset="0"/>
                <a:ea typeface="Calibri" panose="020F0502020204030204" pitchFamily="34" charset="0"/>
              </a:rPr>
              <a:t>” , </a:t>
            </a:r>
            <a:r>
              <a:rPr lang="en-US" sz="2000" dirty="0">
                <a:latin typeface="Calibri" panose="020F0502020204030204" pitchFamily="34" charset="0"/>
                <a:ea typeface="Calibri" panose="020F0502020204030204" pitchFamily="34" charset="0"/>
              </a:rPr>
              <a:t>sum</a:t>
            </a:r>
          </a:p>
          <a:p>
            <a:pPr marL="342900" marR="0" lvl="0" indent="-342900" rtl="0">
              <a:lnSpc>
                <a:spcPct val="107000"/>
              </a:lnSpc>
              <a:spcBef>
                <a:spcPts val="0"/>
              </a:spcBef>
              <a:spcAft>
                <a:spcPts val="800"/>
              </a:spcAft>
              <a:buFont typeface="+mj-lt"/>
              <a:buAutoNum type="arabicPeriod"/>
            </a:pPr>
            <a:r>
              <a:rPr lang="en-US" sz="2000" dirty="0">
                <a:latin typeface="Calibri" panose="020F0502020204030204" pitchFamily="34" charset="0"/>
                <a:ea typeface="Calibri" panose="020F0502020204030204" pitchFamily="34" charset="0"/>
              </a:rPr>
              <a:t>Stop</a:t>
            </a:r>
          </a:p>
        </p:txBody>
      </p:sp>
      <p:sp>
        <p:nvSpPr>
          <p:cNvPr id="5" name="Rectangle 4"/>
          <p:cNvSpPr/>
          <p:nvPr/>
        </p:nvSpPr>
        <p:spPr>
          <a:xfrm>
            <a:off x="1275269" y="4021757"/>
            <a:ext cx="7481977" cy="750975"/>
          </a:xfrm>
          <a:prstGeom prst="rect">
            <a:avLst/>
          </a:prstGeom>
        </p:spPr>
        <p:txBody>
          <a:bodyPr wrap="square">
            <a:spAutoFit/>
          </a:bodyPr>
          <a:lstStyle/>
          <a:p>
            <a:pPr marL="0" marR="0">
              <a:lnSpc>
                <a:spcPct val="107000"/>
              </a:lnSpc>
              <a:spcBef>
                <a:spcPts val="0"/>
              </a:spcBef>
              <a:spcAft>
                <a:spcPts val="800"/>
              </a:spcAft>
            </a:pPr>
            <a:r>
              <a:rPr lang="en-US" sz="2000" b="1" dirty="0">
                <a:latin typeface="Calibri" panose="020F0502020204030204" pitchFamily="34" charset="0"/>
                <a:ea typeface="Calibri" panose="020F0502020204030204" pitchFamily="34" charset="0"/>
              </a:rPr>
              <a:t>Program</a:t>
            </a:r>
            <a:r>
              <a:rPr lang="en-US" sz="2000" dirty="0">
                <a:latin typeface="Calibri" panose="020F0502020204030204" pitchFamily="34" charset="0"/>
                <a:ea typeface="Calibri" panose="020F0502020204030204" pitchFamily="34" charset="0"/>
              </a:rPr>
              <a:t>: A computer algorithm translated into a particular programming language.</a:t>
            </a:r>
          </a:p>
        </p:txBody>
      </p:sp>
      <p:sp>
        <p:nvSpPr>
          <p:cNvPr id="6" name="Rectangle 5"/>
          <p:cNvSpPr/>
          <p:nvPr/>
        </p:nvSpPr>
        <p:spPr>
          <a:xfrm>
            <a:off x="1273831" y="4832519"/>
            <a:ext cx="7217436" cy="750975"/>
          </a:xfrm>
          <a:prstGeom prst="rect">
            <a:avLst/>
          </a:prstGeom>
        </p:spPr>
        <p:txBody>
          <a:bodyPr wrap="square">
            <a:spAutoFit/>
          </a:bodyPr>
          <a:lstStyle/>
          <a:p>
            <a:pPr marL="0" marR="0">
              <a:lnSpc>
                <a:spcPct val="107000"/>
              </a:lnSpc>
              <a:spcBef>
                <a:spcPts val="0"/>
              </a:spcBef>
              <a:spcAft>
                <a:spcPts val="800"/>
              </a:spcAft>
            </a:pPr>
            <a:r>
              <a:rPr lang="en-US" sz="2000" b="1" dirty="0">
                <a:latin typeface="Calibri" panose="020F0502020204030204" pitchFamily="34" charset="0"/>
                <a:ea typeface="Calibri" panose="020F0502020204030204" pitchFamily="34" charset="0"/>
              </a:rPr>
              <a:t>Programming:</a:t>
            </a:r>
            <a:r>
              <a:rPr lang="en-US" sz="2000" dirty="0">
                <a:latin typeface="Calibri" panose="020F0502020204030204" pitchFamily="34" charset="0"/>
                <a:ea typeface="Calibri" panose="020F0502020204030204" pitchFamily="34" charset="0"/>
              </a:rPr>
              <a:t> The translation of a computer algorithm into a program.</a:t>
            </a:r>
          </a:p>
        </p:txBody>
      </p:sp>
      <p:sp>
        <p:nvSpPr>
          <p:cNvPr id="10" name="Rectangle 9"/>
          <p:cNvSpPr/>
          <p:nvPr/>
        </p:nvSpPr>
        <p:spPr>
          <a:xfrm>
            <a:off x="1273831" y="5540375"/>
            <a:ext cx="7217436" cy="750975"/>
          </a:xfrm>
          <a:prstGeom prst="rect">
            <a:avLst/>
          </a:prstGeom>
        </p:spPr>
        <p:txBody>
          <a:bodyPr wrap="square">
            <a:spAutoFit/>
          </a:bodyPr>
          <a:lstStyle/>
          <a:p>
            <a:pPr marL="0" marR="0">
              <a:lnSpc>
                <a:spcPct val="107000"/>
              </a:lnSpc>
              <a:spcBef>
                <a:spcPts val="0"/>
              </a:spcBef>
              <a:spcAft>
                <a:spcPts val="800"/>
              </a:spcAft>
            </a:pPr>
            <a:r>
              <a:rPr lang="en-US" sz="2000" b="1" dirty="0" smtClean="0">
                <a:latin typeface="Calibri" panose="020F0502020204030204" pitchFamily="34" charset="0"/>
                <a:ea typeface="Calibri" panose="020F0502020204030204" pitchFamily="34" charset="0"/>
              </a:rPr>
              <a:t>Programming Language:</a:t>
            </a:r>
            <a:r>
              <a:rPr lang="en-US" sz="2000" dirty="0" smtClean="0">
                <a:latin typeface="Calibri" panose="020F0502020204030204" pitchFamily="34" charset="0"/>
                <a:ea typeface="Calibri" panose="020F0502020204030204" pitchFamily="34" charset="0"/>
              </a:rPr>
              <a:t> A set of rules that provides a way of telling a computer  what operations to perform.</a:t>
            </a:r>
            <a:endParaRPr lang="en-US" sz="20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590117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2B3930-B453-4AB4-81C6-8798FD1D4154}" type="slidenum">
              <a:rPr lang="ar-SA" altLang="en-US"/>
              <a:pPr eaLnBrk="1" hangingPunct="1"/>
              <a:t>21</a:t>
            </a:fld>
            <a:endParaRPr lang="en-US" altLang="en-US"/>
          </a:p>
        </p:txBody>
      </p:sp>
      <p:sp>
        <p:nvSpPr>
          <p:cNvPr id="1029" name="Rectangle 2"/>
          <p:cNvSpPr>
            <a:spLocks noGrp="1" noChangeArrowheads="1"/>
          </p:cNvSpPr>
          <p:nvPr>
            <p:ph type="title" idx="4294967295"/>
          </p:nvPr>
        </p:nvSpPr>
        <p:spPr>
          <a:xfrm>
            <a:off x="1143000" y="176842"/>
            <a:ext cx="4114800" cy="563563"/>
          </a:xfrm>
        </p:spPr>
        <p:txBody>
          <a:bodyPr/>
          <a:lstStyle/>
          <a:p>
            <a:pPr algn="l" eaLnBrk="1" hangingPunct="1"/>
            <a:r>
              <a:rPr lang="en-US" altLang="en-US" sz="2800" dirty="0" smtClean="0"/>
              <a:t>Programming languages</a:t>
            </a:r>
          </a:p>
        </p:txBody>
      </p:sp>
      <p:sp>
        <p:nvSpPr>
          <p:cNvPr id="7" name="Rectangle 6"/>
          <p:cNvSpPr/>
          <p:nvPr/>
        </p:nvSpPr>
        <p:spPr>
          <a:xfrm>
            <a:off x="1036512" y="913757"/>
            <a:ext cx="3077958" cy="388696"/>
          </a:xfrm>
          <a:prstGeom prst="rect">
            <a:avLst/>
          </a:prstGeom>
        </p:spPr>
        <p:txBody>
          <a:bodyPr wrap="none">
            <a:spAutoFit/>
          </a:bodyPr>
          <a:lstStyle/>
          <a:p>
            <a:pPr marL="0" marR="0">
              <a:lnSpc>
                <a:spcPct val="107000"/>
              </a:lnSpc>
              <a:spcBef>
                <a:spcPts val="0"/>
              </a:spcBef>
              <a:spcAft>
                <a:spcPts val="800"/>
              </a:spcAft>
            </a:pPr>
            <a:r>
              <a:rPr lang="en-US" b="1" dirty="0">
                <a:latin typeface="Calibri" panose="020F0502020204030204" pitchFamily="34" charset="0"/>
                <a:ea typeface="Calibri" panose="020F0502020204030204" pitchFamily="34" charset="0"/>
              </a:rPr>
              <a:t>Why Programming languages?</a:t>
            </a:r>
            <a:endParaRPr lang="en-US" sz="1400" dirty="0">
              <a:latin typeface="Calibri" panose="020F0502020204030204" pitchFamily="34" charset="0"/>
              <a:ea typeface="Calibri" panose="020F0502020204030204" pitchFamily="34" charset="0"/>
            </a:endParaRPr>
          </a:p>
        </p:txBody>
      </p:sp>
      <p:sp>
        <p:nvSpPr>
          <p:cNvPr id="8" name="Rectangle 7"/>
          <p:cNvSpPr/>
          <p:nvPr/>
        </p:nvSpPr>
        <p:spPr>
          <a:xfrm>
            <a:off x="1310998" y="1195815"/>
            <a:ext cx="7397151" cy="388696"/>
          </a:xfrm>
          <a:prstGeom prst="rect">
            <a:avLst/>
          </a:prstGeom>
        </p:spPr>
        <p:txBody>
          <a:bodyPr wrap="squar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a:latin typeface="Calibri" panose="020F0502020204030204" pitchFamily="34" charset="0"/>
                <a:ea typeface="Calibri" panose="020F0502020204030204" pitchFamily="34" charset="0"/>
              </a:rPr>
              <a:t>Natural languages like English and Arabic have complicated grammar.</a:t>
            </a:r>
            <a:endParaRPr lang="en-US" sz="1400" dirty="0">
              <a:latin typeface="Calibri" panose="020F0502020204030204" pitchFamily="34" charset="0"/>
              <a:ea typeface="Calibri" panose="020F0502020204030204" pitchFamily="34" charset="0"/>
            </a:endParaRPr>
          </a:p>
        </p:txBody>
      </p:sp>
      <p:sp>
        <p:nvSpPr>
          <p:cNvPr id="9" name="Rectangle 8"/>
          <p:cNvSpPr/>
          <p:nvPr/>
        </p:nvSpPr>
        <p:spPr>
          <a:xfrm>
            <a:off x="1341045" y="1517703"/>
            <a:ext cx="3718710"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a:latin typeface="Calibri" panose="020F0502020204030204" pitchFamily="34" charset="0"/>
                <a:ea typeface="Calibri" panose="020F0502020204030204" pitchFamily="34" charset="0"/>
              </a:rPr>
              <a:t>Natural languages are ambiguous.</a:t>
            </a:r>
            <a:endParaRPr lang="en-US" sz="1400" dirty="0">
              <a:latin typeface="Calibri" panose="020F0502020204030204" pitchFamily="34" charset="0"/>
              <a:ea typeface="Calibri" panose="020F0502020204030204" pitchFamily="34" charset="0"/>
            </a:endParaRPr>
          </a:p>
        </p:txBody>
      </p:sp>
      <p:sp>
        <p:nvSpPr>
          <p:cNvPr id="10" name="Rectangle 9"/>
          <p:cNvSpPr/>
          <p:nvPr/>
        </p:nvSpPr>
        <p:spPr>
          <a:xfrm>
            <a:off x="1025511" y="1859380"/>
            <a:ext cx="4136645" cy="388696"/>
          </a:xfrm>
          <a:prstGeom prst="rect">
            <a:avLst/>
          </a:prstGeom>
        </p:spPr>
        <p:txBody>
          <a:bodyPr wrap="none">
            <a:spAutoFit/>
          </a:bodyPr>
          <a:lstStyle/>
          <a:p>
            <a:pPr marL="0" marR="0">
              <a:lnSpc>
                <a:spcPct val="107000"/>
              </a:lnSpc>
              <a:spcBef>
                <a:spcPts val="0"/>
              </a:spcBef>
              <a:spcAft>
                <a:spcPts val="800"/>
              </a:spcAft>
            </a:pPr>
            <a:r>
              <a:rPr lang="en-GB" b="1" dirty="0">
                <a:latin typeface="Calibri" panose="020F0502020204030204" pitchFamily="34" charset="0"/>
                <a:ea typeface="Calibri" panose="020F0502020204030204" pitchFamily="34" charset="0"/>
              </a:rPr>
              <a:t>Classification of Programming Languages</a:t>
            </a:r>
            <a:r>
              <a:rPr lang="en-GB" dirty="0">
                <a:latin typeface="Calibri" panose="020F0502020204030204" pitchFamily="34" charset="0"/>
                <a:ea typeface="Calibri" panose="020F0502020204030204" pitchFamily="34" charset="0"/>
              </a:rPr>
              <a:t>:</a:t>
            </a:r>
            <a:endParaRPr lang="en-US" sz="1400" dirty="0">
              <a:latin typeface="Calibri" panose="020F0502020204030204" pitchFamily="34" charset="0"/>
              <a:ea typeface="Calibri" panose="020F0502020204030204" pitchFamily="34" charset="0"/>
            </a:endParaRPr>
          </a:p>
        </p:txBody>
      </p:sp>
      <p:sp>
        <p:nvSpPr>
          <p:cNvPr id="11" name="Rectangle 10"/>
          <p:cNvSpPr/>
          <p:nvPr/>
        </p:nvSpPr>
        <p:spPr>
          <a:xfrm>
            <a:off x="1368724" y="2127065"/>
            <a:ext cx="3973204"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a:latin typeface="Calibri" panose="020F0502020204030204" pitchFamily="34" charset="0"/>
                <a:ea typeface="Calibri" panose="020F0502020204030204" pitchFamily="34" charset="0"/>
              </a:rPr>
              <a:t>High-level programming languages </a:t>
            </a:r>
            <a:endParaRPr lang="en-US" sz="1400" dirty="0">
              <a:latin typeface="Calibri" panose="020F0502020204030204" pitchFamily="34" charset="0"/>
              <a:ea typeface="Calibri" panose="020F0502020204030204" pitchFamily="34" charset="0"/>
            </a:endParaRPr>
          </a:p>
        </p:txBody>
      </p:sp>
      <p:sp>
        <p:nvSpPr>
          <p:cNvPr id="12" name="Rectangle 11"/>
          <p:cNvSpPr/>
          <p:nvPr/>
        </p:nvSpPr>
        <p:spPr>
          <a:xfrm>
            <a:off x="1343920" y="2450629"/>
            <a:ext cx="3858492"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a:latin typeface="Calibri" panose="020F0502020204030204" pitchFamily="34" charset="0"/>
                <a:ea typeface="Calibri" panose="020F0502020204030204" pitchFamily="34" charset="0"/>
              </a:rPr>
              <a:t>Low-level programming </a:t>
            </a:r>
            <a:r>
              <a:rPr lang="en-GB" dirty="0" smtClean="0">
                <a:latin typeface="Calibri" panose="020F0502020204030204" pitchFamily="34" charset="0"/>
                <a:ea typeface="Calibri" panose="020F0502020204030204" pitchFamily="34" charset="0"/>
              </a:rPr>
              <a:t>languages:</a:t>
            </a:r>
            <a:endParaRPr lang="en-US" sz="1400" dirty="0">
              <a:latin typeface="Calibri" panose="020F0502020204030204" pitchFamily="34" charset="0"/>
              <a:ea typeface="Calibri" panose="020F0502020204030204" pitchFamily="34" charset="0"/>
            </a:endParaRPr>
          </a:p>
        </p:txBody>
      </p:sp>
      <p:sp>
        <p:nvSpPr>
          <p:cNvPr id="18" name="Rectangle 17"/>
          <p:cNvSpPr/>
          <p:nvPr/>
        </p:nvSpPr>
        <p:spPr>
          <a:xfrm>
            <a:off x="1254462" y="5135223"/>
            <a:ext cx="7876119" cy="646331"/>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High-level language program: Easy to write, understand, and modify, portable; but less efficient and require translation.</a:t>
            </a:r>
            <a:endParaRPr lang="en-US" dirty="0"/>
          </a:p>
        </p:txBody>
      </p:sp>
      <p:sp>
        <p:nvSpPr>
          <p:cNvPr id="15" name="Rectangle 14"/>
          <p:cNvSpPr/>
          <p:nvPr/>
        </p:nvSpPr>
        <p:spPr>
          <a:xfrm>
            <a:off x="2083579" y="2707474"/>
            <a:ext cx="2402902"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smtClean="0">
                <a:latin typeface="Calibri" panose="020F0502020204030204" pitchFamily="34" charset="0"/>
                <a:ea typeface="Calibri" panose="020F0502020204030204" pitchFamily="34" charset="0"/>
              </a:rPr>
              <a:t>Machine languages.</a:t>
            </a:r>
            <a:endParaRPr lang="en-US" sz="1400" dirty="0">
              <a:latin typeface="Calibri" panose="020F0502020204030204" pitchFamily="34" charset="0"/>
              <a:ea typeface="Calibri" panose="020F0502020204030204" pitchFamily="34" charset="0"/>
            </a:endParaRPr>
          </a:p>
        </p:txBody>
      </p:sp>
      <p:sp>
        <p:nvSpPr>
          <p:cNvPr id="16" name="Rectangle 15"/>
          <p:cNvSpPr/>
          <p:nvPr/>
        </p:nvSpPr>
        <p:spPr>
          <a:xfrm>
            <a:off x="2083579" y="3777823"/>
            <a:ext cx="5370124"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smtClean="0">
                <a:latin typeface="Calibri" panose="020F0502020204030204" pitchFamily="34" charset="0"/>
                <a:ea typeface="Calibri" panose="020F0502020204030204" pitchFamily="34" charset="0"/>
              </a:rPr>
              <a:t>Assembly languages (Symbolic machine languages).</a:t>
            </a:r>
            <a:endParaRPr lang="en-US" sz="1400" dirty="0">
              <a:latin typeface="Calibri" panose="020F0502020204030204" pitchFamily="34" charset="0"/>
              <a:ea typeface="Calibri" panose="020F0502020204030204" pitchFamily="34" charset="0"/>
            </a:endParaRPr>
          </a:p>
        </p:txBody>
      </p:sp>
      <p:sp>
        <p:nvSpPr>
          <p:cNvPr id="2" name="Rectangle 1"/>
          <p:cNvSpPr/>
          <p:nvPr/>
        </p:nvSpPr>
        <p:spPr>
          <a:xfrm>
            <a:off x="1368724" y="5718780"/>
            <a:ext cx="7281701" cy="646331"/>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Low-level </a:t>
            </a:r>
            <a:r>
              <a:rPr lang="en-GB" dirty="0">
                <a:latin typeface="Calibri" panose="020F0502020204030204" pitchFamily="34" charset="0"/>
                <a:ea typeface="Calibri" panose="020F0502020204030204" pitchFamily="34" charset="0"/>
              </a:rPr>
              <a:t>language program: </a:t>
            </a:r>
            <a:r>
              <a:rPr lang="en-GB" dirty="0" smtClean="0">
                <a:latin typeface="Calibri" panose="020F0502020204030204" pitchFamily="34" charset="0"/>
                <a:ea typeface="Calibri" panose="020F0502020204030204" pitchFamily="34" charset="0"/>
              </a:rPr>
              <a:t>Difficult </a:t>
            </a:r>
            <a:r>
              <a:rPr lang="en-GB" dirty="0">
                <a:latin typeface="Calibri" panose="020F0502020204030204" pitchFamily="34" charset="0"/>
                <a:ea typeface="Calibri" panose="020F0502020204030204" pitchFamily="34" charset="0"/>
              </a:rPr>
              <a:t>to write, understand, and modify, </a:t>
            </a:r>
            <a:r>
              <a:rPr lang="en-GB" dirty="0" smtClean="0">
                <a:latin typeface="Calibri" panose="020F0502020204030204" pitchFamily="34" charset="0"/>
                <a:ea typeface="Calibri" panose="020F0502020204030204" pitchFamily="34" charset="0"/>
              </a:rPr>
              <a:t>efficient; </a:t>
            </a:r>
            <a:r>
              <a:rPr lang="en-GB" dirty="0">
                <a:latin typeface="Calibri" panose="020F0502020204030204" pitchFamily="34" charset="0"/>
                <a:ea typeface="Calibri" panose="020F0502020204030204" pitchFamily="34" charset="0"/>
              </a:rPr>
              <a:t>but </a:t>
            </a:r>
            <a:r>
              <a:rPr lang="en-GB" dirty="0" smtClean="0">
                <a:latin typeface="Calibri" panose="020F0502020204030204" pitchFamily="34" charset="0"/>
                <a:ea typeface="Calibri" panose="020F0502020204030204" pitchFamily="34" charset="0"/>
              </a:rPr>
              <a:t>not portable.</a:t>
            </a:r>
            <a:endParaRPr lang="en-US" dirty="0"/>
          </a:p>
        </p:txBody>
      </p:sp>
      <p:sp>
        <p:nvSpPr>
          <p:cNvPr id="3" name="TextBox 2"/>
          <p:cNvSpPr txBox="1"/>
          <p:nvPr/>
        </p:nvSpPr>
        <p:spPr>
          <a:xfrm>
            <a:off x="2819400" y="2970294"/>
            <a:ext cx="5486400" cy="923330"/>
          </a:xfrm>
          <a:prstGeom prst="rect">
            <a:avLst/>
          </a:prstGeom>
          <a:noFill/>
        </p:spPr>
        <p:txBody>
          <a:bodyPr wrap="square" rtlCol="0">
            <a:spAutoFit/>
          </a:bodyPr>
          <a:lstStyle/>
          <a:p>
            <a:r>
              <a:rPr lang="en-US" dirty="0" smtClean="0">
                <a:latin typeface="Calibri" panose="020F0502020204030204" pitchFamily="34" charset="0"/>
              </a:rPr>
              <a:t>Example: 001010111000011</a:t>
            </a:r>
          </a:p>
          <a:p>
            <a:r>
              <a:rPr lang="en-US" dirty="0">
                <a:latin typeface="Calibri" panose="020F0502020204030204" pitchFamily="34" charset="0"/>
              </a:rPr>
              <a:t> </a:t>
            </a:r>
            <a:r>
              <a:rPr lang="en-US" dirty="0" smtClean="0">
                <a:latin typeface="Calibri" panose="020F0502020204030204" pitchFamily="34" charset="0"/>
              </a:rPr>
              <a:t>                100010111001000</a:t>
            </a:r>
          </a:p>
          <a:p>
            <a:r>
              <a:rPr lang="en-US" dirty="0">
                <a:latin typeface="Calibri" panose="020F0502020204030204" pitchFamily="34" charset="0"/>
              </a:rPr>
              <a:t> </a:t>
            </a:r>
            <a:r>
              <a:rPr lang="en-US" dirty="0" smtClean="0">
                <a:latin typeface="Calibri" panose="020F0502020204030204" pitchFamily="34" charset="0"/>
              </a:rPr>
              <a:t>                 10111010000000000000000</a:t>
            </a:r>
            <a:endParaRPr lang="en-US" dirty="0">
              <a:latin typeface="Calibri" panose="020F0502020204030204" pitchFamily="34" charset="0"/>
            </a:endParaRPr>
          </a:p>
        </p:txBody>
      </p:sp>
      <p:sp>
        <p:nvSpPr>
          <p:cNvPr id="4" name="Rectangle 3"/>
          <p:cNvSpPr/>
          <p:nvPr/>
        </p:nvSpPr>
        <p:spPr>
          <a:xfrm>
            <a:off x="2971800" y="4042041"/>
            <a:ext cx="5334000" cy="1200329"/>
          </a:xfrm>
          <a:prstGeom prst="rect">
            <a:avLst/>
          </a:prstGeom>
        </p:spPr>
        <p:txBody>
          <a:bodyPr wrap="square">
            <a:spAutoFit/>
          </a:bodyPr>
          <a:lstStyle/>
          <a:p>
            <a:r>
              <a:rPr lang="en-US" dirty="0" smtClean="0">
                <a:latin typeface="Calibri" panose="020F0502020204030204" pitchFamily="34" charset="0"/>
              </a:rPr>
              <a:t>Example (Assembly code for the above machine code):</a:t>
            </a:r>
          </a:p>
          <a:p>
            <a:r>
              <a:rPr lang="en-US" dirty="0">
                <a:latin typeface="Calibri" panose="020F0502020204030204" pitchFamily="34" charset="0"/>
              </a:rPr>
              <a:t> </a:t>
            </a:r>
            <a:r>
              <a:rPr lang="en-US" dirty="0" smtClean="0">
                <a:latin typeface="Calibri" panose="020F0502020204030204" pitchFamily="34" charset="0"/>
              </a:rPr>
              <a:t>               SUB AX, BX </a:t>
            </a:r>
            <a:endParaRPr lang="en-US" dirty="0">
              <a:latin typeface="Calibri" panose="020F0502020204030204" pitchFamily="34" charset="0"/>
            </a:endParaRPr>
          </a:p>
          <a:p>
            <a:r>
              <a:rPr lang="en-US" dirty="0">
                <a:latin typeface="Calibri" panose="020F0502020204030204" pitchFamily="34" charset="0"/>
              </a:rPr>
              <a:t>                 </a:t>
            </a:r>
            <a:r>
              <a:rPr lang="en-US" dirty="0" smtClean="0">
                <a:latin typeface="Calibri" panose="020F0502020204030204" pitchFamily="34" charset="0"/>
              </a:rPr>
              <a:t>MOV CX, AX</a:t>
            </a:r>
            <a:endParaRPr lang="en-US" dirty="0">
              <a:latin typeface="Calibri" panose="020F0502020204030204" pitchFamily="34" charset="0"/>
            </a:endParaRPr>
          </a:p>
          <a:p>
            <a:r>
              <a:rPr lang="en-US" dirty="0">
                <a:latin typeface="Calibri" panose="020F0502020204030204" pitchFamily="34" charset="0"/>
              </a:rPr>
              <a:t>                  </a:t>
            </a:r>
            <a:r>
              <a:rPr lang="en-US" dirty="0" smtClean="0">
                <a:latin typeface="Calibri" panose="020F0502020204030204" pitchFamily="34" charset="0"/>
              </a:rPr>
              <a:t>MOV DX, 0</a:t>
            </a:r>
            <a:endParaRPr lang="en-US" dirty="0">
              <a:latin typeface="Calibri" panose="020F0502020204030204" pitchFamily="34" charset="0"/>
            </a:endParaRPr>
          </a:p>
        </p:txBody>
      </p:sp>
    </p:spTree>
    <p:extLst>
      <p:ext uri="{BB962C8B-B14F-4D97-AF65-F5344CB8AC3E}">
        <p14:creationId xmlns:p14="http://schemas.microsoft.com/office/powerpoint/2010/main" val="164419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1000"/>
                                        <p:tgtEl>
                                          <p:spTgt spid="4"/>
                                        </p:tgtEl>
                                      </p:cBhvr>
                                    </p:animEffect>
                                    <p:anim calcmode="lin" valueType="num">
                                      <p:cBhvr>
                                        <p:cTn id="71" dur="1000" fill="hold"/>
                                        <p:tgtEl>
                                          <p:spTgt spid="4"/>
                                        </p:tgtEl>
                                        <p:attrNameLst>
                                          <p:attrName>ppt_x</p:attrName>
                                        </p:attrNameLst>
                                      </p:cBhvr>
                                      <p:tavLst>
                                        <p:tav tm="0">
                                          <p:val>
                                            <p:strVal val="#ppt_x"/>
                                          </p:val>
                                        </p:tav>
                                        <p:tav tm="100000">
                                          <p:val>
                                            <p:strVal val="#ppt_x"/>
                                          </p:val>
                                        </p:tav>
                                      </p:tavLst>
                                    </p:anim>
                                    <p:anim calcmode="lin" valueType="num">
                                      <p:cBhvr>
                                        <p:cTn id="7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
                                        </p:tgtEl>
                                        <p:attrNameLst>
                                          <p:attrName>style.visibility</p:attrName>
                                        </p:attrNameLst>
                                      </p:cBhvr>
                                      <p:to>
                                        <p:strVal val="visible"/>
                                      </p:to>
                                    </p:set>
                                    <p:animEffect transition="in" filter="fade">
                                      <p:cBhvr>
                                        <p:cTn id="84" dur="1000"/>
                                        <p:tgtEl>
                                          <p:spTgt spid="2"/>
                                        </p:tgtEl>
                                      </p:cBhvr>
                                    </p:animEffect>
                                    <p:anim calcmode="lin" valueType="num">
                                      <p:cBhvr>
                                        <p:cTn id="85" dur="1000" fill="hold"/>
                                        <p:tgtEl>
                                          <p:spTgt spid="2"/>
                                        </p:tgtEl>
                                        <p:attrNameLst>
                                          <p:attrName>ppt_x</p:attrName>
                                        </p:attrNameLst>
                                      </p:cBhvr>
                                      <p:tavLst>
                                        <p:tav tm="0">
                                          <p:val>
                                            <p:strVal val="#ppt_x"/>
                                          </p:val>
                                        </p:tav>
                                        <p:tav tm="100000">
                                          <p:val>
                                            <p:strVal val="#ppt_x"/>
                                          </p:val>
                                        </p:tav>
                                      </p:tavLst>
                                    </p:anim>
                                    <p:anim calcmode="lin" valueType="num">
                                      <p:cBhvr>
                                        <p:cTn id="8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8" grpId="0"/>
      <p:bldP spid="15" grpId="0"/>
      <p:bldP spid="16" grpId="0"/>
      <p:bldP spid="2" grpId="0"/>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2B3930-B453-4AB4-81C6-8798FD1D4154}" type="slidenum">
              <a:rPr lang="ar-SA" altLang="en-US"/>
              <a:pPr eaLnBrk="1" hangingPunct="1"/>
              <a:t>22</a:t>
            </a:fld>
            <a:endParaRPr lang="en-US" altLang="en-US"/>
          </a:p>
        </p:txBody>
      </p:sp>
      <p:sp>
        <p:nvSpPr>
          <p:cNvPr id="1029" name="Rectangle 2"/>
          <p:cNvSpPr>
            <a:spLocks noGrp="1" noChangeArrowheads="1"/>
          </p:cNvSpPr>
          <p:nvPr>
            <p:ph type="title" idx="4294967295"/>
          </p:nvPr>
        </p:nvSpPr>
        <p:spPr>
          <a:xfrm>
            <a:off x="1143000" y="176842"/>
            <a:ext cx="4114800" cy="563563"/>
          </a:xfrm>
        </p:spPr>
        <p:txBody>
          <a:bodyPr/>
          <a:lstStyle/>
          <a:p>
            <a:pPr algn="l" eaLnBrk="1" hangingPunct="1"/>
            <a:r>
              <a:rPr lang="en-US" altLang="en-US" sz="2800" dirty="0" smtClean="0"/>
              <a:t>Programming languages</a:t>
            </a:r>
          </a:p>
        </p:txBody>
      </p:sp>
      <p:sp>
        <p:nvSpPr>
          <p:cNvPr id="10" name="Rectangle 9"/>
          <p:cNvSpPr/>
          <p:nvPr/>
        </p:nvSpPr>
        <p:spPr>
          <a:xfrm>
            <a:off x="1143000" y="1840167"/>
            <a:ext cx="8143576" cy="388696"/>
          </a:xfrm>
          <a:prstGeom prst="rect">
            <a:avLst/>
          </a:prstGeom>
        </p:spPr>
        <p:txBody>
          <a:bodyPr wrap="none">
            <a:spAutoFit/>
          </a:bodyPr>
          <a:lstStyle/>
          <a:p>
            <a:pPr marL="0" marR="0">
              <a:lnSpc>
                <a:spcPct val="107000"/>
              </a:lnSpc>
              <a:spcBef>
                <a:spcPts val="0"/>
              </a:spcBef>
              <a:spcAft>
                <a:spcPts val="800"/>
              </a:spcAft>
            </a:pPr>
            <a:r>
              <a:rPr lang="en-GB" dirty="0" smtClean="0">
                <a:latin typeface="Calibri" panose="020F0502020204030204" pitchFamily="34" charset="0"/>
                <a:ea typeface="Calibri" panose="020F0502020204030204" pitchFamily="34" charset="0"/>
              </a:rPr>
              <a:t>There are three approaches to translating high-level language to machine language:</a:t>
            </a:r>
            <a:endParaRPr lang="en-US" sz="1400" dirty="0">
              <a:latin typeface="Calibri" panose="020F0502020204030204" pitchFamily="34" charset="0"/>
              <a:ea typeface="Calibri" panose="020F0502020204030204" pitchFamily="34" charset="0"/>
            </a:endParaRPr>
          </a:p>
        </p:txBody>
      </p:sp>
      <p:sp>
        <p:nvSpPr>
          <p:cNvPr id="11" name="Rectangle 10"/>
          <p:cNvSpPr/>
          <p:nvPr/>
        </p:nvSpPr>
        <p:spPr>
          <a:xfrm>
            <a:off x="1248878" y="2349859"/>
            <a:ext cx="7681975" cy="375552"/>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smtClean="0">
                <a:latin typeface="Calibri" panose="020F0502020204030204" pitchFamily="34" charset="0"/>
                <a:ea typeface="Calibri" panose="020F0502020204030204" pitchFamily="34" charset="0"/>
              </a:rPr>
              <a:t>Interpretation [Interpreter translates and executes one instruction at a time]</a:t>
            </a:r>
            <a:endParaRPr lang="en-US" sz="1400" dirty="0">
              <a:latin typeface="Calibri" panose="020F0502020204030204" pitchFamily="34" charset="0"/>
              <a:ea typeface="Calibri" panose="020F0502020204030204" pitchFamily="34" charset="0"/>
            </a:endParaRPr>
          </a:p>
        </p:txBody>
      </p:sp>
      <p:sp>
        <p:nvSpPr>
          <p:cNvPr id="12" name="Rectangle 11"/>
          <p:cNvSpPr/>
          <p:nvPr/>
        </p:nvSpPr>
        <p:spPr>
          <a:xfrm>
            <a:off x="1351469" y="3585810"/>
            <a:ext cx="7781233" cy="375552"/>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smtClean="0">
                <a:latin typeface="Calibri" panose="020F0502020204030204" pitchFamily="34" charset="0"/>
                <a:ea typeface="Calibri" panose="020F0502020204030204" pitchFamily="34" charset="0"/>
              </a:rPr>
              <a:t>Compilation [Compiler translates entire program generating executable code]</a:t>
            </a:r>
            <a:endParaRPr lang="en-US" sz="1400" dirty="0">
              <a:latin typeface="Calibri" panose="020F0502020204030204" pitchFamily="34" charset="0"/>
              <a:ea typeface="Calibri" panose="020F0502020204030204" pitchFamily="34" charset="0"/>
            </a:endParaRPr>
          </a:p>
        </p:txBody>
      </p:sp>
      <p:sp>
        <p:nvSpPr>
          <p:cNvPr id="15" name="Rectangle 14"/>
          <p:cNvSpPr/>
          <p:nvPr/>
        </p:nvSpPr>
        <p:spPr>
          <a:xfrm>
            <a:off x="1383100" y="4894620"/>
            <a:ext cx="7601183"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GB" dirty="0" smtClean="0">
                <a:latin typeface="Calibri" panose="020F0502020204030204" pitchFamily="34" charset="0"/>
                <a:ea typeface="Calibri" panose="020F0502020204030204" pitchFamily="34" charset="0"/>
              </a:rPr>
              <a:t>Combination of Compilation and Interpretation (or Just-in-time compilation)</a:t>
            </a:r>
            <a:endParaRPr lang="en-US" sz="1400" dirty="0">
              <a:latin typeface="Calibri" panose="020F0502020204030204" pitchFamily="34" charset="0"/>
              <a:ea typeface="Calibri" panose="020F0502020204030204" pitchFamily="34" charset="0"/>
            </a:endParaRPr>
          </a:p>
        </p:txBody>
      </p:sp>
      <p:sp>
        <p:nvSpPr>
          <p:cNvPr id="16" name="Rectangle 15"/>
          <p:cNvSpPr/>
          <p:nvPr/>
        </p:nvSpPr>
        <p:spPr>
          <a:xfrm>
            <a:off x="1957835" y="2945868"/>
            <a:ext cx="6599930" cy="369332"/>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Examples: BASIC, APL, Smalltalk, PHP, Forth, Mathematica, MATLAB</a:t>
            </a:r>
            <a:endParaRPr lang="en-US" dirty="0"/>
          </a:p>
        </p:txBody>
      </p:sp>
      <p:sp>
        <p:nvSpPr>
          <p:cNvPr id="17" name="Rectangle 16"/>
          <p:cNvSpPr/>
          <p:nvPr/>
        </p:nvSpPr>
        <p:spPr>
          <a:xfrm>
            <a:off x="2086870" y="4216296"/>
            <a:ext cx="6599930" cy="369332"/>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Examples: C, C++, Go, FORTRAN, COBOL, Pascal, Ada, Common Lisp</a:t>
            </a:r>
            <a:endParaRPr lang="en-US" dirty="0"/>
          </a:p>
        </p:txBody>
      </p:sp>
      <p:sp>
        <p:nvSpPr>
          <p:cNvPr id="19" name="Rectangle 18"/>
          <p:cNvSpPr/>
          <p:nvPr/>
        </p:nvSpPr>
        <p:spPr>
          <a:xfrm>
            <a:off x="2086870" y="5525308"/>
            <a:ext cx="6599930" cy="369332"/>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Examples: Java, C#, F#, Visual Basic, Python, Ruby, Scala</a:t>
            </a:r>
            <a:endParaRPr lang="en-US" dirty="0"/>
          </a:p>
        </p:txBody>
      </p:sp>
      <p:sp>
        <p:nvSpPr>
          <p:cNvPr id="2" name="Rectangle 1"/>
          <p:cNvSpPr/>
          <p:nvPr/>
        </p:nvSpPr>
        <p:spPr>
          <a:xfrm>
            <a:off x="1143000" y="1022295"/>
            <a:ext cx="7543800" cy="646331"/>
          </a:xfrm>
          <a:prstGeom prst="rect">
            <a:avLst/>
          </a:prstGeom>
        </p:spPr>
        <p:txBody>
          <a:bodyPr wrap="square">
            <a:spAutoFit/>
          </a:bodyPr>
          <a:lstStyle/>
          <a:p>
            <a:r>
              <a:rPr lang="en-GB" dirty="0" smtClean="0">
                <a:latin typeface="Calibri" panose="020F0502020204030204" pitchFamily="34" charset="0"/>
                <a:ea typeface="Calibri" panose="020F0502020204030204" pitchFamily="34" charset="0"/>
              </a:rPr>
              <a:t>A </a:t>
            </a:r>
            <a:r>
              <a:rPr lang="en-GB" dirty="0">
                <a:latin typeface="Calibri" panose="020F0502020204030204" pitchFamily="34" charset="0"/>
                <a:ea typeface="Calibri" panose="020F0502020204030204" pitchFamily="34" charset="0"/>
              </a:rPr>
              <a:t>high level language program must be translated into a target machine language program </a:t>
            </a:r>
            <a:r>
              <a:rPr lang="en-GB" dirty="0">
                <a:latin typeface="Calibri" panose="020F0502020204030204" pitchFamily="34" charset="0"/>
              </a:rPr>
              <a:t>for it to be executed.</a:t>
            </a:r>
            <a:endParaRPr lang="en-US" dirty="0"/>
          </a:p>
        </p:txBody>
      </p:sp>
    </p:spTree>
    <p:extLst>
      <p:ext uri="{BB962C8B-B14F-4D97-AF65-F5344CB8AC3E}">
        <p14:creationId xmlns:p14="http://schemas.microsoft.com/office/powerpoint/2010/main" val="55240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5" grpId="0"/>
      <p:bldP spid="16" grpId="0"/>
      <p:bldP spid="17" grpId="0"/>
      <p:bldP spid="19"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2B3930-B453-4AB4-81C6-8798FD1D4154}" type="slidenum">
              <a:rPr lang="ar-SA" altLang="en-US"/>
              <a:pPr eaLnBrk="1" hangingPunct="1"/>
              <a:t>23</a:t>
            </a:fld>
            <a:endParaRPr lang="en-US" altLang="en-US"/>
          </a:p>
        </p:txBody>
      </p:sp>
      <p:sp>
        <p:nvSpPr>
          <p:cNvPr id="1029" name="Rectangle 2"/>
          <p:cNvSpPr>
            <a:spLocks noGrp="1" noChangeArrowheads="1"/>
          </p:cNvSpPr>
          <p:nvPr>
            <p:ph type="title" idx="4294967295"/>
          </p:nvPr>
        </p:nvSpPr>
        <p:spPr>
          <a:xfrm>
            <a:off x="1143000" y="176842"/>
            <a:ext cx="4114800" cy="563563"/>
          </a:xfrm>
        </p:spPr>
        <p:txBody>
          <a:bodyPr/>
          <a:lstStyle/>
          <a:p>
            <a:pPr algn="l" eaLnBrk="1" hangingPunct="1"/>
            <a:r>
              <a:rPr lang="en-US" altLang="en-US" sz="2800" dirty="0" smtClean="0"/>
              <a:t>Programming languages</a:t>
            </a:r>
          </a:p>
        </p:txBody>
      </p:sp>
      <p:sp>
        <p:nvSpPr>
          <p:cNvPr id="18" name="Rectangle 17"/>
          <p:cNvSpPr/>
          <p:nvPr/>
        </p:nvSpPr>
        <p:spPr>
          <a:xfrm>
            <a:off x="1752600" y="1194430"/>
            <a:ext cx="4794326" cy="369332"/>
          </a:xfrm>
          <a:prstGeom prst="rect">
            <a:avLst/>
          </a:prstGeom>
        </p:spPr>
        <p:txBody>
          <a:bodyPr wrap="none">
            <a:spAutoFit/>
          </a:bodyPr>
          <a:lstStyle/>
          <a:p>
            <a:r>
              <a:rPr lang="en-GB" dirty="0" smtClean="0">
                <a:latin typeface="Calibri" panose="020F0502020204030204" pitchFamily="34" charset="0"/>
                <a:ea typeface="Calibri" panose="020F0502020204030204" pitchFamily="34" charset="0"/>
              </a:rPr>
              <a:t>Hierarchy of High-level </a:t>
            </a:r>
            <a:r>
              <a:rPr lang="en-GB" dirty="0">
                <a:latin typeface="Calibri" panose="020F0502020204030204" pitchFamily="34" charset="0"/>
                <a:ea typeface="Calibri" panose="020F0502020204030204" pitchFamily="34" charset="0"/>
              </a:rPr>
              <a:t>programming </a:t>
            </a:r>
            <a:r>
              <a:rPr lang="en-GB" dirty="0" smtClean="0">
                <a:latin typeface="Calibri" panose="020F0502020204030204" pitchFamily="34" charset="0"/>
                <a:ea typeface="Calibri" panose="020F0502020204030204" pitchFamily="34" charset="0"/>
              </a:rPr>
              <a:t>languages  :</a:t>
            </a:r>
            <a:endParaRPr lang="en-US" dirty="0"/>
          </a:p>
        </p:txBody>
      </p:sp>
      <p:pic>
        <p:nvPicPr>
          <p:cNvPr id="2" name="Picture 1"/>
          <p:cNvPicPr>
            <a:picLocks noChangeAspect="1"/>
          </p:cNvPicPr>
          <p:nvPr/>
        </p:nvPicPr>
        <p:blipFill>
          <a:blip r:embed="rId2"/>
          <a:stretch>
            <a:fillRect/>
          </a:stretch>
        </p:blipFill>
        <p:spPr>
          <a:xfrm>
            <a:off x="1544201" y="2017786"/>
            <a:ext cx="7013924" cy="3011413"/>
          </a:xfrm>
          <a:prstGeom prst="rect">
            <a:avLst/>
          </a:prstGeom>
        </p:spPr>
      </p:pic>
    </p:spTree>
    <p:extLst>
      <p:ext uri="{BB962C8B-B14F-4D97-AF65-F5344CB8AC3E}">
        <p14:creationId xmlns:p14="http://schemas.microsoft.com/office/powerpoint/2010/main" val="116382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662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5ACB030-5004-47CD-951D-681CA6CF2F53}" type="slidenum">
              <a:rPr lang="ar-SA" altLang="en-US"/>
              <a:pPr eaLnBrk="1" hangingPunct="1"/>
              <a:t>24</a:t>
            </a:fld>
            <a:endParaRPr lang="en-US" altLang="en-US"/>
          </a:p>
        </p:txBody>
      </p:sp>
      <p:sp>
        <p:nvSpPr>
          <p:cNvPr id="26628" name="Rectangle 4"/>
          <p:cNvSpPr>
            <a:spLocks noChangeArrowheads="1"/>
          </p:cNvSpPr>
          <p:nvPr/>
        </p:nvSpPr>
        <p:spPr bwMode="auto">
          <a:xfrm>
            <a:off x="1066800" y="152400"/>
            <a:ext cx="7620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800">
                <a:solidFill>
                  <a:schemeClr val="tx2"/>
                </a:solidFill>
              </a:rPr>
              <a:t>Java</a:t>
            </a:r>
          </a:p>
        </p:txBody>
      </p:sp>
      <p:pic>
        <p:nvPicPr>
          <p:cNvPr id="26629" name="Picture 6" descr="File:Java logo.sv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1219200"/>
            <a:ext cx="10541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9" descr="225px-James_Gosling_2005">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6475" y="3810000"/>
            <a:ext cx="1514475"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303606" y="1180078"/>
            <a:ext cx="6316393" cy="646331"/>
          </a:xfrm>
          <a:prstGeom prst="rect">
            <a:avLst/>
          </a:prstGeom>
        </p:spPr>
        <p:txBody>
          <a:bodyPr wrap="square">
            <a:spAutoFit/>
          </a:bodyPr>
          <a:lstStyle/>
          <a:p>
            <a:pPr rtl="0" eaLnBrk="1" hangingPunct="1">
              <a:spcBef>
                <a:spcPct val="50000"/>
              </a:spcBef>
              <a:buFontTx/>
              <a:buChar char="•"/>
            </a:pPr>
            <a:r>
              <a:rPr lang="en-US" altLang="en-US" b="1" dirty="0" smtClean="0"/>
              <a:t>Java</a:t>
            </a:r>
            <a:r>
              <a:rPr lang="ar-SA" altLang="en-US" dirty="0" smtClean="0"/>
              <a:t> </a:t>
            </a:r>
            <a:r>
              <a:rPr lang="en-US" altLang="en-US" dirty="0" smtClean="0"/>
              <a:t>is an object-oriented programming language</a:t>
            </a:r>
            <a:r>
              <a:rPr lang="ar-SA" altLang="en-US" dirty="0" smtClean="0"/>
              <a:t> </a:t>
            </a:r>
            <a:r>
              <a:rPr lang="en-US" altLang="en-US" dirty="0" smtClean="0"/>
              <a:t>originally developed by James Gosling</a:t>
            </a:r>
            <a:r>
              <a:rPr lang="ar-SA" altLang="en-US" dirty="0" smtClean="0"/>
              <a:t> </a:t>
            </a:r>
            <a:r>
              <a:rPr lang="en-US" altLang="en-US" dirty="0" smtClean="0"/>
              <a:t>at Sun Microsystems</a:t>
            </a:r>
            <a:r>
              <a:rPr lang="ar-SA" altLang="en-US" dirty="0" smtClean="0"/>
              <a:t> </a:t>
            </a:r>
            <a:endParaRPr lang="ar-SA" altLang="en-US" dirty="0"/>
          </a:p>
        </p:txBody>
      </p:sp>
      <p:sp>
        <p:nvSpPr>
          <p:cNvPr id="3" name="Rectangle 2"/>
          <p:cNvSpPr/>
          <p:nvPr/>
        </p:nvSpPr>
        <p:spPr>
          <a:xfrm>
            <a:off x="1391548" y="2065930"/>
            <a:ext cx="2993127" cy="369332"/>
          </a:xfrm>
          <a:prstGeom prst="rect">
            <a:avLst/>
          </a:prstGeom>
        </p:spPr>
        <p:txBody>
          <a:bodyPr wrap="none">
            <a:spAutoFit/>
          </a:bodyPr>
          <a:lstStyle/>
          <a:p>
            <a:r>
              <a:rPr lang="en-US" altLang="en-US" dirty="0" smtClean="0"/>
              <a:t>It was first released in 1995</a:t>
            </a:r>
            <a:endParaRPr lang="en-US" dirty="0"/>
          </a:p>
        </p:txBody>
      </p:sp>
      <p:sp>
        <p:nvSpPr>
          <p:cNvPr id="4" name="Rectangle 3"/>
          <p:cNvSpPr/>
          <p:nvPr/>
        </p:nvSpPr>
        <p:spPr>
          <a:xfrm>
            <a:off x="1355784" y="2670138"/>
            <a:ext cx="6264215" cy="369332"/>
          </a:xfrm>
          <a:prstGeom prst="rect">
            <a:avLst/>
          </a:prstGeom>
        </p:spPr>
        <p:txBody>
          <a:bodyPr wrap="square">
            <a:spAutoFit/>
          </a:bodyPr>
          <a:lstStyle/>
          <a:p>
            <a:pPr rtl="0" eaLnBrk="1" hangingPunct="1">
              <a:spcBef>
                <a:spcPct val="50000"/>
              </a:spcBef>
              <a:buFontTx/>
              <a:buChar char="•"/>
            </a:pPr>
            <a:r>
              <a:rPr lang="en-US" altLang="en-US" dirty="0" smtClean="0"/>
              <a:t>The language derives much of its</a:t>
            </a:r>
            <a:r>
              <a:rPr lang="ar-SA" altLang="en-US" dirty="0" smtClean="0"/>
              <a:t> </a:t>
            </a:r>
            <a:r>
              <a:rPr lang="en-US" altLang="en-US" dirty="0" smtClean="0"/>
              <a:t> syntax</a:t>
            </a:r>
            <a:r>
              <a:rPr lang="ar-SA" altLang="en-US" dirty="0" smtClean="0"/>
              <a:t> </a:t>
            </a:r>
            <a:r>
              <a:rPr lang="en-US" altLang="en-US" dirty="0" smtClean="0"/>
              <a:t>from C and C++.</a:t>
            </a:r>
            <a:r>
              <a:rPr lang="ar-SA" altLang="en-US" dirty="0" smtClean="0"/>
              <a:t> </a:t>
            </a:r>
            <a:endParaRPr lang="en-US" altLang="en-US" dirty="0"/>
          </a:p>
        </p:txBody>
      </p:sp>
      <p:sp>
        <p:nvSpPr>
          <p:cNvPr id="6" name="Rectangle 5"/>
          <p:cNvSpPr/>
          <p:nvPr/>
        </p:nvSpPr>
        <p:spPr>
          <a:xfrm>
            <a:off x="1330922" y="3598805"/>
            <a:ext cx="5527077" cy="646331"/>
          </a:xfrm>
          <a:prstGeom prst="rect">
            <a:avLst/>
          </a:prstGeom>
        </p:spPr>
        <p:txBody>
          <a:bodyPr wrap="square">
            <a:spAutoFit/>
          </a:bodyPr>
          <a:lstStyle/>
          <a:p>
            <a:pPr rtl="0" eaLnBrk="1" hangingPunct="1">
              <a:spcBef>
                <a:spcPct val="50000"/>
              </a:spcBef>
              <a:buFontTx/>
              <a:buChar char="•"/>
            </a:pPr>
            <a:r>
              <a:rPr lang="en-US" altLang="en-US" dirty="0" smtClean="0"/>
              <a:t> But has a simpler object model</a:t>
            </a:r>
            <a:r>
              <a:rPr lang="ar-SA" altLang="en-US" dirty="0" smtClean="0"/>
              <a:t> </a:t>
            </a:r>
            <a:r>
              <a:rPr lang="en-US" altLang="en-US" dirty="0" smtClean="0"/>
              <a:t>and fewer low-level facilities than C and C++.</a:t>
            </a:r>
            <a:r>
              <a:rPr lang="ar-SA" altLang="en-US" dirty="0" smtClean="0"/>
              <a:t> </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E5D29C-60BF-4615-8DAB-CF5E328C8E3E}" type="slidenum">
              <a:rPr lang="ar-SA" altLang="en-US"/>
              <a:pPr eaLnBrk="1" hangingPunct="1"/>
              <a:t>25</a:t>
            </a:fld>
            <a:endParaRPr lang="en-US" altLang="en-US"/>
          </a:p>
        </p:txBody>
      </p:sp>
      <p:sp>
        <p:nvSpPr>
          <p:cNvPr id="3077" name="Rectangle 5"/>
          <p:cNvSpPr>
            <a:spLocks noGrp="1" noChangeArrowheads="1"/>
          </p:cNvSpPr>
          <p:nvPr>
            <p:ph type="title"/>
          </p:nvPr>
        </p:nvSpPr>
        <p:spPr>
          <a:xfrm>
            <a:off x="1066800" y="152400"/>
            <a:ext cx="3429000" cy="685800"/>
          </a:xfrm>
        </p:spPr>
        <p:txBody>
          <a:bodyPr/>
          <a:lstStyle/>
          <a:p>
            <a:pPr algn="l" eaLnBrk="1" hangingPunct="1"/>
            <a:r>
              <a:rPr lang="en-US" altLang="en-US" sz="2800" smtClean="0"/>
              <a:t>Why Java ?</a:t>
            </a:r>
          </a:p>
        </p:txBody>
      </p:sp>
      <p:sp>
        <p:nvSpPr>
          <p:cNvPr id="3078" name="Text Box 7"/>
          <p:cNvSpPr txBox="1">
            <a:spLocks noChangeArrowheads="1"/>
          </p:cNvSpPr>
          <p:nvPr/>
        </p:nvSpPr>
        <p:spPr bwMode="auto">
          <a:xfrm>
            <a:off x="1066800" y="958334"/>
            <a:ext cx="7772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spcBef>
                <a:spcPct val="50000"/>
              </a:spcBef>
            </a:pPr>
            <a:r>
              <a:rPr lang="en-US" altLang="en-US" dirty="0"/>
              <a:t>Currently, Java is </a:t>
            </a:r>
            <a:r>
              <a:rPr lang="en-US" altLang="en-US" dirty="0" smtClean="0"/>
              <a:t>one of the </a:t>
            </a:r>
            <a:r>
              <a:rPr lang="en-US" altLang="en-US" dirty="0"/>
              <a:t>most popular </a:t>
            </a:r>
            <a:r>
              <a:rPr lang="en-US" altLang="en-US" dirty="0" smtClean="0"/>
              <a:t>programming languages </a:t>
            </a:r>
            <a:r>
              <a:rPr lang="en-US" altLang="en-US" dirty="0"/>
              <a:t>in the world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724799"/>
            <a:ext cx="6351917" cy="5040935"/>
          </a:xfrm>
          <a:prstGeom prst="rect">
            <a:avLst/>
          </a:prstGeom>
        </p:spPr>
      </p:pic>
      <p:sp>
        <p:nvSpPr>
          <p:cNvPr id="4" name="TextBox 3"/>
          <p:cNvSpPr txBox="1"/>
          <p:nvPr/>
        </p:nvSpPr>
        <p:spPr>
          <a:xfrm>
            <a:off x="1295400" y="1483769"/>
            <a:ext cx="4724400" cy="338554"/>
          </a:xfrm>
          <a:prstGeom prst="rect">
            <a:avLst/>
          </a:prstGeom>
          <a:noFill/>
        </p:spPr>
        <p:txBody>
          <a:bodyPr wrap="square" rtlCol="0">
            <a:spAutoFit/>
          </a:bodyPr>
          <a:lstStyle/>
          <a:p>
            <a:r>
              <a:rPr lang="en-US" sz="1600" dirty="0" smtClean="0"/>
              <a:t>TIOBE Index:</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fade">
                                      <p:cBhvr>
                                        <p:cTn id="7" dur="1000"/>
                                        <p:tgtEl>
                                          <p:spTgt spid="3078"/>
                                        </p:tgtEl>
                                      </p:cBhvr>
                                    </p:animEffect>
                                    <p:anim calcmode="lin" valueType="num">
                                      <p:cBhvr>
                                        <p:cTn id="8" dur="1000" fill="hold"/>
                                        <p:tgtEl>
                                          <p:spTgt spid="3078"/>
                                        </p:tgtEl>
                                        <p:attrNameLst>
                                          <p:attrName>ppt_x</p:attrName>
                                        </p:attrNameLst>
                                      </p:cBhvr>
                                      <p:tavLst>
                                        <p:tav tm="0">
                                          <p:val>
                                            <p:strVal val="#ppt_x"/>
                                          </p:val>
                                        </p:tav>
                                        <p:tav tm="100000">
                                          <p:val>
                                            <p:strVal val="#ppt_x"/>
                                          </p:val>
                                        </p:tav>
                                      </p:tavLst>
                                    </p:anim>
                                    <p:anim calcmode="lin" valueType="num">
                                      <p:cBhvr>
                                        <p:cTn id="9" dur="1000" fill="hold"/>
                                        <p:tgtEl>
                                          <p:spTgt spid="30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E5D29C-60BF-4615-8DAB-CF5E328C8E3E}" type="slidenum">
              <a:rPr lang="ar-SA" altLang="en-US"/>
              <a:pPr eaLnBrk="1" hangingPunct="1"/>
              <a:t>26</a:t>
            </a:fld>
            <a:endParaRPr lang="en-US" altLang="en-US"/>
          </a:p>
        </p:txBody>
      </p:sp>
      <p:sp>
        <p:nvSpPr>
          <p:cNvPr id="3077" name="Rectangle 5"/>
          <p:cNvSpPr>
            <a:spLocks noGrp="1" noChangeArrowheads="1"/>
          </p:cNvSpPr>
          <p:nvPr>
            <p:ph type="title"/>
          </p:nvPr>
        </p:nvSpPr>
        <p:spPr>
          <a:xfrm>
            <a:off x="1066800" y="152400"/>
            <a:ext cx="3429000" cy="685800"/>
          </a:xfrm>
        </p:spPr>
        <p:txBody>
          <a:bodyPr/>
          <a:lstStyle/>
          <a:p>
            <a:pPr algn="l" eaLnBrk="1" hangingPunct="1"/>
            <a:r>
              <a:rPr lang="en-US" altLang="en-US" sz="2800" smtClean="0"/>
              <a:t>Why Java ?</a:t>
            </a:r>
          </a:p>
        </p:txBody>
      </p:sp>
      <p:sp>
        <p:nvSpPr>
          <p:cNvPr id="4" name="TextBox 3"/>
          <p:cNvSpPr txBox="1"/>
          <p:nvPr/>
        </p:nvSpPr>
        <p:spPr>
          <a:xfrm>
            <a:off x="1264489" y="1066800"/>
            <a:ext cx="4724400" cy="338554"/>
          </a:xfrm>
          <a:prstGeom prst="rect">
            <a:avLst/>
          </a:prstGeom>
          <a:noFill/>
        </p:spPr>
        <p:txBody>
          <a:bodyPr wrap="square" rtlCol="0">
            <a:spAutoFit/>
          </a:bodyPr>
          <a:lstStyle/>
          <a:p>
            <a:r>
              <a:rPr lang="en-US" sz="1600" dirty="0" smtClean="0"/>
              <a:t>GitHub:</a:t>
            </a:r>
            <a:endParaRPr lang="en-US" sz="1600" dirty="0"/>
          </a:p>
        </p:txBody>
      </p:sp>
      <p:pic>
        <p:nvPicPr>
          <p:cNvPr id="6" name="Picture 5"/>
          <p:cNvPicPr>
            <a:picLocks noChangeAspect="1"/>
          </p:cNvPicPr>
          <p:nvPr/>
        </p:nvPicPr>
        <p:blipFill>
          <a:blip r:embed="rId2"/>
          <a:stretch>
            <a:fillRect/>
          </a:stretch>
        </p:blipFill>
        <p:spPr>
          <a:xfrm>
            <a:off x="1619250" y="1441450"/>
            <a:ext cx="6229350" cy="4430876"/>
          </a:xfrm>
          <a:prstGeom prst="rect">
            <a:avLst/>
          </a:prstGeom>
        </p:spPr>
      </p:pic>
    </p:spTree>
    <p:extLst>
      <p:ext uri="{BB962C8B-B14F-4D97-AF65-F5344CB8AC3E}">
        <p14:creationId xmlns:p14="http://schemas.microsoft.com/office/powerpoint/2010/main" val="7427574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E5D29C-60BF-4615-8DAB-CF5E328C8E3E}" type="slidenum">
              <a:rPr lang="ar-SA" altLang="en-US"/>
              <a:pPr eaLnBrk="1" hangingPunct="1"/>
              <a:t>27</a:t>
            </a:fld>
            <a:endParaRPr lang="en-US" altLang="en-US"/>
          </a:p>
        </p:txBody>
      </p:sp>
      <p:sp>
        <p:nvSpPr>
          <p:cNvPr id="3077" name="Rectangle 5"/>
          <p:cNvSpPr>
            <a:spLocks noGrp="1" noChangeArrowheads="1"/>
          </p:cNvSpPr>
          <p:nvPr>
            <p:ph type="title"/>
          </p:nvPr>
        </p:nvSpPr>
        <p:spPr>
          <a:xfrm>
            <a:off x="1066800" y="152400"/>
            <a:ext cx="3429000" cy="685800"/>
          </a:xfrm>
        </p:spPr>
        <p:txBody>
          <a:bodyPr/>
          <a:lstStyle/>
          <a:p>
            <a:pPr algn="l" eaLnBrk="1" hangingPunct="1"/>
            <a:r>
              <a:rPr lang="en-US" altLang="en-US" sz="2800" smtClean="0"/>
              <a:t>Why Java ?</a:t>
            </a:r>
          </a:p>
        </p:txBody>
      </p:sp>
      <p:sp>
        <p:nvSpPr>
          <p:cNvPr id="4" name="TextBox 3"/>
          <p:cNvSpPr txBox="1"/>
          <p:nvPr/>
        </p:nvSpPr>
        <p:spPr>
          <a:xfrm>
            <a:off x="1264489" y="1066800"/>
            <a:ext cx="4724400" cy="338554"/>
          </a:xfrm>
          <a:prstGeom prst="rect">
            <a:avLst/>
          </a:prstGeom>
          <a:noFill/>
        </p:spPr>
        <p:txBody>
          <a:bodyPr wrap="square" rtlCol="0">
            <a:spAutoFit/>
          </a:bodyPr>
          <a:lstStyle/>
          <a:p>
            <a:r>
              <a:rPr lang="en-US" sz="1600" dirty="0" smtClean="0"/>
              <a:t>IEEE Spectrum July 2017:</a:t>
            </a:r>
            <a:endParaRPr lang="en-US" sz="1600" dirty="0"/>
          </a:p>
        </p:txBody>
      </p:sp>
      <p:pic>
        <p:nvPicPr>
          <p:cNvPr id="5" name="Picture 4"/>
          <p:cNvPicPr>
            <a:picLocks noChangeAspect="1"/>
          </p:cNvPicPr>
          <p:nvPr/>
        </p:nvPicPr>
        <p:blipFill>
          <a:blip r:embed="rId2"/>
          <a:stretch>
            <a:fillRect/>
          </a:stretch>
        </p:blipFill>
        <p:spPr>
          <a:xfrm>
            <a:off x="1633537" y="1714500"/>
            <a:ext cx="5876925" cy="3429000"/>
          </a:xfrm>
          <a:prstGeom prst="rect">
            <a:avLst/>
          </a:prstGeom>
        </p:spPr>
      </p:pic>
    </p:spTree>
    <p:extLst>
      <p:ext uri="{BB962C8B-B14F-4D97-AF65-F5344CB8AC3E}">
        <p14:creationId xmlns:p14="http://schemas.microsoft.com/office/powerpoint/2010/main" val="10985995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765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F138C09-B8D3-490C-9BDA-903803EF62B9}" type="slidenum">
              <a:rPr lang="ar-SA" altLang="en-US"/>
              <a:pPr eaLnBrk="1" hangingPunct="1"/>
              <a:t>28</a:t>
            </a:fld>
            <a:endParaRPr lang="en-US" altLang="en-US"/>
          </a:p>
        </p:txBody>
      </p:sp>
      <p:sp>
        <p:nvSpPr>
          <p:cNvPr id="27652" name="Rectangle 4"/>
          <p:cNvSpPr>
            <a:spLocks noChangeArrowheads="1"/>
          </p:cNvSpPr>
          <p:nvPr/>
        </p:nvSpPr>
        <p:spPr bwMode="auto">
          <a:xfrm>
            <a:off x="1066800" y="152400"/>
            <a:ext cx="3429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a:solidFill>
                  <a:schemeClr val="tx2"/>
                </a:solidFill>
              </a:rPr>
              <a:t>Why Java ?</a:t>
            </a:r>
          </a:p>
        </p:txBody>
      </p:sp>
      <p:sp>
        <p:nvSpPr>
          <p:cNvPr id="27653" name="Text Box 34"/>
          <p:cNvSpPr txBox="1">
            <a:spLocks noChangeArrowheads="1"/>
          </p:cNvSpPr>
          <p:nvPr/>
        </p:nvSpPr>
        <p:spPr bwMode="auto">
          <a:xfrm>
            <a:off x="1828800" y="1600200"/>
            <a:ext cx="5334000" cy="40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anose="020B0604020202020204" pitchFamily="34" charset="0"/>
                <a:cs typeface="Arial" panose="020B0604020202020204" pitchFamily="34" charset="0"/>
              </a:defRPr>
            </a:lvl1pPr>
            <a:lvl2pPr marL="688975" indent="-231775"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spcBef>
                <a:spcPct val="50000"/>
              </a:spcBef>
              <a:buFontTx/>
              <a:buAutoNum type="arabicPeriod"/>
            </a:pPr>
            <a:r>
              <a:rPr lang="en-US" altLang="en-US" sz="2000"/>
              <a:t>Simple</a:t>
            </a:r>
          </a:p>
          <a:p>
            <a:pPr lvl="1" rtl="0" eaLnBrk="1" hangingPunct="1">
              <a:spcBef>
                <a:spcPct val="50000"/>
              </a:spcBef>
              <a:buFontTx/>
              <a:buChar char="•"/>
            </a:pPr>
            <a:r>
              <a:rPr lang="en-US" altLang="en-US" sz="1600"/>
              <a:t>Get started quickly</a:t>
            </a:r>
          </a:p>
          <a:p>
            <a:pPr rtl="0" eaLnBrk="1" hangingPunct="1">
              <a:spcBef>
                <a:spcPct val="50000"/>
              </a:spcBef>
              <a:buFontTx/>
              <a:buAutoNum type="arabicPeriod"/>
            </a:pPr>
            <a:r>
              <a:rPr lang="en-US" altLang="en-US" sz="2000"/>
              <a:t>Concise</a:t>
            </a:r>
          </a:p>
          <a:p>
            <a:pPr lvl="1" rtl="0" eaLnBrk="1" hangingPunct="1">
              <a:spcBef>
                <a:spcPct val="50000"/>
              </a:spcBef>
              <a:buFontTx/>
              <a:buChar char="•"/>
            </a:pPr>
            <a:r>
              <a:rPr lang="en-US" altLang="en-US" sz="1600"/>
              <a:t>Write less code</a:t>
            </a:r>
            <a:endParaRPr lang="ar-SA" altLang="en-US" sz="1600"/>
          </a:p>
          <a:p>
            <a:pPr rtl="0" eaLnBrk="1" hangingPunct="1">
              <a:spcBef>
                <a:spcPct val="50000"/>
              </a:spcBef>
              <a:buFontTx/>
              <a:buAutoNum type="arabicPeriod"/>
            </a:pPr>
            <a:r>
              <a:rPr lang="en-US" altLang="en-US" sz="2000"/>
              <a:t>Object-oriented</a:t>
            </a:r>
          </a:p>
          <a:p>
            <a:pPr lvl="1" rtl="0" eaLnBrk="1" hangingPunct="1">
              <a:spcBef>
                <a:spcPct val="50000"/>
              </a:spcBef>
              <a:buFontTx/>
              <a:buChar char="•"/>
            </a:pPr>
            <a:r>
              <a:rPr lang="en-US" altLang="en-US" sz="1600"/>
              <a:t>Better quality code</a:t>
            </a:r>
          </a:p>
          <a:p>
            <a:pPr rtl="0" eaLnBrk="1" hangingPunct="1">
              <a:spcBef>
                <a:spcPct val="50000"/>
              </a:spcBef>
              <a:buFontTx/>
              <a:buAutoNum type="arabicPeriod"/>
            </a:pPr>
            <a:r>
              <a:rPr lang="en-US" altLang="en-US" sz="2000"/>
              <a:t>Portable</a:t>
            </a:r>
          </a:p>
          <a:p>
            <a:pPr lvl="1" rtl="0" eaLnBrk="1" hangingPunct="1">
              <a:spcBef>
                <a:spcPct val="50000"/>
              </a:spcBef>
              <a:buFontTx/>
              <a:buChar char="•"/>
            </a:pPr>
            <a:r>
              <a:rPr lang="en-US" altLang="en-US" sz="1600"/>
              <a:t>Architecture neutral (write once run anywhere)</a:t>
            </a:r>
            <a:endParaRPr lang="en-US" altLang="en-US" sz="2000"/>
          </a:p>
          <a:p>
            <a:pPr rtl="0" eaLnBrk="1" hangingPunct="1">
              <a:spcBef>
                <a:spcPct val="50000"/>
              </a:spcBef>
              <a:buFontTx/>
              <a:buAutoNum type="arabicPeriod"/>
            </a:pPr>
            <a:r>
              <a:rPr lang="en-US" altLang="en-US" sz="2000"/>
              <a:t>Secure</a:t>
            </a:r>
            <a:endParaRPr lang="ar-SA" altLang="en-US" sz="2000"/>
          </a:p>
          <a:p>
            <a:pPr lvl="1" rtl="0" eaLnBrk="1" hangingPunct="1">
              <a:spcBef>
                <a:spcPct val="50000"/>
              </a:spcBef>
              <a:buFontTx/>
              <a:buChar char="•"/>
            </a:pPr>
            <a:r>
              <a:rPr lang="en-US" altLang="en-US" sz="1600"/>
              <a:t>More appropriate for Internet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410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B28B149-D88C-4406-990B-7A6660CC9A32}" type="slidenum">
              <a:rPr lang="ar-SA" altLang="en-US"/>
              <a:pPr eaLnBrk="1" hangingPunct="1"/>
              <a:t>29</a:t>
            </a:fld>
            <a:endParaRPr lang="en-US" altLang="en-US"/>
          </a:p>
        </p:txBody>
      </p:sp>
      <p:sp>
        <p:nvSpPr>
          <p:cNvPr id="4102" name="Rectangle 6"/>
          <p:cNvSpPr>
            <a:spLocks noChangeArrowheads="1"/>
          </p:cNvSpPr>
          <p:nvPr/>
        </p:nvSpPr>
        <p:spPr bwMode="auto">
          <a:xfrm>
            <a:off x="1066800" y="152400"/>
            <a:ext cx="3429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a:solidFill>
                  <a:schemeClr val="tx2"/>
                </a:solidFill>
              </a:rPr>
              <a:t>Portability of Java</a:t>
            </a:r>
          </a:p>
        </p:txBody>
      </p:sp>
      <p:sp>
        <p:nvSpPr>
          <p:cNvPr id="4103" name="Text Box 7"/>
          <p:cNvSpPr txBox="1">
            <a:spLocks noChangeArrowheads="1"/>
          </p:cNvSpPr>
          <p:nvPr/>
        </p:nvSpPr>
        <p:spPr bwMode="auto">
          <a:xfrm>
            <a:off x="1257300" y="1053976"/>
            <a:ext cx="266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dirty="0"/>
              <a:t>Classical model :</a:t>
            </a:r>
          </a:p>
        </p:txBody>
      </p:sp>
      <p:pic>
        <p:nvPicPr>
          <p:cNvPr id="2" name="Picture 1"/>
          <p:cNvPicPr>
            <a:picLocks noChangeAspect="1"/>
          </p:cNvPicPr>
          <p:nvPr/>
        </p:nvPicPr>
        <p:blipFill>
          <a:blip r:embed="rId2"/>
          <a:stretch>
            <a:fillRect/>
          </a:stretch>
        </p:blipFill>
        <p:spPr>
          <a:xfrm>
            <a:off x="1828800" y="1586391"/>
            <a:ext cx="5941755" cy="3379911"/>
          </a:xfrm>
          <a:prstGeom prst="rect">
            <a:avLst/>
          </a:prstGeom>
        </p:spPr>
      </p:pic>
      <p:sp>
        <p:nvSpPr>
          <p:cNvPr id="3" name="Rectangle 2"/>
          <p:cNvSpPr/>
          <p:nvPr/>
        </p:nvSpPr>
        <p:spPr>
          <a:xfrm>
            <a:off x="2794240" y="5407552"/>
            <a:ext cx="3620222" cy="369332"/>
          </a:xfrm>
          <a:prstGeom prst="rect">
            <a:avLst/>
          </a:prstGeom>
        </p:spPr>
        <p:txBody>
          <a:bodyPr wrap="none">
            <a:spAutoFit/>
          </a:bodyPr>
          <a:lstStyle/>
          <a:p>
            <a:r>
              <a:rPr lang="en-US" dirty="0">
                <a:solidFill>
                  <a:srgbClr val="666666"/>
                </a:solidFill>
                <a:latin typeface="Open Sans" panose="020B0606030504020204" pitchFamily="34" charset="0"/>
              </a:rPr>
              <a:t>“Write once, Compile anywhere”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fade">
                                      <p:cBhvr>
                                        <p:cTn id="7" dur="1000"/>
                                        <p:tgtEl>
                                          <p:spTgt spid="4103"/>
                                        </p:tgtEl>
                                      </p:cBhvr>
                                    </p:animEffect>
                                    <p:anim calcmode="lin" valueType="num">
                                      <p:cBhvr>
                                        <p:cTn id="8" dur="1000" fill="hold"/>
                                        <p:tgtEl>
                                          <p:spTgt spid="4103"/>
                                        </p:tgtEl>
                                        <p:attrNameLst>
                                          <p:attrName>ppt_x</p:attrName>
                                        </p:attrNameLst>
                                      </p:cBhvr>
                                      <p:tavLst>
                                        <p:tav tm="0">
                                          <p:val>
                                            <p:strVal val="#ppt_x"/>
                                          </p:val>
                                        </p:tav>
                                        <p:tav tm="100000">
                                          <p:val>
                                            <p:strVal val="#ppt_x"/>
                                          </p:val>
                                        </p:tav>
                                      </p:tavLst>
                                    </p:anim>
                                    <p:anim calcmode="lin" valueType="num">
                                      <p:cBhvr>
                                        <p:cTn id="9" dur="1000" fill="hold"/>
                                        <p:tgtEl>
                                          <p:spTgt spid="410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2"/>
          <p:cNvSpPr>
            <a:spLocks noGrp="1"/>
          </p:cNvSpPr>
          <p:nvPr>
            <p:ph type="ftr" sz="quarter" idx="11"/>
          </p:nvPr>
        </p:nvSpPr>
        <p:spPr>
          <a:xfrm>
            <a:off x="3124200" y="6305550"/>
            <a:ext cx="2895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smtClean="0"/>
              <a:t>ICS102: Intro To Comp</a:t>
            </a:r>
          </a:p>
        </p:txBody>
      </p:sp>
      <p:sp>
        <p:nvSpPr>
          <p:cNvPr id="143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CFC1964-51BA-4AA0-B736-B246F82C8629}" type="slidenum">
              <a:rPr lang="ar-SA" altLang="en-US"/>
              <a:pPr eaLnBrk="1" hangingPunct="1"/>
              <a:t>3</a:t>
            </a:fld>
            <a:endParaRPr lang="en-US" altLang="en-US"/>
          </a:p>
        </p:txBody>
      </p:sp>
      <p:sp>
        <p:nvSpPr>
          <p:cNvPr id="14341" name="Text Box 5"/>
          <p:cNvSpPr txBox="1">
            <a:spLocks noChangeArrowheads="1"/>
          </p:cNvSpPr>
          <p:nvPr/>
        </p:nvSpPr>
        <p:spPr bwMode="auto">
          <a:xfrm>
            <a:off x="1219200" y="22860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Hardware</a:t>
            </a:r>
            <a:endParaRPr lang="en-US" altLang="en-US" dirty="0"/>
          </a:p>
        </p:txBody>
      </p:sp>
      <p:pic>
        <p:nvPicPr>
          <p:cNvPr id="6" name="Picture 5"/>
          <p:cNvPicPr/>
          <p:nvPr/>
        </p:nvPicPr>
        <p:blipFill>
          <a:blip r:embed="rId2"/>
          <a:stretch>
            <a:fillRect/>
          </a:stretch>
        </p:blipFill>
        <p:spPr>
          <a:xfrm>
            <a:off x="1905000" y="3113764"/>
            <a:ext cx="6086475" cy="3219450"/>
          </a:xfrm>
          <a:prstGeom prst="rect">
            <a:avLst/>
          </a:prstGeom>
        </p:spPr>
      </p:pic>
      <p:sp>
        <p:nvSpPr>
          <p:cNvPr id="2" name="Rectangle 1"/>
          <p:cNvSpPr/>
          <p:nvPr/>
        </p:nvSpPr>
        <p:spPr>
          <a:xfrm>
            <a:off x="1041969" y="904710"/>
            <a:ext cx="2528000" cy="375552"/>
          </a:xfrm>
          <a:prstGeom prst="rect">
            <a:avLst/>
          </a:prstGeom>
        </p:spPr>
        <p:txBody>
          <a:bodyPr wrap="none">
            <a:spAutoFit/>
          </a:bodyPr>
          <a:lstStyle/>
          <a:p>
            <a:pPr marL="0" marR="0">
              <a:lnSpc>
                <a:spcPct val="107000"/>
              </a:lnSpc>
              <a:spcBef>
                <a:spcPts val="0"/>
              </a:spcBef>
              <a:spcAft>
                <a:spcPts val="800"/>
              </a:spcAft>
            </a:pPr>
            <a:r>
              <a:rPr lang="en-US" dirty="0" smtClean="0">
                <a:latin typeface="Calibri" panose="020F0502020204030204" pitchFamily="34" charset="0"/>
                <a:ea typeface="Calibri" panose="020F0502020204030204" pitchFamily="34" charset="0"/>
              </a:rPr>
              <a:t>Hardware is divided into:</a:t>
            </a:r>
            <a:endParaRPr lang="en-US" dirty="0">
              <a:latin typeface="Calibri" panose="020F0502020204030204" pitchFamily="34" charset="0"/>
              <a:ea typeface="Calibri" panose="020F0502020204030204" pitchFamily="34" charset="0"/>
            </a:endParaRPr>
          </a:p>
        </p:txBody>
      </p:sp>
      <p:sp>
        <p:nvSpPr>
          <p:cNvPr id="3" name="Rectangle 2"/>
          <p:cNvSpPr/>
          <p:nvPr/>
        </p:nvSpPr>
        <p:spPr>
          <a:xfrm>
            <a:off x="1526875" y="1285728"/>
            <a:ext cx="1780103" cy="375552"/>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smtClean="0">
                <a:latin typeface="Calibri" panose="020F0502020204030204" pitchFamily="34" charset="0"/>
                <a:ea typeface="Calibri" panose="020F0502020204030204" pitchFamily="34" charset="0"/>
              </a:rPr>
              <a:t>Input devices</a:t>
            </a:r>
            <a:endParaRPr lang="en-US" dirty="0">
              <a:latin typeface="Calibri" panose="020F0502020204030204" pitchFamily="34" charset="0"/>
              <a:ea typeface="Calibri" panose="020F0502020204030204" pitchFamily="34" charset="0"/>
            </a:endParaRPr>
          </a:p>
        </p:txBody>
      </p:sp>
      <p:sp>
        <p:nvSpPr>
          <p:cNvPr id="4" name="Rectangle 3"/>
          <p:cNvSpPr/>
          <p:nvPr/>
        </p:nvSpPr>
        <p:spPr>
          <a:xfrm>
            <a:off x="1584522" y="1628016"/>
            <a:ext cx="1951625" cy="375552"/>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smtClean="0">
                <a:latin typeface="Calibri" panose="020F0502020204030204" pitchFamily="34" charset="0"/>
                <a:ea typeface="Calibri" panose="020F0502020204030204" pitchFamily="34" charset="0"/>
              </a:rPr>
              <a:t>Output devices</a:t>
            </a:r>
            <a:endParaRPr lang="en-US" dirty="0">
              <a:latin typeface="Calibri" panose="020F0502020204030204" pitchFamily="34" charset="0"/>
              <a:ea typeface="Calibri" panose="020F0502020204030204" pitchFamily="34" charset="0"/>
            </a:endParaRPr>
          </a:p>
        </p:txBody>
      </p:sp>
      <p:sp>
        <p:nvSpPr>
          <p:cNvPr id="5" name="Rectangle 4"/>
          <p:cNvSpPr/>
          <p:nvPr/>
        </p:nvSpPr>
        <p:spPr>
          <a:xfrm>
            <a:off x="1630561" y="1970304"/>
            <a:ext cx="920445" cy="375552"/>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smtClean="0">
                <a:latin typeface="Calibri" panose="020F0502020204030204" pitchFamily="34" charset="0"/>
                <a:ea typeface="Calibri" panose="020F0502020204030204" pitchFamily="34" charset="0"/>
              </a:rPr>
              <a:t>CPU</a:t>
            </a:r>
            <a:endParaRPr lang="en-US" dirty="0">
              <a:latin typeface="Calibri" panose="020F0502020204030204" pitchFamily="34" charset="0"/>
              <a:ea typeface="Calibri" panose="020F0502020204030204" pitchFamily="34" charset="0"/>
            </a:endParaRPr>
          </a:p>
        </p:txBody>
      </p:sp>
      <p:sp>
        <p:nvSpPr>
          <p:cNvPr id="8" name="Rectangle 7"/>
          <p:cNvSpPr/>
          <p:nvPr/>
        </p:nvSpPr>
        <p:spPr>
          <a:xfrm>
            <a:off x="1630561" y="2351322"/>
            <a:ext cx="2108013"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smtClean="0">
                <a:latin typeface="Calibri" panose="020F0502020204030204" pitchFamily="34" charset="0"/>
                <a:ea typeface="Calibri" panose="020F0502020204030204" pitchFamily="34" charset="0"/>
              </a:rPr>
              <a:t>Internal memory</a:t>
            </a:r>
            <a:endParaRPr lang="en-US" dirty="0">
              <a:latin typeface="Calibri" panose="020F0502020204030204" pitchFamily="34" charset="0"/>
              <a:ea typeface="Calibri" panose="020F0502020204030204" pitchFamily="34" charset="0"/>
            </a:endParaRPr>
          </a:p>
        </p:txBody>
      </p:sp>
      <p:sp>
        <p:nvSpPr>
          <p:cNvPr id="9" name="Rectangle 8"/>
          <p:cNvSpPr/>
          <p:nvPr/>
        </p:nvSpPr>
        <p:spPr>
          <a:xfrm>
            <a:off x="1630561" y="2813057"/>
            <a:ext cx="2142894"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dirty="0" smtClean="0">
                <a:latin typeface="Calibri" panose="020F0502020204030204" pitchFamily="34" charset="0"/>
                <a:ea typeface="Calibri" panose="020F0502020204030204" pitchFamily="34" charset="0"/>
              </a:rPr>
              <a:t>External memory</a:t>
            </a:r>
            <a:endParaRPr lang="en-US" dirty="0">
              <a:latin typeface="Calibri" panose="020F0502020204030204" pitchFamily="34" charset="0"/>
              <a:ea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3B5384F-064A-4B92-BC4C-D3E218DE9A9F}" type="slidenum">
              <a:rPr lang="ar-SA" altLang="en-US"/>
              <a:pPr eaLnBrk="1" hangingPunct="1"/>
              <a:t>30</a:t>
            </a:fld>
            <a:endParaRPr lang="en-US" altLang="en-US"/>
          </a:p>
        </p:txBody>
      </p:sp>
      <p:sp>
        <p:nvSpPr>
          <p:cNvPr id="28677" name="Rectangle 6"/>
          <p:cNvSpPr>
            <a:spLocks noChangeArrowheads="1"/>
          </p:cNvSpPr>
          <p:nvPr/>
        </p:nvSpPr>
        <p:spPr bwMode="auto">
          <a:xfrm>
            <a:off x="1066800" y="152400"/>
            <a:ext cx="3429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a:solidFill>
                  <a:schemeClr val="tx2"/>
                </a:solidFill>
              </a:rPr>
              <a:t>Portability of Java</a:t>
            </a:r>
          </a:p>
        </p:txBody>
      </p:sp>
      <p:sp>
        <p:nvSpPr>
          <p:cNvPr id="28678" name="Text Box 7"/>
          <p:cNvSpPr txBox="1">
            <a:spLocks noChangeArrowheads="1"/>
          </p:cNvSpPr>
          <p:nvPr/>
        </p:nvSpPr>
        <p:spPr bwMode="auto">
          <a:xfrm>
            <a:off x="1524000" y="1358657"/>
            <a:ext cx="7620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spcBef>
                <a:spcPct val="50000"/>
              </a:spcBef>
            </a:pPr>
            <a:r>
              <a:rPr lang="en-US" altLang="en-US" b="1" dirty="0"/>
              <a:t>Write once, run anywhere</a:t>
            </a:r>
            <a:r>
              <a:rPr lang="ar-SA" altLang="en-US" dirty="0"/>
              <a:t>: </a:t>
            </a:r>
            <a:r>
              <a:rPr lang="en-US" altLang="en-US" dirty="0"/>
              <a:t>Because applications written in the Java programming language are compiled into machine-independent </a:t>
            </a:r>
            <a:r>
              <a:rPr lang="en-US" altLang="en-US" dirty="0" err="1"/>
              <a:t>bytecodes</a:t>
            </a:r>
            <a:r>
              <a:rPr lang="en-US" altLang="en-US" dirty="0"/>
              <a:t>, they run consistently on any Java </a:t>
            </a:r>
            <a:r>
              <a:rPr lang="en-US" altLang="en-US" dirty="0" smtClean="0"/>
              <a:t>platform</a:t>
            </a:r>
            <a:r>
              <a:rPr lang="ar-SA" altLang="en-US" dirty="0" smtClean="0"/>
              <a:t> </a:t>
            </a:r>
            <a:endParaRPr lang="en-US" altLang="en-US" dirty="0"/>
          </a:p>
        </p:txBody>
      </p:sp>
      <p:sp>
        <p:nvSpPr>
          <p:cNvPr id="2" name="Rectangle 1"/>
          <p:cNvSpPr/>
          <p:nvPr/>
        </p:nvSpPr>
        <p:spPr>
          <a:xfrm>
            <a:off x="1288584" y="989325"/>
            <a:ext cx="1492716" cy="369332"/>
          </a:xfrm>
          <a:prstGeom prst="rect">
            <a:avLst/>
          </a:prstGeom>
        </p:spPr>
        <p:txBody>
          <a:bodyPr wrap="none">
            <a:spAutoFit/>
          </a:bodyPr>
          <a:lstStyle/>
          <a:p>
            <a:pPr eaLnBrk="1" hangingPunct="1">
              <a:spcBef>
                <a:spcPct val="50000"/>
              </a:spcBef>
            </a:pPr>
            <a:r>
              <a:rPr lang="en-US" altLang="en-US" dirty="0" smtClean="0"/>
              <a:t>Java </a:t>
            </a:r>
            <a:r>
              <a:rPr lang="en-US" altLang="en-US" dirty="0"/>
              <a:t>model :</a:t>
            </a:r>
          </a:p>
        </p:txBody>
      </p:sp>
      <p:pic>
        <p:nvPicPr>
          <p:cNvPr id="4" name="Picture 3"/>
          <p:cNvPicPr>
            <a:picLocks noChangeAspect="1"/>
          </p:cNvPicPr>
          <p:nvPr/>
        </p:nvPicPr>
        <p:blipFill>
          <a:blip r:embed="rId2"/>
          <a:stretch>
            <a:fillRect/>
          </a:stretch>
        </p:blipFill>
        <p:spPr>
          <a:xfrm>
            <a:off x="1288584" y="2467093"/>
            <a:ext cx="7882152" cy="37465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678"/>
                                        </p:tgtEl>
                                        <p:attrNameLst>
                                          <p:attrName>style.visibility</p:attrName>
                                        </p:attrNameLst>
                                      </p:cBhvr>
                                      <p:to>
                                        <p:strVal val="visible"/>
                                      </p:to>
                                    </p:set>
                                    <p:animEffect transition="in" filter="fade">
                                      <p:cBhvr>
                                        <p:cTn id="14" dur="1000"/>
                                        <p:tgtEl>
                                          <p:spTgt spid="28678"/>
                                        </p:tgtEl>
                                      </p:cBhvr>
                                    </p:animEffect>
                                    <p:anim calcmode="lin" valueType="num">
                                      <p:cBhvr>
                                        <p:cTn id="15" dur="1000" fill="hold"/>
                                        <p:tgtEl>
                                          <p:spTgt spid="28678"/>
                                        </p:tgtEl>
                                        <p:attrNameLst>
                                          <p:attrName>ppt_x</p:attrName>
                                        </p:attrNameLst>
                                      </p:cBhvr>
                                      <p:tavLst>
                                        <p:tav tm="0">
                                          <p:val>
                                            <p:strVal val="#ppt_x"/>
                                          </p:val>
                                        </p:tav>
                                        <p:tav tm="100000">
                                          <p:val>
                                            <p:strVal val="#ppt_x"/>
                                          </p:val>
                                        </p:tav>
                                      </p:tavLst>
                                    </p:anim>
                                    <p:anim calcmode="lin" valueType="num">
                                      <p:cBhvr>
                                        <p:cTn id="16" dur="1000" fill="hold"/>
                                        <p:tgtEl>
                                          <p:spTgt spid="2867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3B5384F-064A-4B92-BC4C-D3E218DE9A9F}" type="slidenum">
              <a:rPr lang="ar-SA" altLang="en-US"/>
              <a:pPr eaLnBrk="1" hangingPunct="1"/>
              <a:t>31</a:t>
            </a:fld>
            <a:endParaRPr lang="en-US" altLang="en-US"/>
          </a:p>
        </p:txBody>
      </p:sp>
      <p:sp>
        <p:nvSpPr>
          <p:cNvPr id="28677" name="Rectangle 6"/>
          <p:cNvSpPr>
            <a:spLocks noChangeArrowheads="1"/>
          </p:cNvSpPr>
          <p:nvPr/>
        </p:nvSpPr>
        <p:spPr bwMode="auto">
          <a:xfrm>
            <a:off x="1066800" y="152400"/>
            <a:ext cx="3429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a:solidFill>
                  <a:schemeClr val="tx2"/>
                </a:solidFill>
              </a:rPr>
              <a:t>Portability of Java</a:t>
            </a:r>
          </a:p>
        </p:txBody>
      </p:sp>
      <p:pic>
        <p:nvPicPr>
          <p:cNvPr id="3" name="Picture 2"/>
          <p:cNvPicPr>
            <a:picLocks noChangeAspect="1"/>
          </p:cNvPicPr>
          <p:nvPr/>
        </p:nvPicPr>
        <p:blipFill>
          <a:blip r:embed="rId2"/>
          <a:stretch>
            <a:fillRect/>
          </a:stretch>
        </p:blipFill>
        <p:spPr>
          <a:xfrm>
            <a:off x="1066800" y="1371600"/>
            <a:ext cx="7799964" cy="4028553"/>
          </a:xfrm>
          <a:prstGeom prst="rect">
            <a:avLst/>
          </a:prstGeom>
        </p:spPr>
      </p:pic>
    </p:spTree>
    <p:extLst>
      <p:ext uri="{BB962C8B-B14F-4D97-AF65-F5344CB8AC3E}">
        <p14:creationId xmlns:p14="http://schemas.microsoft.com/office/powerpoint/2010/main" val="25822114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3B5384F-064A-4B92-BC4C-D3E218DE9A9F}" type="slidenum">
              <a:rPr lang="ar-SA" altLang="en-US"/>
              <a:pPr eaLnBrk="1" hangingPunct="1"/>
              <a:t>32</a:t>
            </a:fld>
            <a:endParaRPr lang="en-US" altLang="en-US"/>
          </a:p>
        </p:txBody>
      </p:sp>
      <p:sp>
        <p:nvSpPr>
          <p:cNvPr id="28677" name="Rectangle 6"/>
          <p:cNvSpPr>
            <a:spLocks noChangeArrowheads="1"/>
          </p:cNvSpPr>
          <p:nvPr/>
        </p:nvSpPr>
        <p:spPr bwMode="auto">
          <a:xfrm>
            <a:off x="1066800" y="152400"/>
            <a:ext cx="6781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smtClean="0">
                <a:solidFill>
                  <a:schemeClr val="tx2"/>
                </a:solidFill>
              </a:rPr>
              <a:t>Java Compile and Run Environments</a:t>
            </a:r>
            <a:endParaRPr lang="en-US" altLang="en-US" sz="2800" dirty="0">
              <a:solidFill>
                <a:schemeClr val="tx2"/>
              </a:solidFill>
            </a:endParaRPr>
          </a:p>
        </p:txBody>
      </p:sp>
      <p:pic>
        <p:nvPicPr>
          <p:cNvPr id="6" name="Picture 5"/>
          <p:cNvPicPr/>
          <p:nvPr/>
        </p:nvPicPr>
        <p:blipFill>
          <a:blip r:embed="rId2"/>
          <a:stretch>
            <a:fillRect/>
          </a:stretch>
        </p:blipFill>
        <p:spPr>
          <a:xfrm>
            <a:off x="1524000" y="1143000"/>
            <a:ext cx="6324600" cy="4876800"/>
          </a:xfrm>
          <a:prstGeom prst="rect">
            <a:avLst/>
          </a:prstGeom>
        </p:spPr>
      </p:pic>
    </p:spTree>
    <p:extLst>
      <p:ext uri="{BB962C8B-B14F-4D97-AF65-F5344CB8AC3E}">
        <p14:creationId xmlns:p14="http://schemas.microsoft.com/office/powerpoint/2010/main" val="35362853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95529AE-90CD-4354-8980-9C5EAAD55DE8}" type="slidenum">
              <a:rPr lang="ar-SA" altLang="en-US"/>
              <a:pPr eaLnBrk="1" hangingPunct="1"/>
              <a:t>33</a:t>
            </a:fld>
            <a:endParaRPr lang="en-US" altLang="en-US"/>
          </a:p>
        </p:txBody>
      </p:sp>
      <p:sp>
        <p:nvSpPr>
          <p:cNvPr id="29700" name="Rectangle 2"/>
          <p:cNvSpPr>
            <a:spLocks noGrp="1" noChangeArrowheads="1"/>
          </p:cNvSpPr>
          <p:nvPr>
            <p:ph type="title" idx="4294967295"/>
          </p:nvPr>
        </p:nvSpPr>
        <p:spPr>
          <a:xfrm>
            <a:off x="1143000" y="122238"/>
            <a:ext cx="4648200" cy="715962"/>
          </a:xfrm>
        </p:spPr>
        <p:txBody>
          <a:bodyPr/>
          <a:lstStyle/>
          <a:p>
            <a:pPr algn="l" eaLnBrk="1" hangingPunct="1"/>
            <a:r>
              <a:rPr lang="en-US" altLang="en-US" sz="2800" smtClean="0"/>
              <a:t>A Java Program</a:t>
            </a:r>
          </a:p>
        </p:txBody>
      </p:sp>
      <p:sp>
        <p:nvSpPr>
          <p:cNvPr id="29702" name="Rectangle 4"/>
          <p:cNvSpPr>
            <a:spLocks noChangeArrowheads="1"/>
          </p:cNvSpPr>
          <p:nvPr/>
        </p:nvSpPr>
        <p:spPr bwMode="auto">
          <a:xfrm>
            <a:off x="4419600" y="1143000"/>
            <a:ext cx="1676400" cy="5105400"/>
          </a:xfrm>
          <a:prstGeom prst="rect">
            <a:avLst/>
          </a:prstGeom>
          <a:solidFill>
            <a:srgbClr val="B2B2B2"/>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03" name="Rectangle 5"/>
          <p:cNvSpPr>
            <a:spLocks noChangeArrowheads="1"/>
          </p:cNvSpPr>
          <p:nvPr/>
        </p:nvSpPr>
        <p:spPr bwMode="auto">
          <a:xfrm>
            <a:off x="4648200" y="1524000"/>
            <a:ext cx="1219200" cy="1295400"/>
          </a:xfrm>
          <a:prstGeom prst="rect">
            <a:avLst/>
          </a:prstGeom>
          <a:solidFill>
            <a:srgbClr val="FFCC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endParaRPr lang="en-US" altLang="en-US" sz="2800">
              <a:solidFill>
                <a:schemeClr val="accent2"/>
              </a:solidFill>
              <a:latin typeface="Tahoma" panose="020B0604030504040204" pitchFamily="34" charset="0"/>
            </a:endParaRPr>
          </a:p>
        </p:txBody>
      </p:sp>
      <p:sp>
        <p:nvSpPr>
          <p:cNvPr id="29704" name="Rectangle 6"/>
          <p:cNvSpPr>
            <a:spLocks noChangeArrowheads="1"/>
          </p:cNvSpPr>
          <p:nvPr/>
        </p:nvSpPr>
        <p:spPr bwMode="auto">
          <a:xfrm>
            <a:off x="5181600" y="4343400"/>
            <a:ext cx="152400" cy="76200"/>
          </a:xfrm>
          <a:prstGeom prst="rect">
            <a:avLst/>
          </a:prstGeom>
          <a:solidFill>
            <a:srgbClr val="121328"/>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05" name="Rectangle 7"/>
          <p:cNvSpPr>
            <a:spLocks noChangeArrowheads="1"/>
          </p:cNvSpPr>
          <p:nvPr/>
        </p:nvSpPr>
        <p:spPr bwMode="auto">
          <a:xfrm>
            <a:off x="5181600" y="4495800"/>
            <a:ext cx="152400" cy="76200"/>
          </a:xfrm>
          <a:prstGeom prst="rect">
            <a:avLst/>
          </a:prstGeom>
          <a:solidFill>
            <a:srgbClr val="121328"/>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06" name="Rectangle 8"/>
          <p:cNvSpPr>
            <a:spLocks noChangeArrowheads="1"/>
          </p:cNvSpPr>
          <p:nvPr/>
        </p:nvSpPr>
        <p:spPr bwMode="auto">
          <a:xfrm>
            <a:off x="5181600" y="4876800"/>
            <a:ext cx="152400" cy="76200"/>
          </a:xfrm>
          <a:prstGeom prst="rect">
            <a:avLst/>
          </a:prstGeom>
          <a:solidFill>
            <a:srgbClr val="121328"/>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07" name="Line 9"/>
          <p:cNvSpPr>
            <a:spLocks noChangeShapeType="1"/>
          </p:cNvSpPr>
          <p:nvPr/>
        </p:nvSpPr>
        <p:spPr bwMode="auto">
          <a:xfrm flipH="1">
            <a:off x="6096000" y="1584325"/>
            <a:ext cx="533400" cy="92075"/>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08" name="Text Box 10"/>
          <p:cNvSpPr txBox="1">
            <a:spLocks noChangeArrowheads="1"/>
          </p:cNvSpPr>
          <p:nvPr/>
        </p:nvSpPr>
        <p:spPr bwMode="auto">
          <a:xfrm>
            <a:off x="6743700" y="1355725"/>
            <a:ext cx="1943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000">
                <a:latin typeface="Tahoma" panose="020B0604030504040204" pitchFamily="34" charset="0"/>
              </a:rPr>
              <a:t>A Java Program</a:t>
            </a:r>
          </a:p>
        </p:txBody>
      </p:sp>
      <p:sp>
        <p:nvSpPr>
          <p:cNvPr id="29709" name="Line 11"/>
          <p:cNvSpPr>
            <a:spLocks noChangeShapeType="1"/>
          </p:cNvSpPr>
          <p:nvPr/>
        </p:nvSpPr>
        <p:spPr bwMode="auto">
          <a:xfrm flipH="1" flipV="1">
            <a:off x="5867400" y="2057400"/>
            <a:ext cx="1447800" cy="12192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10" name="Line 12"/>
          <p:cNvSpPr>
            <a:spLocks noChangeShapeType="1"/>
          </p:cNvSpPr>
          <p:nvPr/>
        </p:nvSpPr>
        <p:spPr bwMode="auto">
          <a:xfrm flipH="1">
            <a:off x="5867400" y="3200400"/>
            <a:ext cx="1524000" cy="3048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11" name="Line 13"/>
          <p:cNvSpPr>
            <a:spLocks noChangeShapeType="1"/>
          </p:cNvSpPr>
          <p:nvPr/>
        </p:nvSpPr>
        <p:spPr bwMode="auto">
          <a:xfrm flipH="1">
            <a:off x="5867400" y="3200400"/>
            <a:ext cx="1447800" cy="16764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12" name="Text Box 14"/>
          <p:cNvSpPr txBox="1">
            <a:spLocks noChangeArrowheads="1"/>
          </p:cNvSpPr>
          <p:nvPr/>
        </p:nvSpPr>
        <p:spPr bwMode="auto">
          <a:xfrm>
            <a:off x="7629525" y="2819400"/>
            <a:ext cx="965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000">
                <a:latin typeface="Tahoma" panose="020B0604030504040204" pitchFamily="34" charset="0"/>
              </a:rPr>
              <a:t>Java</a:t>
            </a:r>
          </a:p>
          <a:p>
            <a:pPr rtl="0" eaLnBrk="1" hangingPunct="1"/>
            <a:r>
              <a:rPr lang="en-US" altLang="en-US" sz="2000">
                <a:latin typeface="Tahoma" panose="020B0604030504040204" pitchFamily="34" charset="0"/>
              </a:rPr>
              <a:t>classes</a:t>
            </a:r>
          </a:p>
        </p:txBody>
      </p:sp>
      <p:sp>
        <p:nvSpPr>
          <p:cNvPr id="29713" name="Rectangle 15"/>
          <p:cNvSpPr>
            <a:spLocks noChangeArrowheads="1"/>
          </p:cNvSpPr>
          <p:nvPr/>
        </p:nvSpPr>
        <p:spPr bwMode="auto">
          <a:xfrm>
            <a:off x="4876800" y="16002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14" name="Rectangle 16"/>
          <p:cNvSpPr>
            <a:spLocks noChangeArrowheads="1"/>
          </p:cNvSpPr>
          <p:nvPr/>
        </p:nvSpPr>
        <p:spPr bwMode="auto">
          <a:xfrm>
            <a:off x="4876800" y="19812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15" name="Rectangle 17"/>
          <p:cNvSpPr>
            <a:spLocks noChangeArrowheads="1"/>
          </p:cNvSpPr>
          <p:nvPr/>
        </p:nvSpPr>
        <p:spPr bwMode="auto">
          <a:xfrm>
            <a:off x="4876800" y="23622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16" name="Rectangle 18"/>
          <p:cNvSpPr>
            <a:spLocks noChangeArrowheads="1"/>
          </p:cNvSpPr>
          <p:nvPr/>
        </p:nvSpPr>
        <p:spPr bwMode="auto">
          <a:xfrm>
            <a:off x="4648200" y="2895600"/>
            <a:ext cx="1219200" cy="1295400"/>
          </a:xfrm>
          <a:prstGeom prst="rect">
            <a:avLst/>
          </a:prstGeom>
          <a:solidFill>
            <a:srgbClr val="FFCC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endParaRPr lang="en-US" altLang="en-US" sz="2800">
              <a:solidFill>
                <a:schemeClr val="accent2"/>
              </a:solidFill>
              <a:latin typeface="Tahoma" panose="020B0604030504040204" pitchFamily="34" charset="0"/>
            </a:endParaRPr>
          </a:p>
        </p:txBody>
      </p:sp>
      <p:sp>
        <p:nvSpPr>
          <p:cNvPr id="29717" name="Rectangle 19"/>
          <p:cNvSpPr>
            <a:spLocks noChangeArrowheads="1"/>
          </p:cNvSpPr>
          <p:nvPr/>
        </p:nvSpPr>
        <p:spPr bwMode="auto">
          <a:xfrm>
            <a:off x="4876800" y="29718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18" name="Rectangle 20"/>
          <p:cNvSpPr>
            <a:spLocks noChangeArrowheads="1"/>
          </p:cNvSpPr>
          <p:nvPr/>
        </p:nvSpPr>
        <p:spPr bwMode="auto">
          <a:xfrm>
            <a:off x="4876800" y="33528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19" name="Rectangle 21"/>
          <p:cNvSpPr>
            <a:spLocks noChangeArrowheads="1"/>
          </p:cNvSpPr>
          <p:nvPr/>
        </p:nvSpPr>
        <p:spPr bwMode="auto">
          <a:xfrm>
            <a:off x="4876800" y="37338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20" name="Rectangle 22"/>
          <p:cNvSpPr>
            <a:spLocks noChangeArrowheads="1"/>
          </p:cNvSpPr>
          <p:nvPr/>
        </p:nvSpPr>
        <p:spPr bwMode="auto">
          <a:xfrm>
            <a:off x="4648200" y="4876800"/>
            <a:ext cx="1219200" cy="1295400"/>
          </a:xfrm>
          <a:prstGeom prst="rect">
            <a:avLst/>
          </a:prstGeom>
          <a:solidFill>
            <a:srgbClr val="FFCC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endParaRPr lang="en-US" altLang="en-US" sz="2800">
              <a:solidFill>
                <a:schemeClr val="accent2"/>
              </a:solidFill>
              <a:latin typeface="Tahoma" panose="020B0604030504040204" pitchFamily="34" charset="0"/>
            </a:endParaRPr>
          </a:p>
        </p:txBody>
      </p:sp>
      <p:sp>
        <p:nvSpPr>
          <p:cNvPr id="29721" name="Rectangle 23"/>
          <p:cNvSpPr>
            <a:spLocks noChangeArrowheads="1"/>
          </p:cNvSpPr>
          <p:nvPr/>
        </p:nvSpPr>
        <p:spPr bwMode="auto">
          <a:xfrm>
            <a:off x="4876800" y="49530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22" name="Rectangle 24"/>
          <p:cNvSpPr>
            <a:spLocks noChangeArrowheads="1"/>
          </p:cNvSpPr>
          <p:nvPr/>
        </p:nvSpPr>
        <p:spPr bwMode="auto">
          <a:xfrm>
            <a:off x="4876800" y="53340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23" name="Rectangle 25"/>
          <p:cNvSpPr>
            <a:spLocks noChangeArrowheads="1"/>
          </p:cNvSpPr>
          <p:nvPr/>
        </p:nvSpPr>
        <p:spPr bwMode="auto">
          <a:xfrm>
            <a:off x="4876800" y="5715000"/>
            <a:ext cx="762000" cy="304800"/>
          </a:xfrm>
          <a:prstGeom prst="rect">
            <a:avLst/>
          </a:prstGeom>
          <a:solidFill>
            <a:srgbClr val="3399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24" name="Rectangle 26"/>
          <p:cNvSpPr>
            <a:spLocks noChangeArrowheads="1"/>
          </p:cNvSpPr>
          <p:nvPr/>
        </p:nvSpPr>
        <p:spPr bwMode="auto">
          <a:xfrm>
            <a:off x="5181600" y="4648200"/>
            <a:ext cx="152400" cy="76200"/>
          </a:xfrm>
          <a:prstGeom prst="rect">
            <a:avLst/>
          </a:prstGeom>
          <a:solidFill>
            <a:srgbClr val="121328"/>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9725" name="Line 27"/>
          <p:cNvSpPr>
            <a:spLocks noChangeShapeType="1"/>
          </p:cNvSpPr>
          <p:nvPr/>
        </p:nvSpPr>
        <p:spPr bwMode="auto">
          <a:xfrm flipH="1" flipV="1">
            <a:off x="5410200" y="5105400"/>
            <a:ext cx="1219200" cy="3048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26" name="Line 28"/>
          <p:cNvSpPr>
            <a:spLocks noChangeShapeType="1"/>
          </p:cNvSpPr>
          <p:nvPr/>
        </p:nvSpPr>
        <p:spPr bwMode="auto">
          <a:xfrm flipH="1">
            <a:off x="5486400" y="5410200"/>
            <a:ext cx="1143000" cy="762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27" name="Line 29"/>
          <p:cNvSpPr>
            <a:spLocks noChangeShapeType="1"/>
          </p:cNvSpPr>
          <p:nvPr/>
        </p:nvSpPr>
        <p:spPr bwMode="auto">
          <a:xfrm flipH="1">
            <a:off x="5562600" y="5410200"/>
            <a:ext cx="990600" cy="4572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9728" name="Text Box 30"/>
          <p:cNvSpPr txBox="1">
            <a:spLocks noChangeArrowheads="1"/>
          </p:cNvSpPr>
          <p:nvPr/>
        </p:nvSpPr>
        <p:spPr bwMode="auto">
          <a:xfrm>
            <a:off x="6934200" y="4953000"/>
            <a:ext cx="1130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r>
              <a:rPr lang="en-US" altLang="en-US" sz="2000">
                <a:latin typeface="Tahoma" panose="020B0604030504040204" pitchFamily="34" charset="0"/>
              </a:rPr>
              <a:t>Java</a:t>
            </a:r>
          </a:p>
          <a:p>
            <a:pPr rtl="0" eaLnBrk="1" hangingPunct="1"/>
            <a:r>
              <a:rPr lang="en-US" altLang="en-US" sz="2000">
                <a:latin typeface="Tahoma" panose="020B0604030504040204" pitchFamily="34" charset="0"/>
              </a:rPr>
              <a:t>Methods</a:t>
            </a:r>
          </a:p>
        </p:txBody>
      </p:sp>
      <p:sp>
        <p:nvSpPr>
          <p:cNvPr id="2" name="Rectangle 1"/>
          <p:cNvSpPr/>
          <p:nvPr/>
        </p:nvSpPr>
        <p:spPr>
          <a:xfrm>
            <a:off x="1023668" y="1240304"/>
            <a:ext cx="4572000" cy="784830"/>
          </a:xfrm>
          <a:prstGeom prst="rect">
            <a:avLst/>
          </a:prstGeom>
        </p:spPr>
        <p:txBody>
          <a:bodyPr>
            <a:spAutoFit/>
          </a:bodyPr>
          <a:lstStyle/>
          <a:p>
            <a:pPr rtl="0">
              <a:spcAft>
                <a:spcPct val="50000"/>
              </a:spcAft>
            </a:pPr>
            <a:r>
              <a:rPr lang="en-US" altLang="en-US" dirty="0" smtClean="0"/>
              <a:t>A Java program consists of  one</a:t>
            </a:r>
          </a:p>
          <a:p>
            <a:pPr rtl="0">
              <a:spcAft>
                <a:spcPct val="50000"/>
              </a:spcAft>
            </a:pPr>
            <a:r>
              <a:rPr lang="en-US" altLang="en-US" dirty="0" smtClean="0"/>
              <a:t> or more classes</a:t>
            </a:r>
          </a:p>
        </p:txBody>
      </p:sp>
      <p:sp>
        <p:nvSpPr>
          <p:cNvPr id="3" name="Rectangle 2"/>
          <p:cNvSpPr/>
          <p:nvPr/>
        </p:nvSpPr>
        <p:spPr>
          <a:xfrm>
            <a:off x="1058174" y="2327810"/>
            <a:ext cx="4572000" cy="784830"/>
          </a:xfrm>
          <a:prstGeom prst="rect">
            <a:avLst/>
          </a:prstGeom>
        </p:spPr>
        <p:txBody>
          <a:bodyPr>
            <a:spAutoFit/>
          </a:bodyPr>
          <a:lstStyle/>
          <a:p>
            <a:pPr rtl="0">
              <a:spcAft>
                <a:spcPct val="50000"/>
              </a:spcAft>
            </a:pPr>
            <a:r>
              <a:rPr lang="en-US" altLang="en-US" dirty="0" smtClean="0"/>
              <a:t>A Java class consists of one </a:t>
            </a:r>
          </a:p>
          <a:p>
            <a:pPr rtl="0">
              <a:spcAft>
                <a:spcPct val="50000"/>
              </a:spcAft>
            </a:pPr>
            <a:r>
              <a:rPr lang="en-US" altLang="en-US" dirty="0" smtClean="0"/>
              <a:t>or more methods</a:t>
            </a:r>
          </a:p>
        </p:txBody>
      </p:sp>
      <p:sp>
        <p:nvSpPr>
          <p:cNvPr id="4" name="Rectangle 3"/>
          <p:cNvSpPr/>
          <p:nvPr/>
        </p:nvSpPr>
        <p:spPr>
          <a:xfrm>
            <a:off x="990600" y="3400892"/>
            <a:ext cx="4572000" cy="784830"/>
          </a:xfrm>
          <a:prstGeom prst="rect">
            <a:avLst/>
          </a:prstGeom>
        </p:spPr>
        <p:txBody>
          <a:bodyPr>
            <a:spAutoFit/>
          </a:bodyPr>
          <a:lstStyle/>
          <a:p>
            <a:pPr rtl="0">
              <a:spcAft>
                <a:spcPct val="50000"/>
              </a:spcAft>
            </a:pPr>
            <a:r>
              <a:rPr lang="en-US" altLang="en-US" dirty="0" smtClean="0"/>
              <a:t>A Java method consists of one</a:t>
            </a:r>
          </a:p>
          <a:p>
            <a:pPr rtl="0">
              <a:spcAft>
                <a:spcPct val="50000"/>
              </a:spcAft>
            </a:pPr>
            <a:r>
              <a:rPr lang="en-US" altLang="en-US" dirty="0" smtClean="0"/>
              <a:t> or more statements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70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70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7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7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7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7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7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7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7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70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70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7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97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7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7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972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972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70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70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970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971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971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71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7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72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97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animBg="1"/>
      <p:bldP spid="29703" grpId="0" animBg="1"/>
      <p:bldP spid="29704" grpId="0" animBg="1"/>
      <p:bldP spid="29705" grpId="0" animBg="1"/>
      <p:bldP spid="29707" grpId="0" animBg="1"/>
      <p:bldP spid="29708" grpId="0"/>
      <p:bldP spid="29709" grpId="0" animBg="1"/>
      <p:bldP spid="29710" grpId="0" animBg="1"/>
      <p:bldP spid="29711" grpId="0" animBg="1"/>
      <p:bldP spid="29712" grpId="0"/>
      <p:bldP spid="29713" grpId="0" animBg="1"/>
      <p:bldP spid="29714" grpId="0" animBg="1"/>
      <p:bldP spid="29715" grpId="0" animBg="1"/>
      <p:bldP spid="29716" grpId="0" animBg="1"/>
      <p:bldP spid="29717" grpId="0" animBg="1"/>
      <p:bldP spid="29718" grpId="0" animBg="1"/>
      <p:bldP spid="29719" grpId="0" animBg="1"/>
      <p:bldP spid="29720" grpId="0" animBg="1"/>
      <p:bldP spid="29721" grpId="0" animBg="1"/>
      <p:bldP spid="29722" grpId="0" animBg="1"/>
      <p:bldP spid="29723" grpId="0" animBg="1"/>
      <p:bldP spid="29724" grpId="0" animBg="1"/>
      <p:bldP spid="29725" grpId="0" animBg="1"/>
      <p:bldP spid="29726" grpId="0" animBg="1"/>
      <p:bldP spid="29727" grpId="0" animBg="1"/>
      <p:bldP spid="29728" grpId="0"/>
      <p:bldP spid="2" grpId="0"/>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307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EACAE24-0F0C-4BFA-AF89-BA81F787241E}" type="slidenum">
              <a:rPr lang="ar-SA" altLang="en-US"/>
              <a:pPr eaLnBrk="1" hangingPunct="1"/>
              <a:t>34</a:t>
            </a:fld>
            <a:endParaRPr lang="en-US" altLang="en-US"/>
          </a:p>
        </p:txBody>
      </p:sp>
      <p:sp>
        <p:nvSpPr>
          <p:cNvPr id="30724" name="Rectangle 2"/>
          <p:cNvSpPr>
            <a:spLocks noGrp="1" noChangeArrowheads="1"/>
          </p:cNvSpPr>
          <p:nvPr>
            <p:ph type="title" idx="4294967295"/>
          </p:nvPr>
        </p:nvSpPr>
        <p:spPr>
          <a:xfrm>
            <a:off x="990600" y="152400"/>
            <a:ext cx="3276600" cy="609600"/>
          </a:xfrm>
        </p:spPr>
        <p:txBody>
          <a:bodyPr/>
          <a:lstStyle/>
          <a:p>
            <a:pPr rtl="0" eaLnBrk="1" hangingPunct="1"/>
            <a:r>
              <a:rPr lang="en-US" altLang="en-US" sz="2800" smtClean="0"/>
              <a:t>A Java Program</a:t>
            </a:r>
          </a:p>
        </p:txBody>
      </p:sp>
      <p:sp>
        <p:nvSpPr>
          <p:cNvPr id="2" name="Rectangle 1"/>
          <p:cNvSpPr/>
          <p:nvPr/>
        </p:nvSpPr>
        <p:spPr>
          <a:xfrm>
            <a:off x="1348596" y="1066800"/>
            <a:ext cx="5890404" cy="369332"/>
          </a:xfrm>
          <a:prstGeom prst="rect">
            <a:avLst/>
          </a:prstGeom>
        </p:spPr>
        <p:txBody>
          <a:bodyPr wrap="square">
            <a:spAutoFit/>
          </a:bodyPr>
          <a:lstStyle/>
          <a:p>
            <a:pPr rtl="0">
              <a:spcAft>
                <a:spcPct val="35000"/>
              </a:spcAft>
            </a:pPr>
            <a:r>
              <a:rPr lang="en-US" altLang="en-US" dirty="0" smtClean="0"/>
              <a:t>A Java program resides in one or more files.</a:t>
            </a:r>
          </a:p>
        </p:txBody>
      </p:sp>
      <p:sp>
        <p:nvSpPr>
          <p:cNvPr id="3" name="Rectangle 2"/>
          <p:cNvSpPr/>
          <p:nvPr/>
        </p:nvSpPr>
        <p:spPr>
          <a:xfrm>
            <a:off x="1362972" y="1589614"/>
            <a:ext cx="6028427" cy="369332"/>
          </a:xfrm>
          <a:prstGeom prst="rect">
            <a:avLst/>
          </a:prstGeom>
        </p:spPr>
        <p:txBody>
          <a:bodyPr wrap="square">
            <a:spAutoFit/>
          </a:bodyPr>
          <a:lstStyle/>
          <a:p>
            <a:pPr rtl="0">
              <a:spcAft>
                <a:spcPct val="35000"/>
              </a:spcAft>
            </a:pPr>
            <a:r>
              <a:rPr lang="en-US" altLang="en-US" dirty="0" smtClean="0"/>
              <a:t>The file name of a Java program has extension .java.</a:t>
            </a:r>
          </a:p>
        </p:txBody>
      </p:sp>
      <p:sp>
        <p:nvSpPr>
          <p:cNvPr id="4" name="Rectangle 3"/>
          <p:cNvSpPr/>
          <p:nvPr/>
        </p:nvSpPr>
        <p:spPr>
          <a:xfrm>
            <a:off x="1362972" y="2564229"/>
            <a:ext cx="6714228" cy="369332"/>
          </a:xfrm>
          <a:prstGeom prst="rect">
            <a:avLst/>
          </a:prstGeom>
        </p:spPr>
        <p:txBody>
          <a:bodyPr wrap="square">
            <a:spAutoFit/>
          </a:bodyPr>
          <a:lstStyle/>
          <a:p>
            <a:pPr rtl="0">
              <a:spcAft>
                <a:spcPct val="35000"/>
              </a:spcAft>
            </a:pPr>
            <a:r>
              <a:rPr lang="en-US" altLang="en-US" dirty="0" smtClean="0"/>
              <a:t>One of the classes of a Java program is called the driver class.</a:t>
            </a:r>
          </a:p>
        </p:txBody>
      </p:sp>
      <p:sp>
        <p:nvSpPr>
          <p:cNvPr id="5" name="Rectangle 4"/>
          <p:cNvSpPr/>
          <p:nvPr/>
        </p:nvSpPr>
        <p:spPr>
          <a:xfrm>
            <a:off x="1362972" y="3312767"/>
            <a:ext cx="7476228" cy="646331"/>
          </a:xfrm>
          <a:prstGeom prst="rect">
            <a:avLst/>
          </a:prstGeom>
        </p:spPr>
        <p:txBody>
          <a:bodyPr wrap="square">
            <a:spAutoFit/>
          </a:bodyPr>
          <a:lstStyle/>
          <a:p>
            <a:pPr rtl="0">
              <a:spcAft>
                <a:spcPct val="35000"/>
              </a:spcAft>
            </a:pPr>
            <a:r>
              <a:rPr lang="en-US" altLang="en-US" dirty="0" smtClean="0">
                <a:solidFill>
                  <a:srgbClr val="E4383C"/>
                </a:solidFill>
              </a:rPr>
              <a:t>The name of the driver class must be the same as the name of its Java file</a:t>
            </a:r>
            <a:r>
              <a:rPr lang="en-US" altLang="en-US" dirty="0" smtClean="0"/>
              <a:t>. (Java is case sensitive. So EX1 is different from ex1.)</a:t>
            </a:r>
          </a:p>
        </p:txBody>
      </p:sp>
      <p:sp>
        <p:nvSpPr>
          <p:cNvPr id="6" name="Rectangle 5"/>
          <p:cNvSpPr/>
          <p:nvPr/>
        </p:nvSpPr>
        <p:spPr>
          <a:xfrm>
            <a:off x="1348596" y="4509713"/>
            <a:ext cx="7262005" cy="646331"/>
          </a:xfrm>
          <a:prstGeom prst="rect">
            <a:avLst/>
          </a:prstGeom>
        </p:spPr>
        <p:txBody>
          <a:bodyPr wrap="square">
            <a:spAutoFit/>
          </a:bodyPr>
          <a:lstStyle/>
          <a:p>
            <a:pPr rtl="0">
              <a:spcAft>
                <a:spcPct val="35000"/>
              </a:spcAft>
            </a:pPr>
            <a:r>
              <a:rPr lang="en-US" altLang="en-US" dirty="0" smtClean="0"/>
              <a:t>The driver class must contain a method called </a:t>
            </a:r>
            <a:r>
              <a:rPr lang="en-US" altLang="en-US" b="1" dirty="0" smtClean="0">
                <a:solidFill>
                  <a:schemeClr val="hlink"/>
                </a:solidFill>
                <a:latin typeface="Comic Sans MS" panose="030F0702030302020204" pitchFamily="66" charset="0"/>
              </a:rPr>
              <a:t>main</a:t>
            </a:r>
            <a:r>
              <a:rPr lang="en-US" altLang="en-US" b="1" dirty="0" smtClean="0">
                <a:latin typeface="Comic Sans MS" panose="030F0702030302020204" pitchFamily="66" charset="0"/>
              </a:rPr>
              <a:t>. </a:t>
            </a:r>
            <a:r>
              <a:rPr lang="en-US" altLang="en-US" dirty="0" smtClean="0">
                <a:cs typeface="Tahoma" panose="020B0604030504040204" pitchFamily="34" charset="0"/>
              </a:rPr>
              <a:t>The execution of Java program starts from the </a:t>
            </a:r>
            <a:r>
              <a:rPr lang="en-US" altLang="en-US" b="1" dirty="0" smtClean="0">
                <a:solidFill>
                  <a:schemeClr val="hlink"/>
                </a:solidFill>
                <a:latin typeface="Comic Sans MS" panose="030F0702030302020204" pitchFamily="66" charset="0"/>
                <a:cs typeface="Tahoma" panose="020B0604030504040204" pitchFamily="34" charset="0"/>
              </a:rPr>
              <a:t>main</a:t>
            </a:r>
            <a:r>
              <a:rPr lang="en-US" altLang="en-US" dirty="0" smtClean="0">
                <a:cs typeface="Tahoma" panose="020B0604030504040204" pitchFamily="34" charset="0"/>
              </a:rPr>
              <a:t> method of the driver class.</a:t>
            </a:r>
            <a:endParaRPr lang="en-US" altLang="en-US" b="1" dirty="0" smtClean="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51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897B03A-67B9-4B60-BC73-D73482258D03}" type="slidenum">
              <a:rPr lang="ar-SA" altLang="en-US"/>
              <a:pPr eaLnBrk="1" hangingPunct="1"/>
              <a:t>35</a:t>
            </a:fld>
            <a:endParaRPr lang="en-US" altLang="en-US"/>
          </a:p>
        </p:txBody>
      </p:sp>
      <p:sp>
        <p:nvSpPr>
          <p:cNvPr id="5125"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5122" name="Object 3"/>
          <p:cNvGraphicFramePr>
            <a:graphicFrameLocks noChangeAspect="1"/>
          </p:cNvGraphicFramePr>
          <p:nvPr/>
        </p:nvGraphicFramePr>
        <p:xfrm>
          <a:off x="1905000" y="2428875"/>
          <a:ext cx="6378575" cy="2219325"/>
        </p:xfrm>
        <a:graphic>
          <a:graphicData uri="http://schemas.openxmlformats.org/presentationml/2006/ole">
            <mc:AlternateContent xmlns:mc="http://schemas.openxmlformats.org/markup-compatibility/2006">
              <mc:Choice xmlns:v="urn:schemas-microsoft-com:vml" Requires="v">
                <p:oleObj spid="_x0000_s5175" name="Image" r:id="rId3" imgW="4930462" imgH="1715496" progId="Photoshop.Image.5">
                  <p:embed/>
                </p:oleObj>
              </mc:Choice>
              <mc:Fallback>
                <p:oleObj name="Image" r:id="rId3" imgW="4930462" imgH="1715496" progId="Photoshop.Image.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28875"/>
                        <a:ext cx="6378575"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61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DE7112-52CA-422F-B926-CABCBCC7A0C6}" type="slidenum">
              <a:rPr lang="ar-SA" altLang="en-US"/>
              <a:pPr eaLnBrk="1" hangingPunct="1"/>
              <a:t>36</a:t>
            </a:fld>
            <a:endParaRPr lang="en-US" altLang="en-US"/>
          </a:p>
        </p:txBody>
      </p:sp>
      <p:sp>
        <p:nvSpPr>
          <p:cNvPr id="6149"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6146" name="Object 4"/>
          <p:cNvGraphicFramePr>
            <a:graphicFrameLocks noChangeAspect="1"/>
          </p:cNvGraphicFramePr>
          <p:nvPr/>
        </p:nvGraphicFramePr>
        <p:xfrm>
          <a:off x="1905000" y="2428875"/>
          <a:ext cx="6378575" cy="2219325"/>
        </p:xfrm>
        <a:graphic>
          <a:graphicData uri="http://schemas.openxmlformats.org/presentationml/2006/ole">
            <mc:AlternateContent xmlns:mc="http://schemas.openxmlformats.org/markup-compatibility/2006">
              <mc:Choice xmlns:v="urn:schemas-microsoft-com:vml" Requires="v">
                <p:oleObj spid="_x0000_s6210" name="Image" r:id="rId3" imgW="4930462" imgH="1715496" progId="Photoshop.Image.5">
                  <p:embed/>
                </p:oleObj>
              </mc:Choice>
              <mc:Fallback>
                <p:oleObj name="Image" r:id="rId3" imgW="4930462" imgH="1715496" progId="Photoshop.Image.5">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28875"/>
                        <a:ext cx="6378575"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0" name="Text Box 5"/>
          <p:cNvSpPr txBox="1">
            <a:spLocks noChangeArrowheads="1"/>
          </p:cNvSpPr>
          <p:nvPr/>
        </p:nvSpPr>
        <p:spPr bwMode="auto">
          <a:xfrm>
            <a:off x="4724400" y="1524000"/>
            <a:ext cx="1981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1600"/>
              <a:t>Class name</a:t>
            </a:r>
          </a:p>
        </p:txBody>
      </p:sp>
      <p:sp>
        <p:nvSpPr>
          <p:cNvPr id="6151" name="Text Box 6"/>
          <p:cNvSpPr txBox="1">
            <a:spLocks noChangeArrowheads="1"/>
          </p:cNvSpPr>
          <p:nvPr/>
        </p:nvSpPr>
        <p:spPr bwMode="auto">
          <a:xfrm>
            <a:off x="7086600" y="1676400"/>
            <a:ext cx="160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1600"/>
              <a:t>Main method</a:t>
            </a:r>
          </a:p>
        </p:txBody>
      </p:sp>
      <p:sp>
        <p:nvSpPr>
          <p:cNvPr id="6152" name="Text Box 7"/>
          <p:cNvSpPr txBox="1">
            <a:spLocks noChangeArrowheads="1"/>
          </p:cNvSpPr>
          <p:nvPr/>
        </p:nvSpPr>
        <p:spPr bwMode="auto">
          <a:xfrm>
            <a:off x="7467600" y="4876800"/>
            <a:ext cx="1676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1600"/>
              <a:t>Instruction</a:t>
            </a:r>
          </a:p>
        </p:txBody>
      </p:sp>
      <p:sp>
        <p:nvSpPr>
          <p:cNvPr id="6153" name="Text Box 8"/>
          <p:cNvSpPr txBox="1">
            <a:spLocks noChangeArrowheads="1"/>
          </p:cNvSpPr>
          <p:nvPr/>
        </p:nvSpPr>
        <p:spPr bwMode="auto">
          <a:xfrm>
            <a:off x="685800" y="3352800"/>
            <a:ext cx="1447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1600"/>
              <a:t>Class body</a:t>
            </a:r>
          </a:p>
        </p:txBody>
      </p:sp>
      <p:sp>
        <p:nvSpPr>
          <p:cNvPr id="6154" name="Line 9"/>
          <p:cNvSpPr>
            <a:spLocks noChangeShapeType="1"/>
          </p:cNvSpPr>
          <p:nvPr/>
        </p:nvSpPr>
        <p:spPr bwMode="auto">
          <a:xfrm flipH="1">
            <a:off x="4953000" y="1905000"/>
            <a:ext cx="381000" cy="6096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6155" name="Line 10"/>
          <p:cNvSpPr>
            <a:spLocks noChangeShapeType="1"/>
          </p:cNvSpPr>
          <p:nvPr/>
        </p:nvSpPr>
        <p:spPr bwMode="auto">
          <a:xfrm flipH="1">
            <a:off x="6705600" y="1981200"/>
            <a:ext cx="838200" cy="10668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6156" name="Line 11"/>
          <p:cNvSpPr>
            <a:spLocks noChangeShapeType="1"/>
          </p:cNvSpPr>
          <p:nvPr/>
        </p:nvSpPr>
        <p:spPr bwMode="auto">
          <a:xfrm flipH="1" flipV="1">
            <a:off x="6629400" y="3962400"/>
            <a:ext cx="1066800" cy="8382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6157" name="Rectangle 12"/>
          <p:cNvSpPr>
            <a:spLocks noChangeArrowheads="1"/>
          </p:cNvSpPr>
          <p:nvPr/>
        </p:nvSpPr>
        <p:spPr bwMode="auto">
          <a:xfrm>
            <a:off x="3810000" y="2514600"/>
            <a:ext cx="1905000" cy="381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158" name="Rectangle 13"/>
          <p:cNvSpPr>
            <a:spLocks noChangeArrowheads="1"/>
          </p:cNvSpPr>
          <p:nvPr/>
        </p:nvSpPr>
        <p:spPr bwMode="auto">
          <a:xfrm>
            <a:off x="2362200" y="3048000"/>
            <a:ext cx="5638800" cy="1143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159" name="Rectangle 14"/>
          <p:cNvSpPr>
            <a:spLocks noChangeArrowheads="1"/>
          </p:cNvSpPr>
          <p:nvPr/>
        </p:nvSpPr>
        <p:spPr bwMode="auto">
          <a:xfrm>
            <a:off x="3048000" y="3581400"/>
            <a:ext cx="4724400" cy="3810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160" name="AutoShape 15"/>
          <p:cNvSpPr>
            <a:spLocks/>
          </p:cNvSpPr>
          <p:nvPr/>
        </p:nvSpPr>
        <p:spPr bwMode="auto">
          <a:xfrm>
            <a:off x="1981200" y="2819400"/>
            <a:ext cx="76200" cy="1600200"/>
          </a:xfrm>
          <a:prstGeom prst="leftBracket">
            <a:avLst>
              <a:gd name="adj" fmla="val 175000"/>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D68BB9D-D3F7-41F6-BE43-549A4998492B}" type="slidenum">
              <a:rPr lang="ar-SA" altLang="en-US"/>
              <a:pPr eaLnBrk="1" hangingPunct="1"/>
              <a:t>37</a:t>
            </a:fld>
            <a:endParaRPr lang="en-US" altLang="en-US"/>
          </a:p>
        </p:txBody>
      </p:sp>
      <p:sp>
        <p:nvSpPr>
          <p:cNvPr id="7173"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7170" name="Object 3"/>
          <p:cNvGraphicFramePr>
            <a:graphicFrameLocks noChangeAspect="1"/>
          </p:cNvGraphicFramePr>
          <p:nvPr/>
        </p:nvGraphicFramePr>
        <p:xfrm>
          <a:off x="1905000" y="2428875"/>
          <a:ext cx="6378575" cy="2219325"/>
        </p:xfrm>
        <a:graphic>
          <a:graphicData uri="http://schemas.openxmlformats.org/presentationml/2006/ole">
            <mc:AlternateContent xmlns:mc="http://schemas.openxmlformats.org/markup-compatibility/2006">
              <mc:Choice xmlns:v="urn:schemas-microsoft-com:vml" Requires="v">
                <p:oleObj spid="_x0000_s7229" name="Image" r:id="rId3" imgW="4930462" imgH="1715496" progId="Photoshop.Image.5">
                  <p:embed/>
                </p:oleObj>
              </mc:Choice>
              <mc:Fallback>
                <p:oleObj name="Image" r:id="rId3" imgW="4930462" imgH="1715496" progId="Photoshop.Image.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28875"/>
                        <a:ext cx="6378575" cy="2219325"/>
                      </a:xfrm>
                      <a:prstGeom prst="rect">
                        <a:avLst/>
                      </a:prstGeom>
                      <a:noFill/>
                      <a:ln w="12700">
                        <a:solidFill>
                          <a:srgbClr val="17098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4" name="Line 5"/>
          <p:cNvSpPr>
            <a:spLocks noChangeShapeType="1"/>
          </p:cNvSpPr>
          <p:nvPr/>
        </p:nvSpPr>
        <p:spPr bwMode="auto">
          <a:xfrm flipH="1">
            <a:off x="2286000" y="1905000"/>
            <a:ext cx="990600" cy="9906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175" name="Line 6"/>
          <p:cNvSpPr>
            <a:spLocks noChangeShapeType="1"/>
          </p:cNvSpPr>
          <p:nvPr/>
        </p:nvSpPr>
        <p:spPr bwMode="auto">
          <a:xfrm flipH="1">
            <a:off x="2819400" y="1905000"/>
            <a:ext cx="990600" cy="1524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176" name="Line 7"/>
          <p:cNvSpPr>
            <a:spLocks noChangeShapeType="1"/>
          </p:cNvSpPr>
          <p:nvPr/>
        </p:nvSpPr>
        <p:spPr bwMode="auto">
          <a:xfrm flipH="1">
            <a:off x="2209800" y="1905000"/>
            <a:ext cx="1143000" cy="2286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177" name="Line 8"/>
          <p:cNvSpPr>
            <a:spLocks noChangeShapeType="1"/>
          </p:cNvSpPr>
          <p:nvPr/>
        </p:nvSpPr>
        <p:spPr bwMode="auto">
          <a:xfrm flipH="1">
            <a:off x="2743200" y="1905000"/>
            <a:ext cx="1143000" cy="20574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178" name="Text Box 10"/>
          <p:cNvSpPr txBox="1">
            <a:spLocks noChangeArrowheads="1"/>
          </p:cNvSpPr>
          <p:nvPr/>
        </p:nvSpPr>
        <p:spPr bwMode="auto">
          <a:xfrm>
            <a:off x="1143000" y="990600"/>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000" b="1"/>
              <a:t>Also notice:</a:t>
            </a:r>
          </a:p>
        </p:txBody>
      </p:sp>
      <p:sp>
        <p:nvSpPr>
          <p:cNvPr id="7179" name="Text Box 11"/>
          <p:cNvSpPr txBox="1">
            <a:spLocks noChangeArrowheads="1"/>
          </p:cNvSpPr>
          <p:nvPr/>
        </p:nvSpPr>
        <p:spPr bwMode="auto">
          <a:xfrm>
            <a:off x="2895600" y="1447800"/>
            <a:ext cx="1981200" cy="406400"/>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Curly braces </a:t>
            </a:r>
            <a:r>
              <a:rPr lang="en-US" altLang="en-US" sz="2000">
                <a:solidFill>
                  <a:srgbClr val="E4383C"/>
                </a:solidFill>
              </a:rPr>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81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1BA243C-E637-42EA-BA9F-0492F7D43CB9}" type="slidenum">
              <a:rPr lang="ar-SA" altLang="en-US"/>
              <a:pPr eaLnBrk="1" hangingPunct="1"/>
              <a:t>38</a:t>
            </a:fld>
            <a:endParaRPr lang="en-US" altLang="en-US"/>
          </a:p>
        </p:txBody>
      </p:sp>
      <p:sp>
        <p:nvSpPr>
          <p:cNvPr id="8197"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8194" name="Object 3"/>
          <p:cNvGraphicFramePr>
            <a:graphicFrameLocks noChangeAspect="1"/>
          </p:cNvGraphicFramePr>
          <p:nvPr/>
        </p:nvGraphicFramePr>
        <p:xfrm>
          <a:off x="1905000" y="2438400"/>
          <a:ext cx="6378575" cy="2219325"/>
        </p:xfrm>
        <a:graphic>
          <a:graphicData uri="http://schemas.openxmlformats.org/presentationml/2006/ole">
            <mc:AlternateContent xmlns:mc="http://schemas.openxmlformats.org/markup-compatibility/2006">
              <mc:Choice xmlns:v="urn:schemas-microsoft-com:vml" Requires="v">
                <p:oleObj spid="_x0000_s8258" name="Image" r:id="rId3" imgW="4930462" imgH="1715496" progId="Photoshop.Image.5">
                  <p:embed/>
                </p:oleObj>
              </mc:Choice>
              <mc:Fallback>
                <p:oleObj name="Image" r:id="rId3" imgW="4930462" imgH="1715496" progId="Photoshop.Image.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38400"/>
                        <a:ext cx="6378575" cy="2219325"/>
                      </a:xfrm>
                      <a:prstGeom prst="rect">
                        <a:avLst/>
                      </a:prstGeom>
                      <a:noFill/>
                      <a:ln w="12700">
                        <a:solidFill>
                          <a:srgbClr val="17098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Line 4"/>
          <p:cNvSpPr>
            <a:spLocks noChangeShapeType="1"/>
          </p:cNvSpPr>
          <p:nvPr/>
        </p:nvSpPr>
        <p:spPr bwMode="auto">
          <a:xfrm flipH="1">
            <a:off x="2286000" y="1905000"/>
            <a:ext cx="990600" cy="9906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199" name="Line 5"/>
          <p:cNvSpPr>
            <a:spLocks noChangeShapeType="1"/>
          </p:cNvSpPr>
          <p:nvPr/>
        </p:nvSpPr>
        <p:spPr bwMode="auto">
          <a:xfrm flipH="1">
            <a:off x="2819400" y="1905000"/>
            <a:ext cx="990600" cy="1524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0" name="Line 6"/>
          <p:cNvSpPr>
            <a:spLocks noChangeShapeType="1"/>
          </p:cNvSpPr>
          <p:nvPr/>
        </p:nvSpPr>
        <p:spPr bwMode="auto">
          <a:xfrm flipH="1">
            <a:off x="2209800" y="1905000"/>
            <a:ext cx="1143000" cy="2286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1" name="Line 7"/>
          <p:cNvSpPr>
            <a:spLocks noChangeShapeType="1"/>
          </p:cNvSpPr>
          <p:nvPr/>
        </p:nvSpPr>
        <p:spPr bwMode="auto">
          <a:xfrm flipH="1">
            <a:off x="2743200" y="1905000"/>
            <a:ext cx="1143000" cy="20574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2" name="Text Box 9"/>
          <p:cNvSpPr txBox="1">
            <a:spLocks noChangeArrowheads="1"/>
          </p:cNvSpPr>
          <p:nvPr/>
        </p:nvSpPr>
        <p:spPr bwMode="auto">
          <a:xfrm>
            <a:off x="1143000" y="990600"/>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000" b="1"/>
              <a:t>Also notice:</a:t>
            </a:r>
          </a:p>
        </p:txBody>
      </p:sp>
      <p:sp>
        <p:nvSpPr>
          <p:cNvPr id="8203" name="Line 10"/>
          <p:cNvSpPr>
            <a:spLocks noChangeShapeType="1"/>
          </p:cNvSpPr>
          <p:nvPr/>
        </p:nvSpPr>
        <p:spPr bwMode="auto">
          <a:xfrm flipH="1" flipV="1">
            <a:off x="5943600" y="3352800"/>
            <a:ext cx="1524000" cy="17526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4" name="Line 11"/>
          <p:cNvSpPr>
            <a:spLocks noChangeShapeType="1"/>
          </p:cNvSpPr>
          <p:nvPr/>
        </p:nvSpPr>
        <p:spPr bwMode="auto">
          <a:xfrm flipH="1" flipV="1">
            <a:off x="5715000" y="3886200"/>
            <a:ext cx="1600200" cy="12192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5" name="Line 12"/>
          <p:cNvSpPr>
            <a:spLocks noChangeShapeType="1"/>
          </p:cNvSpPr>
          <p:nvPr/>
        </p:nvSpPr>
        <p:spPr bwMode="auto">
          <a:xfrm flipV="1">
            <a:off x="7543800" y="3886200"/>
            <a:ext cx="0" cy="12192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6" name="Line 13"/>
          <p:cNvSpPr>
            <a:spLocks noChangeShapeType="1"/>
          </p:cNvSpPr>
          <p:nvPr/>
        </p:nvSpPr>
        <p:spPr bwMode="auto">
          <a:xfrm flipV="1">
            <a:off x="7772400" y="3352800"/>
            <a:ext cx="76200" cy="17526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8207" name="Text Box 14"/>
          <p:cNvSpPr txBox="1">
            <a:spLocks noChangeArrowheads="1"/>
          </p:cNvSpPr>
          <p:nvPr/>
        </p:nvSpPr>
        <p:spPr bwMode="auto">
          <a:xfrm>
            <a:off x="6477000" y="5105400"/>
            <a:ext cx="1981200" cy="406400"/>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Parentheses </a:t>
            </a:r>
            <a:r>
              <a:rPr lang="en-US" altLang="en-US" sz="2000">
                <a:solidFill>
                  <a:srgbClr val="E4383C"/>
                </a:solidFill>
              </a:rPr>
              <a:t>( )</a:t>
            </a:r>
          </a:p>
        </p:txBody>
      </p:sp>
      <p:sp>
        <p:nvSpPr>
          <p:cNvPr id="8208" name="Text Box 15"/>
          <p:cNvSpPr txBox="1">
            <a:spLocks noChangeArrowheads="1"/>
          </p:cNvSpPr>
          <p:nvPr/>
        </p:nvSpPr>
        <p:spPr bwMode="auto">
          <a:xfrm>
            <a:off x="2895600" y="1447800"/>
            <a:ext cx="1981200" cy="406400"/>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Curly braces </a:t>
            </a:r>
            <a:r>
              <a:rPr lang="en-US" altLang="en-US" sz="2000">
                <a:solidFill>
                  <a:srgbClr val="E4383C"/>
                </a:solidFill>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92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CAB3BC2-B077-40AE-8425-AE1D149D349B}" type="slidenum">
              <a:rPr lang="ar-SA" altLang="en-US"/>
              <a:pPr eaLnBrk="1" hangingPunct="1"/>
              <a:t>39</a:t>
            </a:fld>
            <a:endParaRPr lang="en-US" altLang="en-US"/>
          </a:p>
        </p:txBody>
      </p:sp>
      <p:sp>
        <p:nvSpPr>
          <p:cNvPr id="9221"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9218" name="Object 3"/>
          <p:cNvGraphicFramePr>
            <a:graphicFrameLocks noChangeAspect="1"/>
          </p:cNvGraphicFramePr>
          <p:nvPr/>
        </p:nvGraphicFramePr>
        <p:xfrm>
          <a:off x="1905000" y="2438400"/>
          <a:ext cx="6378575" cy="2219325"/>
        </p:xfrm>
        <a:graphic>
          <a:graphicData uri="http://schemas.openxmlformats.org/presentationml/2006/ole">
            <mc:AlternateContent xmlns:mc="http://schemas.openxmlformats.org/markup-compatibility/2006">
              <mc:Choice xmlns:v="urn:schemas-microsoft-com:vml" Requires="v">
                <p:oleObj spid="_x0000_s9285" name="Image" r:id="rId3" imgW="4930462" imgH="1715496" progId="Photoshop.Image.5">
                  <p:embed/>
                </p:oleObj>
              </mc:Choice>
              <mc:Fallback>
                <p:oleObj name="Image" r:id="rId3" imgW="4930462" imgH="1715496" progId="Photoshop.Image.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38400"/>
                        <a:ext cx="6378575" cy="2219325"/>
                      </a:xfrm>
                      <a:prstGeom prst="rect">
                        <a:avLst/>
                      </a:prstGeom>
                      <a:noFill/>
                      <a:ln w="12700">
                        <a:solidFill>
                          <a:srgbClr val="17098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2" name="Line 4"/>
          <p:cNvSpPr>
            <a:spLocks noChangeShapeType="1"/>
          </p:cNvSpPr>
          <p:nvPr/>
        </p:nvSpPr>
        <p:spPr bwMode="auto">
          <a:xfrm flipH="1">
            <a:off x="2286000" y="1905000"/>
            <a:ext cx="990600" cy="9906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3" name="Line 5"/>
          <p:cNvSpPr>
            <a:spLocks noChangeShapeType="1"/>
          </p:cNvSpPr>
          <p:nvPr/>
        </p:nvSpPr>
        <p:spPr bwMode="auto">
          <a:xfrm flipH="1">
            <a:off x="2819400" y="1905000"/>
            <a:ext cx="990600" cy="1524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4" name="Line 6"/>
          <p:cNvSpPr>
            <a:spLocks noChangeShapeType="1"/>
          </p:cNvSpPr>
          <p:nvPr/>
        </p:nvSpPr>
        <p:spPr bwMode="auto">
          <a:xfrm flipH="1">
            <a:off x="2209800" y="1905000"/>
            <a:ext cx="1143000" cy="2286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5" name="Line 7"/>
          <p:cNvSpPr>
            <a:spLocks noChangeShapeType="1"/>
          </p:cNvSpPr>
          <p:nvPr/>
        </p:nvSpPr>
        <p:spPr bwMode="auto">
          <a:xfrm flipH="1">
            <a:off x="2743200" y="1905000"/>
            <a:ext cx="1143000" cy="20574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6" name="Text Box 8"/>
          <p:cNvSpPr txBox="1">
            <a:spLocks noChangeArrowheads="1"/>
          </p:cNvSpPr>
          <p:nvPr/>
        </p:nvSpPr>
        <p:spPr bwMode="auto">
          <a:xfrm>
            <a:off x="1143000" y="990600"/>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000" b="1"/>
              <a:t>Also notice:</a:t>
            </a:r>
          </a:p>
        </p:txBody>
      </p:sp>
      <p:sp>
        <p:nvSpPr>
          <p:cNvPr id="9227" name="Line 9"/>
          <p:cNvSpPr>
            <a:spLocks noChangeShapeType="1"/>
          </p:cNvSpPr>
          <p:nvPr/>
        </p:nvSpPr>
        <p:spPr bwMode="auto">
          <a:xfrm flipH="1" flipV="1">
            <a:off x="5943600" y="3352800"/>
            <a:ext cx="1524000" cy="17526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8" name="Line 10"/>
          <p:cNvSpPr>
            <a:spLocks noChangeShapeType="1"/>
          </p:cNvSpPr>
          <p:nvPr/>
        </p:nvSpPr>
        <p:spPr bwMode="auto">
          <a:xfrm flipH="1" flipV="1">
            <a:off x="5715000" y="3886200"/>
            <a:ext cx="1600200" cy="12192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29" name="Line 11"/>
          <p:cNvSpPr>
            <a:spLocks noChangeShapeType="1"/>
          </p:cNvSpPr>
          <p:nvPr/>
        </p:nvSpPr>
        <p:spPr bwMode="auto">
          <a:xfrm flipV="1">
            <a:off x="7543800" y="3886200"/>
            <a:ext cx="0" cy="12192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30" name="Line 12"/>
          <p:cNvSpPr>
            <a:spLocks noChangeShapeType="1"/>
          </p:cNvSpPr>
          <p:nvPr/>
        </p:nvSpPr>
        <p:spPr bwMode="auto">
          <a:xfrm flipV="1">
            <a:off x="7772400" y="3352800"/>
            <a:ext cx="76200" cy="1752600"/>
          </a:xfrm>
          <a:prstGeom prst="line">
            <a:avLst/>
          </a:prstGeom>
          <a:noFill/>
          <a:ln w="19050">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31" name="Text Box 13"/>
          <p:cNvSpPr txBox="1">
            <a:spLocks noChangeArrowheads="1"/>
          </p:cNvSpPr>
          <p:nvPr/>
        </p:nvSpPr>
        <p:spPr bwMode="auto">
          <a:xfrm>
            <a:off x="6477000" y="5105400"/>
            <a:ext cx="1981200" cy="406400"/>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Parentheses </a:t>
            </a:r>
            <a:r>
              <a:rPr lang="en-US" altLang="en-US" sz="2000">
                <a:solidFill>
                  <a:srgbClr val="E4383C"/>
                </a:solidFill>
              </a:rPr>
              <a:t>( )</a:t>
            </a:r>
          </a:p>
        </p:txBody>
      </p:sp>
      <p:sp>
        <p:nvSpPr>
          <p:cNvPr id="9232" name="Text Box 14"/>
          <p:cNvSpPr txBox="1">
            <a:spLocks noChangeArrowheads="1"/>
          </p:cNvSpPr>
          <p:nvPr/>
        </p:nvSpPr>
        <p:spPr bwMode="auto">
          <a:xfrm>
            <a:off x="2895600" y="1447800"/>
            <a:ext cx="1981200" cy="406400"/>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Curly braces </a:t>
            </a:r>
            <a:r>
              <a:rPr lang="en-US" altLang="en-US" sz="2000">
                <a:solidFill>
                  <a:srgbClr val="E4383C"/>
                </a:solidFill>
              </a:rPr>
              <a:t>{ }</a:t>
            </a:r>
          </a:p>
        </p:txBody>
      </p:sp>
      <p:sp>
        <p:nvSpPr>
          <p:cNvPr id="9233" name="Text Box 15"/>
          <p:cNvSpPr txBox="1">
            <a:spLocks noChangeArrowheads="1"/>
          </p:cNvSpPr>
          <p:nvPr/>
        </p:nvSpPr>
        <p:spPr bwMode="auto">
          <a:xfrm>
            <a:off x="5943600" y="1371600"/>
            <a:ext cx="2362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b="1">
                <a:solidFill>
                  <a:srgbClr val="E4383C"/>
                </a:solidFill>
              </a:rPr>
              <a:t>Square brackets</a:t>
            </a:r>
            <a:r>
              <a:rPr lang="en-US" altLang="en-US">
                <a:solidFill>
                  <a:srgbClr val="E4383C"/>
                </a:solidFill>
              </a:rPr>
              <a:t> [ ]</a:t>
            </a:r>
          </a:p>
        </p:txBody>
      </p:sp>
      <p:sp>
        <p:nvSpPr>
          <p:cNvPr id="9234" name="Line 16"/>
          <p:cNvSpPr>
            <a:spLocks noChangeShapeType="1"/>
          </p:cNvSpPr>
          <p:nvPr/>
        </p:nvSpPr>
        <p:spPr bwMode="auto">
          <a:xfrm flipH="1">
            <a:off x="6934200" y="1752600"/>
            <a:ext cx="0" cy="1295400"/>
          </a:xfrm>
          <a:prstGeom prst="line">
            <a:avLst/>
          </a:prstGeom>
          <a:noFill/>
          <a:ln w="9525">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9235" name="Line 18"/>
          <p:cNvSpPr>
            <a:spLocks noChangeShapeType="1"/>
          </p:cNvSpPr>
          <p:nvPr/>
        </p:nvSpPr>
        <p:spPr bwMode="auto">
          <a:xfrm flipH="1">
            <a:off x="7086600" y="1752600"/>
            <a:ext cx="0" cy="1295400"/>
          </a:xfrm>
          <a:prstGeom prst="line">
            <a:avLst/>
          </a:prstGeom>
          <a:noFill/>
          <a:ln w="9525">
            <a:solidFill>
              <a:srgbClr val="E4383C"/>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536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89E030B-B049-4D53-8363-3A33928C1AB2}" type="slidenum">
              <a:rPr lang="ar-SA" altLang="en-US"/>
              <a:pPr eaLnBrk="1" hangingPunct="1"/>
              <a:t>4</a:t>
            </a:fld>
            <a:endParaRPr lang="en-US" altLang="en-US"/>
          </a:p>
        </p:txBody>
      </p:sp>
      <p:sp>
        <p:nvSpPr>
          <p:cNvPr id="15365" name="Text Box 6"/>
          <p:cNvSpPr txBox="1">
            <a:spLocks noChangeArrowheads="1"/>
          </p:cNvSpPr>
          <p:nvPr/>
        </p:nvSpPr>
        <p:spPr bwMode="auto">
          <a:xfrm>
            <a:off x="1219200" y="22860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Input devices</a:t>
            </a:r>
            <a:endParaRPr lang="en-US" altLang="en-US" dirty="0"/>
          </a:p>
        </p:txBody>
      </p:sp>
      <p:sp>
        <p:nvSpPr>
          <p:cNvPr id="2" name="Rectangle 1"/>
          <p:cNvSpPr/>
          <p:nvPr/>
        </p:nvSpPr>
        <p:spPr>
          <a:xfrm>
            <a:off x="1219200" y="990600"/>
            <a:ext cx="1865062"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b="1" dirty="0">
                <a:latin typeface="Calibri" panose="020F0502020204030204" pitchFamily="34" charset="0"/>
                <a:ea typeface="Calibri" panose="020F0502020204030204" pitchFamily="34" charset="0"/>
              </a:rPr>
              <a:t>Input devices:</a:t>
            </a:r>
            <a:endParaRPr lang="en-US" dirty="0">
              <a:latin typeface="Calibri" panose="020F0502020204030204" pitchFamily="34" charset="0"/>
              <a:ea typeface="Calibri" panose="020F0502020204030204" pitchFamily="34" charset="0"/>
            </a:endParaRPr>
          </a:p>
        </p:txBody>
      </p:sp>
      <p:sp>
        <p:nvSpPr>
          <p:cNvPr id="4" name="Rectangle 3"/>
          <p:cNvSpPr/>
          <p:nvPr/>
        </p:nvSpPr>
        <p:spPr>
          <a:xfrm>
            <a:off x="1219200" y="1234677"/>
            <a:ext cx="7467600" cy="5130507"/>
          </a:xfrm>
          <a:prstGeom prst="rect">
            <a:avLst/>
          </a:prstGeom>
        </p:spPr>
        <p:txBody>
          <a:bodyPr wrap="square">
            <a:spAutoFit/>
          </a:bodyPr>
          <a:lstStyle/>
          <a:p>
            <a:pPr marL="742950" marR="0" lvl="1" indent="-285750" rtl="0">
              <a:lnSpc>
                <a:spcPct val="107000"/>
              </a:lnSpc>
              <a:spcBef>
                <a:spcPts val="0"/>
              </a:spcBef>
              <a:spcAft>
                <a:spcPts val="0"/>
              </a:spcAft>
              <a:buFont typeface="Courier New" panose="02070309020205020404" pitchFamily="49" charset="0"/>
              <a:buChar char="o"/>
            </a:pPr>
            <a:r>
              <a:rPr lang="en-US" dirty="0">
                <a:latin typeface="Calibri" panose="020F0502020204030204" pitchFamily="34" charset="0"/>
                <a:ea typeface="Calibri" panose="020F0502020204030204" pitchFamily="34" charset="0"/>
              </a:rPr>
              <a:t>Keyboard</a:t>
            </a:r>
          </a:p>
          <a:p>
            <a:pPr marL="742950" marR="0" lvl="1" indent="-285750"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Pointing devices</a:t>
            </a:r>
            <a:r>
              <a:rPr lang="en-US" dirty="0">
                <a:latin typeface="Calibri" panose="020F0502020204030204" pitchFamily="34" charset="0"/>
                <a:ea typeface="Calibri" panose="020F0502020204030204" pitchFamily="34" charset="0"/>
              </a:rPr>
              <a:t>: mouse, touch pad, track point, track ball, graphics tablet</a:t>
            </a:r>
          </a:p>
          <a:p>
            <a:pPr marL="742950" marR="0" lvl="1" indent="-285750" algn="just"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Scanners and Reading devices:</a:t>
            </a:r>
            <a:r>
              <a:rPr lang="en-US" dirty="0">
                <a:latin typeface="Calibri" panose="020F0502020204030204" pitchFamily="34" charset="0"/>
                <a:ea typeface="Calibri" panose="020F0502020204030204" pitchFamily="34" charset="0"/>
              </a:rPr>
              <a:t> Optical scanners, bar-code readers, card readers, magnetic-strip card readers, magnetic-ink card readers (MICR), Optical Character Readers (OCR), Optical Mark Readers (OMR), RFID readers.</a:t>
            </a:r>
          </a:p>
          <a:p>
            <a:pPr marL="742950" marR="0" lvl="1" indent="-285750" algn="just"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Imaging devices</a:t>
            </a:r>
            <a:r>
              <a:rPr lang="en-US" dirty="0">
                <a:latin typeface="Calibri" panose="020F0502020204030204" pitchFamily="34" charset="0"/>
                <a:ea typeface="Calibri" panose="020F0502020204030204" pitchFamily="34" charset="0"/>
              </a:rPr>
              <a:t>: web cams, digital cameras, and digital video cameras.</a:t>
            </a:r>
          </a:p>
          <a:p>
            <a:pPr marL="742950" marR="0" lvl="1" indent="-285750" algn="just"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Audio input:</a:t>
            </a:r>
            <a:r>
              <a:rPr lang="en-US" dirty="0">
                <a:latin typeface="Calibri" panose="020F0502020204030204" pitchFamily="34" charset="0"/>
                <a:ea typeface="Calibri" panose="020F0502020204030204" pitchFamily="34" charset="0"/>
              </a:rPr>
              <a:t> microphones, MIDI musical keyboard, tape-players, CD-players, DVD-players.</a:t>
            </a:r>
          </a:p>
          <a:p>
            <a:pPr marL="742950" marR="0" lvl="1" indent="-285750" algn="just"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Biometric input devices:</a:t>
            </a:r>
            <a:r>
              <a:rPr lang="en-US" dirty="0">
                <a:latin typeface="Calibri" panose="020F0502020204030204" pitchFamily="34" charset="0"/>
                <a:ea typeface="Calibri" panose="020F0502020204030204" pitchFamily="34" charset="0"/>
              </a:rPr>
              <a:t> fingerprint readers, iris recognition systems, face recognition systems, hand-geometry systems, voice verification systems, signature verification systems.</a:t>
            </a:r>
          </a:p>
          <a:p>
            <a:pPr marL="742950" marR="0" lvl="1" indent="-285750" algn="just" rtl="0">
              <a:lnSpc>
                <a:spcPct val="107000"/>
              </a:lnSpc>
              <a:spcBef>
                <a:spcPts val="0"/>
              </a:spcBef>
              <a:spcAft>
                <a:spcPts val="0"/>
              </a:spcAft>
              <a:buFont typeface="Courier New" panose="02070309020205020404" pitchFamily="49" charset="0"/>
              <a:buChar char="o"/>
            </a:pPr>
            <a:r>
              <a:rPr lang="en-US" b="1" dirty="0">
                <a:latin typeface="Calibri" panose="020F0502020204030204" pitchFamily="34" charset="0"/>
                <a:ea typeface="Calibri" panose="020F0502020204030204" pitchFamily="34" charset="0"/>
              </a:rPr>
              <a:t>Gaming input devices:</a:t>
            </a:r>
            <a:r>
              <a:rPr lang="en-US" dirty="0">
                <a:latin typeface="Calibri" panose="020F0502020204030204" pitchFamily="34" charset="0"/>
                <a:ea typeface="Calibri" panose="020F0502020204030204" pitchFamily="34" charset="0"/>
              </a:rPr>
              <a:t> joystick, gaming keyboard, gaming wheels, game pads, dance pads, light guns, motion sensing game controllers.</a:t>
            </a:r>
          </a:p>
          <a:p>
            <a:pPr marL="742950" marR="0" lvl="1" indent="-285750" rtl="0">
              <a:lnSpc>
                <a:spcPct val="107000"/>
              </a:lnSpc>
              <a:spcBef>
                <a:spcPts val="0"/>
              </a:spcBef>
              <a:spcAft>
                <a:spcPts val="800"/>
              </a:spcAft>
              <a:buFont typeface="Courier New" panose="02070309020205020404" pitchFamily="49" charset="0"/>
              <a:buChar char="o"/>
            </a:pPr>
            <a:r>
              <a:rPr lang="en-US" dirty="0">
                <a:latin typeface="Calibri" panose="020F0502020204030204" pitchFamily="34" charset="0"/>
                <a:ea typeface="Calibri" panose="020F0502020204030204" pitchFamily="34" charset="0"/>
              </a:rPr>
              <a:t>stylus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B156BD-52F9-4906-9358-C74E3E0857FE}" type="slidenum">
              <a:rPr lang="ar-SA" altLang="en-US"/>
              <a:pPr eaLnBrk="1" hangingPunct="1"/>
              <a:t>40</a:t>
            </a:fld>
            <a:endParaRPr lang="en-US" altLang="en-US"/>
          </a:p>
        </p:txBody>
      </p:sp>
      <p:sp>
        <p:nvSpPr>
          <p:cNvPr id="10245" name="Rectangle 2"/>
          <p:cNvSpPr>
            <a:spLocks noGrp="1" noChangeArrowheads="1"/>
          </p:cNvSpPr>
          <p:nvPr>
            <p:ph type="title" idx="4294967295"/>
          </p:nvPr>
        </p:nvSpPr>
        <p:spPr>
          <a:xfrm>
            <a:off x="1143000" y="152400"/>
            <a:ext cx="5638800" cy="563563"/>
          </a:xfrm>
        </p:spPr>
        <p:txBody>
          <a:bodyPr/>
          <a:lstStyle/>
          <a:p>
            <a:pPr algn="l" eaLnBrk="1" hangingPunct="1"/>
            <a:r>
              <a:rPr lang="en-US" altLang="en-US" sz="2800" smtClean="0"/>
              <a:t>Example of a Java Program</a:t>
            </a:r>
          </a:p>
        </p:txBody>
      </p:sp>
      <p:graphicFrame>
        <p:nvGraphicFramePr>
          <p:cNvPr id="10242" name="Object 3"/>
          <p:cNvGraphicFramePr>
            <a:graphicFrameLocks noChangeAspect="1"/>
          </p:cNvGraphicFramePr>
          <p:nvPr/>
        </p:nvGraphicFramePr>
        <p:xfrm>
          <a:off x="1905000" y="2428875"/>
          <a:ext cx="6378575" cy="2219325"/>
        </p:xfrm>
        <a:graphic>
          <a:graphicData uri="http://schemas.openxmlformats.org/presentationml/2006/ole">
            <mc:AlternateContent xmlns:mc="http://schemas.openxmlformats.org/markup-compatibility/2006">
              <mc:Choice xmlns:v="urn:schemas-microsoft-com:vml" Requires="v">
                <p:oleObj spid="_x0000_s10300" name="Image" r:id="rId3" imgW="4930462" imgH="1715496" progId="Photoshop.Image.5">
                  <p:embed/>
                </p:oleObj>
              </mc:Choice>
              <mc:Fallback>
                <p:oleObj name="Image" r:id="rId3" imgW="4930462" imgH="1715496" progId="Photoshop.Image.5">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28875"/>
                        <a:ext cx="6378575" cy="2219325"/>
                      </a:xfrm>
                      <a:prstGeom prst="rect">
                        <a:avLst/>
                      </a:prstGeom>
                      <a:noFill/>
                      <a:ln w="12700">
                        <a:solidFill>
                          <a:srgbClr val="17098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6" name="Line 4"/>
          <p:cNvSpPr>
            <a:spLocks noChangeShapeType="1"/>
          </p:cNvSpPr>
          <p:nvPr/>
        </p:nvSpPr>
        <p:spPr bwMode="auto">
          <a:xfrm>
            <a:off x="1752600" y="2133600"/>
            <a:ext cx="381000" cy="7620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0247" name="Line 6"/>
          <p:cNvSpPr>
            <a:spLocks noChangeShapeType="1"/>
          </p:cNvSpPr>
          <p:nvPr/>
        </p:nvSpPr>
        <p:spPr bwMode="auto">
          <a:xfrm>
            <a:off x="1676400" y="2133600"/>
            <a:ext cx="457200" cy="2057400"/>
          </a:xfrm>
          <a:prstGeom prst="line">
            <a:avLst/>
          </a:prstGeom>
          <a:noFill/>
          <a:ln w="9525">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10248" name="Text Box 9"/>
          <p:cNvSpPr txBox="1">
            <a:spLocks noChangeArrowheads="1"/>
          </p:cNvSpPr>
          <p:nvPr/>
        </p:nvSpPr>
        <p:spPr bwMode="auto">
          <a:xfrm>
            <a:off x="1143000" y="990600"/>
            <a:ext cx="198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000" b="1"/>
              <a:t>Also notice:</a:t>
            </a:r>
          </a:p>
        </p:txBody>
      </p:sp>
      <p:sp>
        <p:nvSpPr>
          <p:cNvPr id="10249" name="Text Box 10"/>
          <p:cNvSpPr txBox="1">
            <a:spLocks noChangeArrowheads="1"/>
          </p:cNvSpPr>
          <p:nvPr/>
        </p:nvSpPr>
        <p:spPr bwMode="auto">
          <a:xfrm>
            <a:off x="1371600" y="1447800"/>
            <a:ext cx="2362200" cy="650875"/>
          </a:xfrm>
          <a:prstGeom prst="rect">
            <a:avLst/>
          </a:prstGeom>
          <a:noFill/>
          <a:ln w="9525">
            <a:solidFill>
              <a:srgbClr val="E4383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a:solidFill>
                  <a:srgbClr val="E4383C"/>
                </a:solidFill>
              </a:rPr>
              <a:t>A pair of braces { } define a block</a:t>
            </a:r>
          </a:p>
        </p:txBody>
      </p:sp>
      <p:sp>
        <p:nvSpPr>
          <p:cNvPr id="10250" name="Rectangle 11"/>
          <p:cNvSpPr>
            <a:spLocks noChangeArrowheads="1"/>
          </p:cNvSpPr>
          <p:nvPr/>
        </p:nvSpPr>
        <p:spPr bwMode="auto">
          <a:xfrm>
            <a:off x="2514600" y="3048000"/>
            <a:ext cx="5638800" cy="1143000"/>
          </a:xfrm>
          <a:prstGeom prst="rect">
            <a:avLst/>
          </a:prstGeom>
          <a:solidFill>
            <a:srgbClr val="FF99CC">
              <a:alpha val="50195"/>
            </a:srgb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638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2A26F81-AA25-4480-ABC1-9784D6316D32}" type="slidenum">
              <a:rPr lang="ar-SA" altLang="en-US"/>
              <a:pPr eaLnBrk="1" hangingPunct="1"/>
              <a:t>5</a:t>
            </a:fld>
            <a:endParaRPr lang="en-US" altLang="en-US"/>
          </a:p>
        </p:txBody>
      </p:sp>
      <p:sp>
        <p:nvSpPr>
          <p:cNvPr id="16388" name="Text Box 4"/>
          <p:cNvSpPr txBox="1">
            <a:spLocks noChangeArrowheads="1"/>
          </p:cNvSpPr>
          <p:nvPr/>
        </p:nvSpPr>
        <p:spPr bwMode="auto">
          <a:xfrm>
            <a:off x="1219200" y="22860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Output devices</a:t>
            </a:r>
            <a:endParaRPr lang="en-US" altLang="en-US" dirty="0"/>
          </a:p>
        </p:txBody>
      </p:sp>
      <p:sp>
        <p:nvSpPr>
          <p:cNvPr id="2" name="Rectangle 1"/>
          <p:cNvSpPr/>
          <p:nvPr/>
        </p:nvSpPr>
        <p:spPr>
          <a:xfrm>
            <a:off x="1117479" y="990600"/>
            <a:ext cx="2039789"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b="1" dirty="0">
                <a:latin typeface="Calibri" panose="020F0502020204030204" pitchFamily="34" charset="0"/>
                <a:ea typeface="Calibri" panose="020F0502020204030204" pitchFamily="34" charset="0"/>
              </a:rPr>
              <a:t>Output devices:</a:t>
            </a:r>
            <a:endParaRPr lang="en-US" dirty="0">
              <a:latin typeface="Calibri" panose="020F0502020204030204" pitchFamily="34" charset="0"/>
              <a:ea typeface="Calibri" panose="020F0502020204030204" pitchFamily="34" charset="0"/>
            </a:endParaRPr>
          </a:p>
        </p:txBody>
      </p:sp>
      <p:sp>
        <p:nvSpPr>
          <p:cNvPr id="3" name="Rectangle 2"/>
          <p:cNvSpPr/>
          <p:nvPr/>
        </p:nvSpPr>
        <p:spPr>
          <a:xfrm>
            <a:off x="1219200" y="1341692"/>
            <a:ext cx="7654505" cy="685059"/>
          </a:xfrm>
          <a:prstGeom prst="rect">
            <a:avLst/>
          </a:prstGeom>
        </p:spPr>
        <p:txBody>
          <a:bodyPr wrap="square">
            <a:spAutoFit/>
          </a:bodyPr>
          <a:lstStyle/>
          <a:p>
            <a:pPr rtl="0">
              <a:lnSpc>
                <a:spcPct val="107000"/>
              </a:lnSpc>
              <a:spcBef>
                <a:spcPts val="0"/>
              </a:spcBef>
              <a:spcAft>
                <a:spcPts val="800"/>
              </a:spcAft>
            </a:pPr>
            <a:r>
              <a:rPr lang="en-US" dirty="0">
                <a:latin typeface="Calibri" panose="020F0502020204030204" pitchFamily="34" charset="0"/>
                <a:ea typeface="Calibri" panose="020F0502020204030204" pitchFamily="34" charset="0"/>
              </a:rPr>
              <a:t>Examples: monitors, printers, plotters, 3D printers, projectors, speakers, headphones</a:t>
            </a:r>
            <a:r>
              <a:rPr lang="en-GB" dirty="0">
                <a:solidFill>
                  <a:srgbClr val="000000"/>
                </a:solidFill>
                <a:latin typeface="Helvetica" panose="020B0604020202020204" pitchFamily="34" charset="0"/>
                <a:ea typeface="Calibri" panose="020F0502020204030204" pitchFamily="34" charset="0"/>
              </a:rPr>
              <a:t>, robotic arms.</a:t>
            </a:r>
            <a:endParaRPr lang="en-US" dirty="0">
              <a:latin typeface="Calibri" panose="020F0502020204030204" pitchFamily="34" charset="0"/>
              <a:ea typeface="Calibri" panose="020F0502020204030204" pitchFamily="34" charset="0"/>
            </a:endParaRPr>
          </a:p>
        </p:txBody>
      </p:sp>
      <p:sp>
        <p:nvSpPr>
          <p:cNvPr id="4" name="Rectangle 3"/>
          <p:cNvSpPr/>
          <p:nvPr/>
        </p:nvSpPr>
        <p:spPr>
          <a:xfrm>
            <a:off x="1117478" y="2233203"/>
            <a:ext cx="2642518" cy="388696"/>
          </a:xfrm>
          <a:prstGeom prst="rect">
            <a:avLst/>
          </a:prstGeom>
        </p:spPr>
        <p:txBody>
          <a:bodyPr wrap="none">
            <a:spAutoFit/>
          </a:bodyPr>
          <a:lstStyle/>
          <a:p>
            <a:pPr marL="342900" marR="0" lvl="0" indent="-342900" rtl="0">
              <a:lnSpc>
                <a:spcPct val="107000"/>
              </a:lnSpc>
              <a:spcBef>
                <a:spcPts val="0"/>
              </a:spcBef>
              <a:spcAft>
                <a:spcPts val="800"/>
              </a:spcAft>
              <a:buFont typeface="Symbol" panose="05050102010706020507" pitchFamily="18" charset="2"/>
              <a:buChar char=""/>
            </a:pPr>
            <a:r>
              <a:rPr lang="en-US" b="1" dirty="0">
                <a:latin typeface="Calibri" panose="020F0502020204030204" pitchFamily="34" charset="0"/>
                <a:ea typeface="Calibri" panose="020F0502020204030204" pitchFamily="34" charset="0"/>
              </a:rPr>
              <a:t>Input -output devices:</a:t>
            </a:r>
            <a:endParaRPr lang="en-US" dirty="0">
              <a:latin typeface="Calibri" panose="020F0502020204030204" pitchFamily="34" charset="0"/>
              <a:ea typeface="Calibri" panose="020F0502020204030204" pitchFamily="34" charset="0"/>
            </a:endParaRPr>
          </a:p>
        </p:txBody>
      </p:sp>
      <p:sp>
        <p:nvSpPr>
          <p:cNvPr id="5" name="Rectangle 4"/>
          <p:cNvSpPr/>
          <p:nvPr/>
        </p:nvSpPr>
        <p:spPr>
          <a:xfrm>
            <a:off x="1587261" y="2792704"/>
            <a:ext cx="7286444" cy="1156727"/>
          </a:xfrm>
          <a:prstGeom prst="rect">
            <a:avLst/>
          </a:prstGeom>
        </p:spPr>
        <p:txBody>
          <a:bodyPr wrap="square">
            <a:spAutoFit/>
          </a:bodyPr>
          <a:lstStyle/>
          <a:p>
            <a:pPr marL="342900" marR="0" lvl="0" indent="-342900" rtl="0">
              <a:lnSpc>
                <a:spcPts val="1690"/>
              </a:lnSpc>
              <a:spcBef>
                <a:spcPts val="375"/>
              </a:spcBef>
              <a:spcAft>
                <a:spcPts val="1125"/>
              </a:spcAft>
              <a:buFont typeface="Symbol" panose="05050102010706020507" pitchFamily="18" charset="2"/>
              <a:buChar char=""/>
            </a:pPr>
            <a:r>
              <a:rPr lang="en-GB" sz="2000" dirty="0">
                <a:solidFill>
                  <a:srgbClr val="000000"/>
                </a:solidFill>
                <a:latin typeface="Helvetica" panose="020B0604020202020204" pitchFamily="34" charset="0"/>
                <a:ea typeface="Calibri" panose="020F0502020204030204" pitchFamily="34" charset="0"/>
              </a:rPr>
              <a:t>Touch screens</a:t>
            </a:r>
            <a:endParaRPr lang="en-US" sz="2000" dirty="0">
              <a:latin typeface="Calibri" panose="020F0502020204030204" pitchFamily="34" charset="0"/>
              <a:ea typeface="Calibri" panose="020F0502020204030204" pitchFamily="34" charset="0"/>
            </a:endParaRPr>
          </a:p>
          <a:p>
            <a:pPr marL="342900" marR="0" lvl="0" indent="-342900" rtl="0">
              <a:lnSpc>
                <a:spcPts val="1690"/>
              </a:lnSpc>
              <a:spcBef>
                <a:spcPts val="375"/>
              </a:spcBef>
              <a:spcAft>
                <a:spcPts val="1125"/>
              </a:spcAft>
              <a:buFont typeface="Symbol" panose="05050102010706020507" pitchFamily="18" charset="2"/>
              <a:buChar char=""/>
            </a:pPr>
            <a:r>
              <a:rPr lang="en-GB" b="1" dirty="0">
                <a:solidFill>
                  <a:srgbClr val="222222"/>
                </a:solidFill>
                <a:ea typeface="Calibri" panose="020F0502020204030204" pitchFamily="34" charset="0"/>
              </a:rPr>
              <a:t>Devices</a:t>
            </a:r>
            <a:r>
              <a:rPr lang="en-GB" dirty="0">
                <a:solidFill>
                  <a:srgbClr val="222222"/>
                </a:solidFill>
                <a:ea typeface="Calibri" panose="020F0502020204030204" pitchFamily="34" charset="0"/>
              </a:rPr>
              <a:t> for communication between computers, such as modems, routers, fax machines and network cards, typically perform both </a:t>
            </a:r>
            <a:r>
              <a:rPr lang="en-GB" b="1" dirty="0">
                <a:solidFill>
                  <a:srgbClr val="222222"/>
                </a:solidFill>
                <a:ea typeface="Calibri" panose="020F0502020204030204" pitchFamily="34" charset="0"/>
              </a:rPr>
              <a:t>input</a:t>
            </a:r>
            <a:r>
              <a:rPr lang="en-GB" dirty="0">
                <a:solidFill>
                  <a:srgbClr val="222222"/>
                </a:solidFill>
                <a:ea typeface="Calibri" panose="020F0502020204030204" pitchFamily="34" charset="0"/>
              </a:rPr>
              <a:t> and </a:t>
            </a:r>
            <a:r>
              <a:rPr lang="en-GB" b="1" dirty="0">
                <a:solidFill>
                  <a:srgbClr val="222222"/>
                </a:solidFill>
                <a:ea typeface="Calibri" panose="020F0502020204030204" pitchFamily="34" charset="0"/>
              </a:rPr>
              <a:t>output</a:t>
            </a:r>
            <a:r>
              <a:rPr lang="en-GB" dirty="0">
                <a:solidFill>
                  <a:srgbClr val="222222"/>
                </a:solidFill>
                <a:ea typeface="Calibri" panose="020F0502020204030204" pitchFamily="34" charset="0"/>
              </a:rPr>
              <a:t> operations.</a:t>
            </a:r>
            <a:endParaRPr lang="en-US" dirty="0">
              <a:latin typeface="Calibri" panose="020F0502020204030204" pitchFamily="34" charset="0"/>
              <a:ea typeface="Calibri" panose="020F0502020204030204" pitchFamily="34" charset="0"/>
            </a:endParaRPr>
          </a:p>
        </p:txBody>
      </p:sp>
      <p:pic>
        <p:nvPicPr>
          <p:cNvPr id="20" name="Picture 19"/>
          <p:cNvPicPr/>
          <p:nvPr/>
        </p:nvPicPr>
        <p:blipFill>
          <a:blip r:embed="rId2">
            <a:extLst>
              <a:ext uri="{28A0092B-C50C-407E-A947-70E740481C1C}">
                <a14:useLocalDpi xmlns:a14="http://schemas.microsoft.com/office/drawing/2010/main" val="0"/>
              </a:ext>
            </a:extLst>
          </a:blip>
          <a:stretch>
            <a:fillRect/>
          </a:stretch>
        </p:blipFill>
        <p:spPr>
          <a:xfrm>
            <a:off x="2057401" y="4120236"/>
            <a:ext cx="5638800" cy="21249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74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01FEBE6-C97E-4E3E-A4A2-0CEFE78F12B0}" type="slidenum">
              <a:rPr lang="ar-SA" altLang="en-US"/>
              <a:pPr eaLnBrk="1" hangingPunct="1"/>
              <a:t>6</a:t>
            </a:fld>
            <a:endParaRPr lang="en-US" altLang="en-US"/>
          </a:p>
        </p:txBody>
      </p:sp>
      <p:sp>
        <p:nvSpPr>
          <p:cNvPr id="17414" name="Text Box 7"/>
          <p:cNvSpPr txBox="1">
            <a:spLocks noChangeArrowheads="1"/>
          </p:cNvSpPr>
          <p:nvPr/>
        </p:nvSpPr>
        <p:spPr bwMode="auto">
          <a:xfrm>
            <a:off x="1219200" y="228600"/>
            <a:ext cx="7010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CPU</a:t>
            </a:r>
            <a:r>
              <a:rPr lang="ar-SA" altLang="en-US" dirty="0" smtClean="0"/>
              <a:t> </a:t>
            </a:r>
            <a:endParaRPr lang="en-US" altLang="en-US" dirty="0"/>
          </a:p>
        </p:txBody>
      </p:sp>
      <p:sp>
        <p:nvSpPr>
          <p:cNvPr id="2" name="Rectangle 1"/>
          <p:cNvSpPr/>
          <p:nvPr/>
        </p:nvSpPr>
        <p:spPr>
          <a:xfrm>
            <a:off x="1066800" y="914400"/>
            <a:ext cx="7620000" cy="685059"/>
          </a:xfrm>
          <a:prstGeom prst="rect">
            <a:avLst/>
          </a:prstGeom>
        </p:spPr>
        <p:txBody>
          <a:bodyPr wrap="square">
            <a:spAutoFit/>
          </a:bodyPr>
          <a:lstStyle/>
          <a:p>
            <a:pPr marL="342900" marR="0" lvl="0" indent="-342900" rtl="0">
              <a:lnSpc>
                <a:spcPct val="107000"/>
              </a:lnSpc>
              <a:spcBef>
                <a:spcPts val="0"/>
              </a:spcBef>
              <a:spcAft>
                <a:spcPts val="800"/>
              </a:spcAft>
              <a:buFont typeface="Symbol" panose="05050102010706020507" pitchFamily="18" charset="2"/>
              <a:buChar char=""/>
            </a:pPr>
            <a:r>
              <a:rPr lang="en-US" b="1" dirty="0">
                <a:latin typeface="Calibri" panose="020F0502020204030204" pitchFamily="34" charset="0"/>
                <a:ea typeface="Calibri" panose="020F0502020204030204" pitchFamily="34" charset="0"/>
              </a:rPr>
              <a:t>The Central Processing Unit (CPU)</a:t>
            </a:r>
            <a:r>
              <a:rPr lang="en-US" dirty="0">
                <a:latin typeface="Calibri" panose="020F0502020204030204" pitchFamily="34" charset="0"/>
                <a:ea typeface="Calibri" panose="020F0502020204030204" pitchFamily="34" charset="0"/>
              </a:rPr>
              <a:t>: It executes program instructions and controls all computer devices. It consists of four main parts:</a:t>
            </a:r>
          </a:p>
        </p:txBody>
      </p:sp>
      <p:sp>
        <p:nvSpPr>
          <p:cNvPr id="3" name="Rectangle 2"/>
          <p:cNvSpPr/>
          <p:nvPr/>
        </p:nvSpPr>
        <p:spPr>
          <a:xfrm>
            <a:off x="1176782" y="1873753"/>
            <a:ext cx="7433817" cy="388696"/>
          </a:xfrm>
          <a:prstGeom prst="rect">
            <a:avLst/>
          </a:prstGeom>
        </p:spPr>
        <p:txBody>
          <a:bodyPr wrap="square">
            <a:spAutoFit/>
          </a:bodyPr>
          <a:lstStyle/>
          <a:p>
            <a:pPr marL="171450" indent="-171450" rtl="0">
              <a:lnSpc>
                <a:spcPct val="107000"/>
              </a:lnSpc>
              <a:spcBef>
                <a:spcPts val="0"/>
              </a:spcBef>
              <a:spcAft>
                <a:spcPts val="800"/>
              </a:spcAft>
              <a:buFont typeface="Wingdings" panose="05000000000000000000" pitchFamily="2" charset="2"/>
              <a:buChar char="Ø"/>
            </a:pPr>
            <a:r>
              <a:rPr lang="en-US" b="1" dirty="0">
                <a:latin typeface="Calibri" panose="020F0502020204030204" pitchFamily="34" charset="0"/>
                <a:ea typeface="Calibri" panose="020F0502020204030204" pitchFamily="34" charset="0"/>
              </a:rPr>
              <a:t>ALU</a:t>
            </a:r>
            <a:r>
              <a:rPr lang="en-US" dirty="0">
                <a:latin typeface="Calibri" panose="020F0502020204030204" pitchFamily="34" charset="0"/>
                <a:ea typeface="Calibri" panose="020F0502020204030204" pitchFamily="34" charset="0"/>
              </a:rPr>
              <a:t> (Arithmetic and Logic Unit): Performs arithmetic and logical operations</a:t>
            </a:r>
          </a:p>
        </p:txBody>
      </p:sp>
      <p:sp>
        <p:nvSpPr>
          <p:cNvPr id="4" name="Rectangle 3"/>
          <p:cNvSpPr/>
          <p:nvPr/>
        </p:nvSpPr>
        <p:spPr>
          <a:xfrm>
            <a:off x="1143000" y="2536724"/>
            <a:ext cx="7467600" cy="1277786"/>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b="1" dirty="0">
                <a:latin typeface="Calibri" panose="020F0502020204030204" pitchFamily="34" charset="0"/>
                <a:ea typeface="Calibri" panose="020F0502020204030204" pitchFamily="34" charset="0"/>
              </a:rPr>
              <a:t>Control Unit</a:t>
            </a:r>
            <a:r>
              <a:rPr lang="en-US" dirty="0">
                <a:latin typeface="Calibri" panose="020F0502020204030204" pitchFamily="34" charset="0"/>
                <a:ea typeface="Calibri" panose="020F0502020204030204" pitchFamily="34" charset="0"/>
              </a:rPr>
              <a:t>: Interprets instructions in sequence and controls all computer components. </a:t>
            </a:r>
            <a:r>
              <a:rPr lang="en-GB" dirty="0">
                <a:solidFill>
                  <a:srgbClr val="000000"/>
                </a:solidFill>
                <a:latin typeface="Calibri" panose="020F0502020204030204" pitchFamily="34" charset="0"/>
                <a:ea typeface="Calibri" panose="020F0502020204030204" pitchFamily="34" charset="0"/>
              </a:rPr>
              <a:t>The control unit of the CPU contains circuitry that uses electrical signals to direct the entire computer system to carry out, or execute, stored program instructions.</a:t>
            </a:r>
            <a:endParaRPr lang="en-US" dirty="0">
              <a:latin typeface="Calibri" panose="020F0502020204030204" pitchFamily="34" charset="0"/>
              <a:ea typeface="Calibri" panose="020F0502020204030204" pitchFamily="34" charset="0"/>
            </a:endParaRPr>
          </a:p>
        </p:txBody>
      </p:sp>
      <p:sp>
        <p:nvSpPr>
          <p:cNvPr id="5" name="Rectangle 4"/>
          <p:cNvSpPr/>
          <p:nvPr/>
        </p:nvSpPr>
        <p:spPr>
          <a:xfrm>
            <a:off x="1143000" y="4088785"/>
            <a:ext cx="7724955" cy="981423"/>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b="1" dirty="0">
                <a:latin typeface="Calibri" panose="020F0502020204030204" pitchFamily="34" charset="0"/>
                <a:ea typeface="Calibri" panose="020F0502020204030204" pitchFamily="34" charset="0"/>
              </a:rPr>
              <a:t>Registers</a:t>
            </a:r>
            <a:r>
              <a:rPr lang="en-US" dirty="0">
                <a:latin typeface="Calibri" panose="020F0502020204030204" pitchFamily="34" charset="0"/>
                <a:ea typeface="Calibri" panose="020F0502020204030204" pitchFamily="34" charset="0"/>
              </a:rPr>
              <a:t>: Small, high speed memory locations inside the CPU used to temporarily store instructions, data, addresses, and intermediate results during the execution of a particular instruction.</a:t>
            </a:r>
          </a:p>
        </p:txBody>
      </p:sp>
      <p:sp>
        <p:nvSpPr>
          <p:cNvPr id="6" name="Rectangle 5"/>
          <p:cNvSpPr/>
          <p:nvPr/>
        </p:nvSpPr>
        <p:spPr>
          <a:xfrm>
            <a:off x="1075422" y="5188398"/>
            <a:ext cx="7683259" cy="1277786"/>
          </a:xfrm>
          <a:prstGeom prst="rect">
            <a:avLst/>
          </a:prstGeom>
        </p:spPr>
        <p:txBody>
          <a:bodyPr wrap="square">
            <a:spAutoFit/>
          </a:bodyPr>
          <a:lstStyle/>
          <a:p>
            <a:pPr marL="171450" indent="-171450" algn="just" rtl="0">
              <a:lnSpc>
                <a:spcPct val="107000"/>
              </a:lnSpc>
              <a:spcBef>
                <a:spcPts val="0"/>
              </a:spcBef>
              <a:spcAft>
                <a:spcPts val="800"/>
              </a:spcAft>
              <a:buFont typeface="Wingdings" panose="05000000000000000000" pitchFamily="2" charset="2"/>
              <a:buChar char="Ø"/>
            </a:pPr>
            <a:r>
              <a:rPr lang="en-US" b="1" dirty="0">
                <a:latin typeface="Calibri" panose="020F0502020204030204" pitchFamily="34" charset="0"/>
                <a:ea typeface="Calibri" panose="020F0502020204030204" pitchFamily="34" charset="0"/>
              </a:rPr>
              <a:t>Cache memory</a:t>
            </a:r>
            <a:r>
              <a:rPr lang="en-US" dirty="0">
                <a:latin typeface="Calibri" panose="020F0502020204030204" pitchFamily="34" charset="0"/>
                <a:ea typeface="Calibri" panose="020F0502020204030204" pitchFamily="34" charset="0"/>
              </a:rPr>
              <a:t>: High speed memory used to speed up memory read and write process. It enhances computer performance by pre-loading and storing a block of main memory that has a high probability of being fetched after the current instruction</a:t>
            </a:r>
            <a:r>
              <a:rPr lang="en-US" sz="1100" dirty="0">
                <a:latin typeface="Calibri" panose="020F0502020204030204" pitchFamily="34" charset="0"/>
                <a:ea typeface="Calibri" panose="020F050202020403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74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01FEBE6-C97E-4E3E-A4A2-0CEFE78F12B0}" type="slidenum">
              <a:rPr lang="ar-SA" altLang="en-US"/>
              <a:pPr eaLnBrk="1" hangingPunct="1"/>
              <a:t>7</a:t>
            </a:fld>
            <a:endParaRPr lang="en-US" altLang="en-US"/>
          </a:p>
        </p:txBody>
      </p:sp>
      <p:sp>
        <p:nvSpPr>
          <p:cNvPr id="17414" name="Text Box 7"/>
          <p:cNvSpPr txBox="1">
            <a:spLocks noChangeArrowheads="1"/>
          </p:cNvSpPr>
          <p:nvPr/>
        </p:nvSpPr>
        <p:spPr bwMode="auto">
          <a:xfrm>
            <a:off x="1219200" y="22860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Primary memory</a:t>
            </a:r>
            <a:r>
              <a:rPr lang="ar-SA" altLang="en-US" dirty="0" smtClean="0"/>
              <a:t> </a:t>
            </a:r>
            <a:endParaRPr lang="en-US" altLang="en-US" dirty="0"/>
          </a:p>
        </p:txBody>
      </p:sp>
      <p:sp>
        <p:nvSpPr>
          <p:cNvPr id="2" name="Rectangle 1"/>
          <p:cNvSpPr/>
          <p:nvPr/>
        </p:nvSpPr>
        <p:spPr>
          <a:xfrm>
            <a:off x="1104900" y="1099930"/>
            <a:ext cx="8001000" cy="685059"/>
          </a:xfrm>
          <a:prstGeom prst="rect">
            <a:avLst/>
          </a:prstGeom>
        </p:spPr>
        <p:txBody>
          <a:bodyPr wrap="square">
            <a:spAutoFit/>
          </a:bodyPr>
          <a:lstStyle/>
          <a:p>
            <a:pPr rtl="0">
              <a:lnSpc>
                <a:spcPct val="107000"/>
              </a:lnSpc>
              <a:spcBef>
                <a:spcPts val="0"/>
              </a:spcBef>
              <a:spcAft>
                <a:spcPts val="800"/>
              </a:spcAft>
            </a:pPr>
            <a:r>
              <a:rPr lang="en-US" b="1" dirty="0">
                <a:latin typeface="Calibri" panose="020F0502020204030204" pitchFamily="34" charset="0"/>
                <a:ea typeface="Calibri" panose="020F0502020204030204" pitchFamily="34" charset="0"/>
              </a:rPr>
              <a:t>Primary or main memory</a:t>
            </a:r>
            <a:r>
              <a:rPr lang="en-US" dirty="0">
                <a:latin typeface="Calibri" panose="020F0502020204030204" pitchFamily="34" charset="0"/>
                <a:ea typeface="Calibri" panose="020F0502020204030204" pitchFamily="34" charset="0"/>
              </a:rPr>
              <a:t>: Temporarily stores data and program instructions while the program is being executed.</a:t>
            </a:r>
          </a:p>
        </p:txBody>
      </p:sp>
      <p:sp>
        <p:nvSpPr>
          <p:cNvPr id="3" name="Rectangle 2"/>
          <p:cNvSpPr/>
          <p:nvPr/>
        </p:nvSpPr>
        <p:spPr>
          <a:xfrm>
            <a:off x="1104900" y="2945557"/>
            <a:ext cx="7734300" cy="981423"/>
          </a:xfrm>
          <a:prstGeom prst="rect">
            <a:avLst/>
          </a:prstGeom>
        </p:spPr>
        <p:txBody>
          <a:bodyPr wrap="square">
            <a:spAutoFit/>
          </a:bodyPr>
          <a:lstStyle/>
          <a:p>
            <a:pPr algn="just" rtl="0">
              <a:lnSpc>
                <a:spcPct val="107000"/>
              </a:lnSpc>
              <a:spcBef>
                <a:spcPts val="0"/>
              </a:spcBef>
              <a:spcAft>
                <a:spcPts val="800"/>
              </a:spcAft>
            </a:pPr>
            <a:r>
              <a:rPr lang="en-US" dirty="0">
                <a:latin typeface="Calibri" panose="020F0502020204030204" pitchFamily="34" charset="0"/>
                <a:ea typeface="Calibri" panose="020F0502020204030204" pitchFamily="34" charset="0"/>
              </a:rPr>
              <a:t>Divided into </a:t>
            </a:r>
            <a:r>
              <a:rPr lang="en-US" b="1" dirty="0">
                <a:latin typeface="Calibri" panose="020F0502020204030204" pitchFamily="34" charset="0"/>
                <a:ea typeface="Calibri" panose="020F0502020204030204" pitchFamily="34" charset="0"/>
              </a:rPr>
              <a:t>RAM</a:t>
            </a:r>
            <a:r>
              <a:rPr lang="en-US" dirty="0">
                <a:latin typeface="Calibri" panose="020F0502020204030204" pitchFamily="34" charset="0"/>
                <a:ea typeface="Calibri" panose="020F0502020204030204" pitchFamily="34" charset="0"/>
              </a:rPr>
              <a:t> (</a:t>
            </a:r>
            <a:r>
              <a:rPr lang="en-US" b="1" dirty="0">
                <a:latin typeface="Calibri" panose="020F0502020204030204" pitchFamily="34" charset="0"/>
                <a:ea typeface="Calibri" panose="020F0502020204030204" pitchFamily="34" charset="0"/>
              </a:rPr>
              <a:t>R</a:t>
            </a:r>
            <a:r>
              <a:rPr lang="en-US" dirty="0">
                <a:latin typeface="Calibri" panose="020F0502020204030204" pitchFamily="34" charset="0"/>
                <a:ea typeface="Calibri" panose="020F0502020204030204" pitchFamily="34" charset="0"/>
              </a:rPr>
              <a:t>andom </a:t>
            </a:r>
            <a:r>
              <a:rPr lang="en-US" b="1" dirty="0">
                <a:latin typeface="Calibri" panose="020F0502020204030204" pitchFamily="34" charset="0"/>
                <a:ea typeface="Calibri" panose="020F0502020204030204" pitchFamily="34" charset="0"/>
              </a:rPr>
              <a:t>A</a:t>
            </a:r>
            <a:r>
              <a:rPr lang="en-US" dirty="0">
                <a:latin typeface="Calibri" panose="020F0502020204030204" pitchFamily="34" charset="0"/>
                <a:ea typeface="Calibri" panose="020F0502020204030204" pitchFamily="34" charset="0"/>
              </a:rPr>
              <a:t>ccess </a:t>
            </a:r>
            <a:r>
              <a:rPr lang="en-US" b="1" dirty="0">
                <a:latin typeface="Calibri" panose="020F0502020204030204" pitchFamily="34" charset="0"/>
                <a:ea typeface="Calibri" panose="020F0502020204030204" pitchFamily="34" charset="0"/>
              </a:rPr>
              <a:t>M</a:t>
            </a:r>
            <a:r>
              <a:rPr lang="en-US" dirty="0">
                <a:latin typeface="Calibri" panose="020F0502020204030204" pitchFamily="34" charset="0"/>
                <a:ea typeface="Calibri" panose="020F0502020204030204" pitchFamily="34" charset="0"/>
              </a:rPr>
              <a:t>emory or Read-Write Memory) and </a:t>
            </a:r>
            <a:r>
              <a:rPr lang="en-US" b="1" dirty="0">
                <a:latin typeface="Calibri" panose="020F0502020204030204" pitchFamily="34" charset="0"/>
                <a:ea typeface="Calibri" panose="020F0502020204030204" pitchFamily="34" charset="0"/>
              </a:rPr>
              <a:t>ROM</a:t>
            </a:r>
            <a:r>
              <a:rPr lang="en-US" dirty="0">
                <a:latin typeface="Calibri" panose="020F0502020204030204" pitchFamily="34" charset="0"/>
                <a:ea typeface="Calibri" panose="020F0502020204030204" pitchFamily="34" charset="0"/>
              </a:rPr>
              <a:t> (</a:t>
            </a:r>
            <a:r>
              <a:rPr lang="en-US" b="1" dirty="0">
                <a:latin typeface="Calibri" panose="020F0502020204030204" pitchFamily="34" charset="0"/>
                <a:ea typeface="Calibri" panose="020F0502020204030204" pitchFamily="34" charset="0"/>
              </a:rPr>
              <a:t>R</a:t>
            </a:r>
            <a:r>
              <a:rPr lang="en-US" dirty="0">
                <a:latin typeface="Calibri" panose="020F0502020204030204" pitchFamily="34" charset="0"/>
                <a:ea typeface="Calibri" panose="020F0502020204030204" pitchFamily="34" charset="0"/>
              </a:rPr>
              <a:t>ead </a:t>
            </a:r>
            <a:r>
              <a:rPr lang="en-US" b="1" dirty="0">
                <a:latin typeface="Calibri" panose="020F0502020204030204" pitchFamily="34" charset="0"/>
                <a:ea typeface="Calibri" panose="020F0502020204030204" pitchFamily="34" charset="0"/>
              </a:rPr>
              <a:t>O</a:t>
            </a:r>
            <a:r>
              <a:rPr lang="en-US" dirty="0">
                <a:latin typeface="Calibri" panose="020F0502020204030204" pitchFamily="34" charset="0"/>
                <a:ea typeface="Calibri" panose="020F0502020204030204" pitchFamily="34" charset="0"/>
              </a:rPr>
              <a:t>nly </a:t>
            </a:r>
            <a:r>
              <a:rPr lang="en-US" b="1" dirty="0">
                <a:latin typeface="Calibri" panose="020F0502020204030204" pitchFamily="34" charset="0"/>
                <a:ea typeface="Calibri" panose="020F0502020204030204" pitchFamily="34" charset="0"/>
              </a:rPr>
              <a:t>M</a:t>
            </a:r>
            <a:r>
              <a:rPr lang="en-US" dirty="0">
                <a:latin typeface="Calibri" panose="020F0502020204030204" pitchFamily="34" charset="0"/>
                <a:ea typeface="Calibri" panose="020F0502020204030204" pitchFamily="34" charset="0"/>
              </a:rPr>
              <a:t>emory).  RAM is volatile (its contents are lost when the computer is switched off). ROM is nonvolatile. </a:t>
            </a:r>
          </a:p>
        </p:txBody>
      </p:sp>
      <p:sp>
        <p:nvSpPr>
          <p:cNvPr id="4" name="Rectangle 3"/>
          <p:cNvSpPr/>
          <p:nvPr/>
        </p:nvSpPr>
        <p:spPr>
          <a:xfrm>
            <a:off x="1145696" y="4021649"/>
            <a:ext cx="7783722" cy="981423"/>
          </a:xfrm>
          <a:prstGeom prst="rect">
            <a:avLst/>
          </a:prstGeom>
        </p:spPr>
        <p:txBody>
          <a:bodyPr wrap="square">
            <a:spAutoFit/>
          </a:bodyPr>
          <a:lstStyle/>
          <a:p>
            <a:pPr algn="just" rtl="0">
              <a:lnSpc>
                <a:spcPct val="107000"/>
              </a:lnSpc>
              <a:spcBef>
                <a:spcPts val="0"/>
              </a:spcBef>
              <a:spcAft>
                <a:spcPts val="800"/>
              </a:spcAft>
            </a:pPr>
            <a:r>
              <a:rPr lang="en-US" dirty="0">
                <a:latin typeface="Calibri" panose="020F0502020204030204" pitchFamily="34" charset="0"/>
                <a:ea typeface="Calibri" panose="020F0502020204030204" pitchFamily="34" charset="0"/>
              </a:rPr>
              <a:t>The smallest unit of memory is a </a:t>
            </a:r>
            <a:r>
              <a:rPr lang="en-US" b="1" dirty="0">
                <a:latin typeface="Calibri" panose="020F0502020204030204" pitchFamily="34" charset="0"/>
                <a:ea typeface="Calibri" panose="020F0502020204030204" pitchFamily="34" charset="0"/>
              </a:rPr>
              <a:t>bit</a:t>
            </a:r>
            <a:r>
              <a:rPr lang="en-US" dirty="0">
                <a:latin typeface="Calibri" panose="020F0502020204030204" pitchFamily="34" charset="0"/>
                <a:ea typeface="Calibri" panose="020F0502020204030204" pitchFamily="34" charset="0"/>
              </a:rPr>
              <a:t>. It is an electrical circuit called a </a:t>
            </a:r>
            <a:r>
              <a:rPr lang="en-US" b="1" dirty="0">
                <a:latin typeface="Calibri" panose="020F0502020204030204" pitchFamily="34" charset="0"/>
                <a:ea typeface="Calibri" panose="020F0502020204030204" pitchFamily="34" charset="0"/>
              </a:rPr>
              <a:t>flip-flop</a:t>
            </a:r>
            <a:r>
              <a:rPr lang="en-US" dirty="0">
                <a:latin typeface="Calibri" panose="020F0502020204030204" pitchFamily="34" charset="0"/>
                <a:ea typeface="Calibri" panose="020F0502020204030204" pitchFamily="34" charset="0"/>
              </a:rPr>
              <a:t> that is either in an on-state (represented as </a:t>
            </a:r>
            <a:r>
              <a:rPr lang="en-US" b="1" dirty="0">
                <a:latin typeface="Calibri" panose="020F0502020204030204" pitchFamily="34" charset="0"/>
                <a:ea typeface="Calibri" panose="020F0502020204030204" pitchFamily="34" charset="0"/>
              </a:rPr>
              <a:t>1</a:t>
            </a:r>
            <a:r>
              <a:rPr lang="en-US" dirty="0">
                <a:latin typeface="Calibri" panose="020F0502020204030204" pitchFamily="34" charset="0"/>
                <a:ea typeface="Calibri" panose="020F0502020204030204" pitchFamily="34" charset="0"/>
              </a:rPr>
              <a:t>) or an off-state (represented as </a:t>
            </a:r>
            <a:r>
              <a:rPr lang="en-US" b="1" dirty="0">
                <a:latin typeface="Calibri" panose="020F0502020204030204" pitchFamily="34" charset="0"/>
                <a:ea typeface="Calibri" panose="020F0502020204030204" pitchFamily="34" charset="0"/>
              </a:rPr>
              <a:t>0</a:t>
            </a:r>
            <a:r>
              <a:rPr lang="en-US" dirty="0">
                <a:latin typeface="Calibri" panose="020F0502020204030204" pitchFamily="34" charset="0"/>
                <a:ea typeface="Calibri" panose="020F0502020204030204" pitchFamily="34" charset="0"/>
              </a:rPr>
              <a:t>). Bits are grouped together to form larger memory units:</a:t>
            </a:r>
          </a:p>
        </p:txBody>
      </p:sp>
      <p:pic>
        <p:nvPicPr>
          <p:cNvPr id="14" name="Picture 13"/>
          <p:cNvPicPr/>
          <p:nvPr/>
        </p:nvPicPr>
        <p:blipFill>
          <a:blip r:embed="rId2"/>
          <a:stretch>
            <a:fillRect/>
          </a:stretch>
        </p:blipFill>
        <p:spPr>
          <a:xfrm>
            <a:off x="1669571" y="5084657"/>
            <a:ext cx="6686550" cy="1398693"/>
          </a:xfrm>
          <a:prstGeom prst="rect">
            <a:avLst/>
          </a:prstGeom>
        </p:spPr>
      </p:pic>
      <p:pic>
        <p:nvPicPr>
          <p:cNvPr id="9" name="Picture 8"/>
          <p:cNvPicPr/>
          <p:nvPr/>
        </p:nvPicPr>
        <p:blipFill>
          <a:blip r:embed="rId3"/>
          <a:stretch>
            <a:fillRect/>
          </a:stretch>
        </p:blipFill>
        <p:spPr>
          <a:xfrm>
            <a:off x="2471737" y="1724911"/>
            <a:ext cx="4505325" cy="1219200"/>
          </a:xfrm>
          <a:prstGeom prst="rect">
            <a:avLst/>
          </a:prstGeom>
        </p:spPr>
      </p:pic>
    </p:spTree>
    <p:extLst>
      <p:ext uri="{BB962C8B-B14F-4D97-AF65-F5344CB8AC3E}">
        <p14:creationId xmlns:p14="http://schemas.microsoft.com/office/powerpoint/2010/main" val="69824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74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01FEBE6-C97E-4E3E-A4A2-0CEFE78F12B0}" type="slidenum">
              <a:rPr lang="ar-SA" altLang="en-US"/>
              <a:pPr eaLnBrk="1" hangingPunct="1"/>
              <a:t>8</a:t>
            </a:fld>
            <a:endParaRPr lang="en-US" altLang="en-US"/>
          </a:p>
        </p:txBody>
      </p:sp>
      <p:sp>
        <p:nvSpPr>
          <p:cNvPr id="17414" name="Text Box 7"/>
          <p:cNvSpPr txBox="1">
            <a:spLocks noChangeArrowheads="1"/>
          </p:cNvSpPr>
          <p:nvPr/>
        </p:nvSpPr>
        <p:spPr bwMode="auto">
          <a:xfrm>
            <a:off x="1219200" y="228600"/>
            <a:ext cx="7010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US" altLang="en-US" sz="2800" dirty="0" smtClean="0"/>
              <a:t>Memory units</a:t>
            </a:r>
            <a:endParaRPr lang="en-US" altLang="en-US" dirty="0"/>
          </a:p>
        </p:txBody>
      </p:sp>
      <p:pic>
        <p:nvPicPr>
          <p:cNvPr id="15" name="Picture 14"/>
          <p:cNvPicPr/>
          <p:nvPr/>
        </p:nvPicPr>
        <p:blipFill>
          <a:blip r:embed="rId2"/>
          <a:stretch>
            <a:fillRect/>
          </a:stretch>
        </p:blipFill>
        <p:spPr>
          <a:xfrm>
            <a:off x="1981200" y="1676400"/>
            <a:ext cx="6096000" cy="3352800"/>
          </a:xfrm>
          <a:prstGeom prst="rect">
            <a:avLst/>
          </a:prstGeom>
        </p:spPr>
      </p:pic>
    </p:spTree>
    <p:extLst>
      <p:ext uri="{BB962C8B-B14F-4D97-AF65-F5344CB8AC3E}">
        <p14:creationId xmlns:p14="http://schemas.microsoft.com/office/powerpoint/2010/main" val="13928498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mtClean="0"/>
              <a:t>ICS102: Intro To Comp</a:t>
            </a:r>
          </a:p>
        </p:txBody>
      </p:sp>
      <p:sp>
        <p:nvSpPr>
          <p:cNvPr id="184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B150196-272B-480E-B5FC-ECD44B0B8638}" type="slidenum">
              <a:rPr lang="ar-SA" altLang="en-US"/>
              <a:pPr eaLnBrk="1" hangingPunct="1"/>
              <a:t>9</a:t>
            </a:fld>
            <a:endParaRPr lang="en-US" altLang="en-US"/>
          </a:p>
        </p:txBody>
      </p:sp>
      <p:sp>
        <p:nvSpPr>
          <p:cNvPr id="18436" name="Rectangle 2"/>
          <p:cNvSpPr>
            <a:spLocks noGrp="1" noChangeArrowheads="1"/>
          </p:cNvSpPr>
          <p:nvPr>
            <p:ph type="title" idx="4294967295"/>
          </p:nvPr>
        </p:nvSpPr>
        <p:spPr>
          <a:xfrm>
            <a:off x="1295400" y="152400"/>
            <a:ext cx="4876800" cy="639763"/>
          </a:xfrm>
        </p:spPr>
        <p:txBody>
          <a:bodyPr/>
          <a:lstStyle/>
          <a:p>
            <a:pPr algn="l" eaLnBrk="1" hangingPunct="1"/>
            <a:r>
              <a:rPr lang="en-US" altLang="en-US" sz="2800" smtClean="0"/>
              <a:t>Main Memory …</a:t>
            </a:r>
          </a:p>
        </p:txBody>
      </p:sp>
      <p:sp>
        <p:nvSpPr>
          <p:cNvPr id="2" name="Rectangle 1"/>
          <p:cNvSpPr/>
          <p:nvPr/>
        </p:nvSpPr>
        <p:spPr>
          <a:xfrm>
            <a:off x="1295400" y="1066800"/>
            <a:ext cx="7696200" cy="405367"/>
          </a:xfrm>
          <a:prstGeom prst="rect">
            <a:avLst/>
          </a:prstGeom>
        </p:spPr>
        <p:txBody>
          <a:bodyPr wrap="square">
            <a:spAutoFit/>
          </a:bodyPr>
          <a:lstStyle/>
          <a:p>
            <a:pPr marL="914400">
              <a:lnSpc>
                <a:spcPct val="107000"/>
              </a:lnSpc>
              <a:spcBef>
                <a:spcPts val="0"/>
              </a:spcBef>
              <a:spcAft>
                <a:spcPts val="600"/>
              </a:spcAft>
            </a:pPr>
            <a:r>
              <a:rPr lang="en-GB" sz="2000" dirty="0">
                <a:solidFill>
                  <a:srgbClr val="000000"/>
                </a:solidFill>
                <a:latin typeface="Times New Roman" panose="02020603050405020304" pitchFamily="18" charset="0"/>
                <a:ea typeface="Times New Roman" panose="02020603050405020304" pitchFamily="18" charset="0"/>
              </a:rPr>
              <a:t>Memory consists of a linear array of addressable </a:t>
            </a:r>
            <a:r>
              <a:rPr lang="en-GB" sz="2000" dirty="0" smtClean="0">
                <a:solidFill>
                  <a:srgbClr val="000000"/>
                </a:solidFill>
                <a:latin typeface="Times New Roman" panose="02020603050405020304" pitchFamily="18" charset="0"/>
                <a:ea typeface="Times New Roman" panose="02020603050405020304" pitchFamily="18" charset="0"/>
              </a:rPr>
              <a:t>memory cells</a:t>
            </a:r>
            <a:r>
              <a:rPr lang="en-GB" sz="2000" dirty="0">
                <a:solidFill>
                  <a:srgbClr val="000000"/>
                </a:solidFill>
                <a:latin typeface="Times New Roman" panose="02020603050405020304" pitchFamily="18" charset="0"/>
                <a:ea typeface="Times New Roman" panose="02020603050405020304" pitchFamily="18" charset="0"/>
              </a:rPr>
              <a:t>. </a:t>
            </a:r>
            <a:endParaRPr lang="en-US" sz="2000" dirty="0">
              <a:latin typeface="Calibri" panose="020F0502020204030204" pitchFamily="34" charset="0"/>
              <a:ea typeface="Calibri" panose="020F0502020204030204" pitchFamily="34" charset="0"/>
            </a:endParaRPr>
          </a:p>
        </p:txBody>
      </p:sp>
      <p:pic>
        <p:nvPicPr>
          <p:cNvPr id="33" name="Picture 32"/>
          <p:cNvPicPr/>
          <p:nvPr/>
        </p:nvPicPr>
        <p:blipFill>
          <a:blip r:embed="rId2"/>
          <a:stretch>
            <a:fillRect/>
          </a:stretch>
        </p:blipFill>
        <p:spPr>
          <a:xfrm>
            <a:off x="2209800" y="1443412"/>
            <a:ext cx="4572000" cy="45763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10543</TotalTime>
  <Words>1919</Words>
  <Application>Microsoft Office PowerPoint</Application>
  <PresentationFormat>On-screen Show (4:3)</PresentationFormat>
  <Paragraphs>266</Paragraphs>
  <Slides>40</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52" baseType="lpstr">
      <vt:lpstr>Arial</vt:lpstr>
      <vt:lpstr>Calibri</vt:lpstr>
      <vt:lpstr>Comic Sans MS</vt:lpstr>
      <vt:lpstr>Courier New</vt:lpstr>
      <vt:lpstr>Helvetica</vt:lpstr>
      <vt:lpstr>Open Sans</vt:lpstr>
      <vt:lpstr>Symbol</vt:lpstr>
      <vt:lpstr>Tahoma</vt:lpstr>
      <vt:lpstr>Times New Roman</vt:lpstr>
      <vt:lpstr>Wingdings</vt:lpstr>
      <vt:lpstr>Default Design</vt:lpstr>
      <vt:lpstr>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Main Memory …</vt:lpstr>
      <vt:lpstr>Main Memory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programming?</vt:lpstr>
      <vt:lpstr>What is a program?</vt:lpstr>
      <vt:lpstr>Programming languages</vt:lpstr>
      <vt:lpstr>Programming languages</vt:lpstr>
      <vt:lpstr>Programming languages</vt:lpstr>
      <vt:lpstr>PowerPoint Presentation</vt:lpstr>
      <vt:lpstr>Why Java ?</vt:lpstr>
      <vt:lpstr>Why Java ?</vt:lpstr>
      <vt:lpstr>Why Java ?</vt:lpstr>
      <vt:lpstr>PowerPoint Presentation</vt:lpstr>
      <vt:lpstr>PowerPoint Presentation</vt:lpstr>
      <vt:lpstr>PowerPoint Presentation</vt:lpstr>
      <vt:lpstr>PowerPoint Presentation</vt:lpstr>
      <vt:lpstr>PowerPoint Presentation</vt:lpstr>
      <vt:lpstr>A Java Program</vt:lpstr>
      <vt:lpstr>A Java Program</vt:lpstr>
      <vt:lpstr>Example of a Java Program</vt:lpstr>
      <vt:lpstr>Example of a Java Program</vt:lpstr>
      <vt:lpstr>Example of a Java Program</vt:lpstr>
      <vt:lpstr>Example of a Java Program</vt:lpstr>
      <vt:lpstr>Example of a Java Program</vt:lpstr>
      <vt:lpstr>Example of a Java Program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itc</dc:creator>
  <cp:lastModifiedBy>Wasfi Al-Khatib</cp:lastModifiedBy>
  <cp:revision>388</cp:revision>
  <cp:lastPrinted>1999-09-10T20:38:56Z</cp:lastPrinted>
  <dcterms:created xsi:type="dcterms:W3CDTF">1998-06-19T04:38:52Z</dcterms:created>
  <dcterms:modified xsi:type="dcterms:W3CDTF">2019-06-09T06:57:13Z</dcterms:modified>
</cp:coreProperties>
</file>