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315" r:id="rId4"/>
    <p:sldId id="316" r:id="rId5"/>
    <p:sldId id="305" r:id="rId6"/>
    <p:sldId id="317" r:id="rId7"/>
    <p:sldId id="262" r:id="rId8"/>
    <p:sldId id="306" r:id="rId9"/>
    <p:sldId id="318" r:id="rId10"/>
    <p:sldId id="322" r:id="rId11"/>
    <p:sldId id="323" r:id="rId12"/>
    <p:sldId id="321" r:id="rId13"/>
    <p:sldId id="264" r:id="rId14"/>
    <p:sldId id="324" r:id="rId15"/>
    <p:sldId id="287" r:id="rId16"/>
    <p:sldId id="298" r:id="rId17"/>
    <p:sldId id="314" r:id="rId18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170981"/>
    <a:srgbClr val="F6E6EA"/>
    <a:srgbClr val="FAE2F6"/>
    <a:srgbClr val="121328"/>
    <a:srgbClr val="D7FDF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0" autoAdjust="0"/>
    <p:restoredTop sz="94660" autoAdjust="0"/>
  </p:normalViewPr>
  <p:slideViewPr>
    <p:cSldViewPr>
      <p:cViewPr varScale="1">
        <p:scale>
          <a:sx n="151" d="100"/>
          <a:sy n="151" d="100"/>
        </p:scale>
        <p:origin x="226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3224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l" defTabSz="990410" rtl="0" eaLnBrk="0" hangingPunct="0">
              <a:defRPr sz="13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410" rtl="0" eaLnBrk="0" hangingPunct="0">
              <a:defRPr sz="13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l" defTabSz="990410" rtl="0" eaLnBrk="0" hangingPunct="0">
              <a:defRPr sz="13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89013">
              <a:defRPr sz="13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5ABEF0F7-7A6A-4589-BA78-91D39BCA9CB3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l" defTabSz="990410" rtl="0" eaLnBrk="0" hangingPunct="0">
              <a:defRPr sz="13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410" rtl="0" eaLnBrk="0" hangingPunct="0">
              <a:defRPr sz="13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l" defTabSz="990410" rtl="0" eaLnBrk="0" hangingPunct="0">
              <a:defRPr sz="13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89013">
              <a:defRPr sz="13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DBA6B65-2086-4E32-8A06-940B41B505CB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17195F7-031E-4ABA-BBD2-B1BA941B2AC7}" type="slidenum">
              <a:rPr lang="ar-SA" altLang="en-US" sz="1300"/>
              <a:pPr>
                <a:spcBef>
                  <a:spcPct val="0"/>
                </a:spcBef>
              </a:pPr>
              <a:t>1</a:t>
            </a:fld>
            <a:endParaRPr lang="en-US" altLang="en-US" sz="130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3A51C7F-17FB-4973-9D1E-78BDD791CB12}" type="slidenum">
              <a:rPr lang="ar-SA" altLang="en-US" sz="1300"/>
              <a:pPr>
                <a:spcBef>
                  <a:spcPct val="0"/>
                </a:spcBef>
              </a:pPr>
              <a:t>5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890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89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B5DA0D7-DBD2-4683-9D7C-EC5E07459B52}" type="slidenum">
              <a:rPr lang="ar-SA" altLang="en-US" sz="1300"/>
              <a:pPr>
                <a:spcBef>
                  <a:spcPct val="0"/>
                </a:spcBef>
              </a:pPr>
              <a:t>6</a:t>
            </a:fld>
            <a:endParaRPr lang="en-US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90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charset="0"/>
              </a:defRPr>
            </a:lvl1pPr>
          </a:lstStyle>
          <a:p>
            <a:pPr>
              <a:defRPr/>
            </a:pPr>
            <a:fld id="{653EA20C-B8E6-46C4-98A6-18F1E25B6563}" type="datetime4">
              <a:rPr lang="en-US"/>
              <a:pPr>
                <a:defRPr/>
              </a:pPr>
              <a:t>July 23,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01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20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005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26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3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99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5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4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939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5067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4672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3C2F8B-F107-47E0-BFB9-483A0D41E52C}" type="datetime4">
              <a:rPr lang="en-US" altLang="en-US" sz="14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July 23, 2018</a:t>
            </a:fld>
            <a:endParaRPr lang="en-US" altLang="en-US" sz="1400" smtClean="0">
              <a:solidFill>
                <a:schemeClr val="bg2"/>
              </a:solidFill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733800" y="54610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81200" y="2085975"/>
            <a:ext cx="64008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12: Classes I</a:t>
            </a: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Shadowing</a:t>
            </a:r>
          </a:p>
        </p:txBody>
      </p:sp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914400" y="990600"/>
            <a:ext cx="822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A local variable with the same name as a member variable shadows (hides) the member variable in the local variable’s scope:</a:t>
            </a: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304800" y="53340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n-lt"/>
                <a:cs typeface="Arial" charset="0"/>
              </a:rPr>
              <a:t> To avoid shadowing, qualify the static member variable by the class name:</a:t>
            </a:r>
          </a:p>
          <a:p>
            <a:pPr eaLnBrk="1" hangingPunct="1">
              <a:buClr>
                <a:srgbClr val="006600"/>
              </a:buClr>
              <a:defRPr/>
            </a:pPr>
            <a:r>
              <a:rPr lang="en-US" sz="1600" dirty="0">
                <a:latin typeface="+mn-lt"/>
                <a:cs typeface="Arial" charset="0"/>
              </a:rPr>
              <a:t>                Myclass.count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3400" y="1600200"/>
            <a:ext cx="83058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public class MyClass{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private static int count = 10;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private static void method1(){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 System.out.println("count = "+ count);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	int count = 5;                         </a:t>
            </a:r>
            <a:r>
              <a:rPr lang="en-US" altLang="en-US" sz="1400">
                <a:solidFill>
                  <a:srgbClr val="C00000"/>
                </a:solidFill>
                <a:latin typeface="Courier New" panose="02070309020205020404" pitchFamily="49" charset="0"/>
              </a:rPr>
              <a:t>// the static variable count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	System.out.println("count = "+ count); </a:t>
            </a:r>
            <a:r>
              <a:rPr lang="en-US" altLang="en-US" sz="1400">
                <a:solidFill>
                  <a:srgbClr val="C00000"/>
                </a:solidFill>
                <a:latin typeface="Courier New" panose="02070309020205020404" pitchFamily="49" charset="0"/>
              </a:rPr>
              <a:t>// is shadowed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0000CC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public static void main(String[] 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	 method1();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   System.out.println("count = "+ count);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} 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457200" y="4419600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Output:  count = 10</a:t>
            </a:r>
          </a:p>
          <a:p>
            <a:pPr algn="just"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             count = 5</a:t>
            </a:r>
          </a:p>
          <a:p>
            <a:pPr algn="just" eaLnBrk="1" hangingPunct="1"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             count = 10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04800" y="5867400"/>
            <a:ext cx="8458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If the shadowing is in an instance method or a constructor qualify the instance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/>
              <a:t>   member variable by the implicit parameter </a:t>
            </a:r>
            <a:r>
              <a:rPr lang="en-US" altLang="en-US" sz="1800" b="1"/>
              <a:t>this</a:t>
            </a:r>
            <a:r>
              <a:rPr lang="en-US" altLang="en-US" sz="1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Shadowing</a:t>
            </a: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304800" y="2438400"/>
            <a:ext cx="84582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public class Circle{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private double radius;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private double x;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private double 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public Circle(double radius, double x, double y)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throws  IllegalArgumentException{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if(radius &lt; 0)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 throw new IllegalArgumentException("Error: Negative radius");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else{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  this.radius = radius;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  this.x = x;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  this.y = x;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public void setRadius(double radius) throws IllegalArgumentException{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if(radius &lt; 0)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 throw new IllegalArgumentException("Error: Negative radius");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else{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     this.radius = radius;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      // . . 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</a:rPr>
              <a:t>}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8600" y="1143000"/>
            <a:ext cx="8686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Within an instance method or a constructor, </a:t>
            </a:r>
            <a:r>
              <a:rPr lang="en-US" altLang="en-US" sz="1600" b="1"/>
              <a:t>this</a:t>
            </a:r>
            <a:r>
              <a:rPr lang="en-US" altLang="en-US" sz="1600"/>
              <a:t> is a reference to the current object — the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/>
              <a:t>   object whose method or constructor is being called.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4800" y="1752600"/>
            <a:ext cx="8305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You can refer to any member of the current object from within an instance method or a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600"/>
              <a:t>   constructor by using </a:t>
            </a:r>
            <a:r>
              <a:rPr lang="en-US" altLang="en-US" sz="1600" b="1"/>
              <a:t>this</a:t>
            </a:r>
            <a:r>
              <a:rPr lang="en-US" altLang="en-US" sz="16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Reference variable declarations and Object creation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990600"/>
            <a:ext cx="74676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To create the objects of the class Circle we have discussed, we write a driver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  class </a:t>
            </a:r>
            <a:r>
              <a:rPr lang="en-US" altLang="en-US" sz="1600" b="1"/>
              <a:t>CircleDriver</a:t>
            </a:r>
            <a:r>
              <a:rPr lang="en-US" altLang="en-US" sz="1600"/>
              <a:t> :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28600" y="1600200"/>
            <a:ext cx="8763000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public class CircleDriver{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public static void main(String[] 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    Circle circle1 = new Circle(5.0, 1.0, 3.0);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    Circle circle2 = new Circle(7.5, -2.0, 6.0);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	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    System.out.printf("Circle1 radius = %.2f cm%n", circle1.getRadius());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    System.out.printf("Circle1 area = %.2f square cm%n", circle1.calculateArea());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    System.out.printf("Circle1 circumference = %.2f cm%n", circle1.calculateCircumference());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	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     circle2.setRadius(circle2.getRadius() + 2.0);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	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     System.out.printf("Circle2 radius = %.2f cm%n", circle2.getRadius());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     System.out.printf("Circle2 area = %.2f square cm%n", circle2.calculateArea());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    System.out.printf("Circle2 circumference = %.2f cm%n", circle2.calculateCircumference());	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</a:rPr>
              <a:t>}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5867400"/>
            <a:ext cx="86868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Note: Since </a:t>
            </a:r>
            <a:r>
              <a:rPr lang="en-US" altLang="en-US" sz="1600" b="1"/>
              <a:t>radius</a:t>
            </a:r>
            <a:r>
              <a:rPr lang="en-US" altLang="en-US" sz="1600"/>
              <a:t> is a private instance variable, it cannot be accessed directly in  </a:t>
            </a:r>
            <a:r>
              <a:rPr lang="en-US" altLang="en-US" sz="1600" b="1"/>
              <a:t>CircleDriver</a:t>
            </a:r>
            <a:r>
              <a:rPr lang="en-US" altLang="en-US" sz="1600"/>
              <a:t> ,the following are invalid:  </a:t>
            </a:r>
            <a:r>
              <a:rPr lang="en-US" altLang="en-US" sz="1600" b="1">
                <a:solidFill>
                  <a:srgbClr val="0000CC"/>
                </a:solidFill>
              </a:rPr>
              <a:t>circle1.radius </a:t>
            </a:r>
            <a:r>
              <a:rPr lang="en-US" altLang="en-US" sz="1600"/>
              <a:t>and</a:t>
            </a:r>
            <a:r>
              <a:rPr lang="en-US" altLang="en-US" sz="1600" b="1">
                <a:solidFill>
                  <a:srgbClr val="0000CC"/>
                </a:solidFill>
              </a:rPr>
              <a:t> circle2.radius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we must use the public </a:t>
            </a:r>
            <a:r>
              <a:rPr lang="en-US" altLang="en-US" sz="1600" b="1"/>
              <a:t>getRadius</a:t>
            </a:r>
            <a:r>
              <a:rPr lang="en-US" altLang="en-US" sz="1600"/>
              <a:t> method to access the radius of each circle.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Reference variable declarations and Object creation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9600" y="2362200"/>
            <a:ext cx="81534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 Student{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String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int id;         </a:t>
            </a:r>
            <a:r>
              <a:rPr lang="en-US" altLang="en-US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default package access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double gpa;     </a:t>
            </a:r>
            <a:r>
              <a:rPr lang="en-US" altLang="en-US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default package access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StudentDriver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static void main(String []args){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Student s1 = new Student(); </a:t>
            </a:r>
            <a:r>
              <a:rPr lang="en-US" altLang="en-US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invoking default constructor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Student s2 = new Student();</a:t>
            </a:r>
            <a:r>
              <a:rPr lang="en-US" altLang="en-US" sz="16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// invoking default constructor</a:t>
            </a:r>
            <a:endParaRPr lang="en-US" altLang="en-US" sz="16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s1.name = "Ali"; s1.id = 20084573; s1.gpa = 2.5;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s2.name = "Sami"; s2.id = 20096382; s2.gpa = 3.1;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System.out.println("Name of student1 is " + s1.name);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System.out.println("ID of student1 is " + s1.id);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System.out.println("GPA of student1 is " + s1.gpa);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43000" y="990600"/>
            <a:ext cx="7772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If no constructor is written in a class, Java inserts a default no-argument constructor that has an empty body.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14400" y="1752600"/>
            <a:ext cx="7772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If is bad and unsafe programming practice to use the default constructor and public or package access instance variables.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7307263" cy="623888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Abstraction and Information Hiding (Encapsulation)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66800" y="1676400"/>
            <a:ext cx="7924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Example: Some attributes of the </a:t>
            </a:r>
            <a:r>
              <a:rPr lang="en-US" altLang="en-US" sz="1600" b="1"/>
              <a:t>Student</a:t>
            </a:r>
            <a:r>
              <a:rPr lang="en-US" altLang="en-US" sz="1600"/>
              <a:t> class are: name, id, gpa, major,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numberOfRegisteredCourses, academicStatus,  academicHistory, weight, height,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nationality, dateOfBirth, numberOfBrothers, numberOfSisters, residenceAddress,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medicalHistory</a:t>
            </a:r>
            <a:endParaRPr lang="en-US" altLang="en-US" sz="16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67000" y="2819400"/>
            <a:ext cx="3962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Some abstractions of </a:t>
            </a:r>
            <a:r>
              <a:rPr lang="en-US" altLang="en-US" sz="1600" b="1"/>
              <a:t>Student </a:t>
            </a:r>
            <a:r>
              <a:rPr lang="en-US" altLang="en-US" sz="1600"/>
              <a:t>class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04800" y="4021138"/>
            <a:ext cx="1752600" cy="1922462"/>
            <a:chOff x="304800" y="2971800"/>
            <a:chExt cx="1752600" cy="1922859"/>
          </a:xfrm>
        </p:grpSpPr>
        <p:sp>
          <p:nvSpPr>
            <p:cNvPr id="16403" name="Rectangle 9"/>
            <p:cNvSpPr>
              <a:spLocks noChangeArrowheads="1"/>
            </p:cNvSpPr>
            <p:nvPr/>
          </p:nvSpPr>
          <p:spPr bwMode="auto">
            <a:xfrm>
              <a:off x="304800" y="2971800"/>
              <a:ext cx="1752600" cy="1905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6404" name="TextBox 10"/>
            <p:cNvSpPr txBox="1">
              <a:spLocks noChangeArrowheads="1"/>
            </p:cNvSpPr>
            <p:nvPr/>
          </p:nvSpPr>
          <p:spPr bwMode="auto">
            <a:xfrm>
              <a:off x="381000" y="3048000"/>
              <a:ext cx="1447800" cy="184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int id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String name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String major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/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relevant constructors and methods</a:t>
              </a:r>
              <a:r>
                <a:rPr lang="en-US" altLang="en-US" sz="1800"/>
                <a:t> 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971800" y="3967163"/>
            <a:ext cx="2438400" cy="2586037"/>
            <a:chOff x="2971800" y="2971800"/>
            <a:chExt cx="2438400" cy="2585323"/>
          </a:xfrm>
        </p:grpSpPr>
        <p:sp>
          <p:nvSpPr>
            <p:cNvPr id="16401" name="Rectangle 11"/>
            <p:cNvSpPr>
              <a:spLocks noChangeArrowheads="1"/>
            </p:cNvSpPr>
            <p:nvPr/>
          </p:nvSpPr>
          <p:spPr bwMode="auto">
            <a:xfrm>
              <a:off x="2971800" y="2971800"/>
              <a:ext cx="2438400" cy="2514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6402" name="TextBox 13"/>
            <p:cNvSpPr txBox="1">
              <a:spLocks noChangeArrowheads="1"/>
            </p:cNvSpPr>
            <p:nvPr/>
          </p:nvSpPr>
          <p:spPr bwMode="auto">
            <a:xfrm>
              <a:off x="3048000" y="2971800"/>
              <a:ext cx="2133600" cy="2585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int id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String name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double height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double weight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String dateOfBirth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String medicalHistory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/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relevant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 constructors and methods</a:t>
              </a:r>
              <a:r>
                <a:rPr lang="en-US" altLang="en-US" sz="1800"/>
                <a:t> 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6019800" y="3886200"/>
            <a:ext cx="2895600" cy="2662238"/>
            <a:chOff x="6019800" y="2971800"/>
            <a:chExt cx="2895600" cy="2661523"/>
          </a:xfrm>
        </p:grpSpPr>
        <p:sp>
          <p:nvSpPr>
            <p:cNvPr id="16399" name="Rectangle 12"/>
            <p:cNvSpPr>
              <a:spLocks noChangeArrowheads="1"/>
            </p:cNvSpPr>
            <p:nvPr/>
          </p:nvSpPr>
          <p:spPr bwMode="auto">
            <a:xfrm>
              <a:off x="6019800" y="2971800"/>
              <a:ext cx="2895600" cy="25908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6400" name="TextBox 14"/>
            <p:cNvSpPr txBox="1">
              <a:spLocks noChangeArrowheads="1"/>
            </p:cNvSpPr>
            <p:nvPr/>
          </p:nvSpPr>
          <p:spPr bwMode="auto">
            <a:xfrm>
              <a:off x="6096000" y="3048000"/>
              <a:ext cx="2743200" cy="2585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int id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String name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String major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double gpa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int numRegisteredCourses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String academicStatus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String academicHistory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600"/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relevant constructors and methods</a:t>
              </a:r>
              <a:r>
                <a:rPr lang="en-US" altLang="en-US" sz="1800"/>
                <a:t> </a:t>
              </a:r>
            </a:p>
          </p:txBody>
        </p:sp>
      </p:grp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>
            <a:off x="1143000" y="3276600"/>
            <a:ext cx="2209800" cy="5334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>
            <a:off x="4191000" y="3200400"/>
            <a:ext cx="0" cy="4572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2"/>
          <p:cNvCxnSpPr>
            <a:cxnSpLocks noChangeShapeType="1"/>
          </p:cNvCxnSpPr>
          <p:nvPr/>
        </p:nvCxnSpPr>
        <p:spPr bwMode="auto">
          <a:xfrm>
            <a:off x="5410200" y="3276600"/>
            <a:ext cx="1981200" cy="381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066800" y="990600"/>
            <a:ext cx="78486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Abstraction is the concept of exposing only the required essential characteristics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and behavior of an object with respect to a context.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0" y="3276600"/>
            <a:ext cx="1981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Department context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200400" y="3581400"/>
            <a:ext cx="2362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Medical Clinic context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81800" y="3200400"/>
            <a:ext cx="2362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Registrar context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7307263" cy="623888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Abstraction and Information Hiding (Encapsulation)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7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600" i="1" smtClean="0"/>
              <a:t>Encapsulation </a:t>
            </a:r>
            <a:r>
              <a:rPr lang="en-US" altLang="en-US" sz="1600" smtClean="0"/>
              <a:t>means that the data and methods of a class are combined into a single unit (i.e., a class object) together with the hiding of the internal implementation of the class and enforcing access to the internal data in a controlled manner. For example, making fields </a:t>
            </a:r>
            <a:r>
              <a:rPr lang="en-US" altLang="en-US" sz="1600" b="1" smtClean="0"/>
              <a:t>private</a:t>
            </a:r>
            <a:r>
              <a:rPr lang="en-US" altLang="en-US" sz="1600" smtClean="0"/>
              <a:t> and exposing them only through public  get- and set-methods 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6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1600" smtClean="0"/>
              <a:t>Example: String processing.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600" smtClean="0"/>
          </a:p>
          <a:p>
            <a:pPr eaLnBrk="1" hangingPunct="1">
              <a:lnSpc>
                <a:spcPct val="90000"/>
              </a:lnSpc>
            </a:pPr>
            <a:endParaRPr lang="en-US" altLang="en-US" sz="16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1600" smtClean="0"/>
              <a:t>This is useful in making programmers not to be concerned of such details.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62000" y="3276600"/>
            <a:ext cx="525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str1 = new String("MY KFUPM");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72200" y="3200400"/>
            <a:ext cx="2590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Data of the string and methods that can be used are encapsulated in the object referenced by </a:t>
            </a:r>
            <a:r>
              <a:rPr lang="en-US" altLang="en-US" sz="1600">
                <a:latin typeface="Courier New" panose="02070309020205020404" pitchFamily="49" charset="0"/>
                <a:cs typeface="Courier New" panose="02070309020205020404" pitchFamily="49" charset="0"/>
              </a:rPr>
              <a:t>str1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38200" y="4495800"/>
            <a:ext cx="487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String str2 = str1.substring(3,6);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248400" y="4459288"/>
            <a:ext cx="2590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Implementation of the method  substring is hidden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18435" name="Object 4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Image" r:id="rId4" imgW="2897282" imgH="2261913" progId="Photoshop.Image.5">
                  <p:embed/>
                </p:oleObj>
              </mc:Choice>
              <mc:Fallback>
                <p:oleObj name="Image" r:id="rId4" imgW="2897282" imgH="2261913" progId="Photoshop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228600" y="4249738"/>
            <a:ext cx="70866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     - read sections 4.1 and 4.2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Define a class Date with three instance variable:</a:t>
            </a:r>
          </a:p>
          <a:p>
            <a:pPr lvl="1" eaLnBrk="1" hangingPunct="1"/>
            <a:r>
              <a:rPr lang="en-US" altLang="en-US" smtClean="0"/>
              <a:t>month of type String</a:t>
            </a:r>
          </a:p>
          <a:p>
            <a:pPr lvl="1" eaLnBrk="1" hangingPunct="1"/>
            <a:r>
              <a:rPr lang="en-US" altLang="en-US" smtClean="0"/>
              <a:t>day of type integer</a:t>
            </a:r>
          </a:p>
          <a:p>
            <a:pPr lvl="1" eaLnBrk="1" hangingPunct="1"/>
            <a:r>
              <a:rPr lang="en-US" altLang="en-US" smtClean="0"/>
              <a:t>year of type integer</a:t>
            </a:r>
          </a:p>
          <a:p>
            <a:pPr eaLnBrk="1" hangingPunct="1"/>
            <a:r>
              <a:rPr lang="en-US" altLang="en-US" smtClean="0"/>
              <a:t>Provide a method WriteOutput to print the details of the Date</a:t>
            </a:r>
          </a:p>
          <a:p>
            <a:pPr eaLnBrk="1" hangingPunct="1"/>
            <a:r>
              <a:rPr lang="en-US" altLang="en-US" smtClean="0"/>
              <a:t>Provide accessor and mutator methods for all instance variables.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77200" cy="441960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en-US" sz="2000" smtClean="0"/>
              <a:t>Introduction to Object Oriented Programming (OOP)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2000" smtClean="0"/>
              <a:t>Class Definitions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2000" smtClean="0"/>
              <a:t>Scope Rules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2000" smtClean="0">
                <a:cs typeface="Tahoma" panose="020B0604030504040204" pitchFamily="34" charset="0"/>
              </a:rPr>
              <a:t>Shadowing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2000" smtClean="0"/>
              <a:t>Reference variable declarations and Object creation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2000" smtClean="0"/>
              <a:t>Principles of OOP: Abstraction and Encapsulation</a:t>
            </a:r>
          </a:p>
          <a:p>
            <a:pPr eaLnBrk="1" hangingPunct="1">
              <a:spcBef>
                <a:spcPct val="50000"/>
              </a:spcBef>
            </a:pPr>
            <a:endParaRPr lang="en-US" altLang="en-US" sz="2000" smtClean="0"/>
          </a:p>
          <a:p>
            <a:pPr eaLnBrk="1" hangingPunct="1">
              <a:spcBef>
                <a:spcPct val="50000"/>
              </a:spcBef>
            </a:pPr>
            <a:endParaRPr lang="en-US" altLang="en-US" sz="2000" smtClean="0"/>
          </a:p>
          <a:p>
            <a:pPr eaLnBrk="1" hangingPunct="1">
              <a:spcBef>
                <a:spcPct val="50000"/>
              </a:spcBef>
            </a:pPr>
            <a:endParaRPr lang="en-US" altLang="en-US" sz="2000" smtClean="0"/>
          </a:p>
          <a:p>
            <a:pPr eaLnBrk="1" hangingPunct="1">
              <a:spcBef>
                <a:spcPct val="50000"/>
              </a:spcBef>
            </a:pPr>
            <a:endParaRPr lang="en-US" altLang="en-US" sz="2000" smtClean="0"/>
          </a:p>
          <a:p>
            <a:pPr eaLnBrk="1" hangingPunct="1">
              <a:spcBef>
                <a:spcPct val="50000"/>
              </a:spcBef>
            </a:pPr>
            <a:endParaRPr lang="en-US" altLang="en-US" sz="2000" smtClean="0"/>
          </a:p>
          <a:p>
            <a:pPr eaLnBrk="1" hangingPunct="1">
              <a:spcBef>
                <a:spcPct val="50000"/>
              </a:spcBef>
            </a:pPr>
            <a:endParaRPr lang="en-US" altLang="en-US" sz="2000" smtClean="0"/>
          </a:p>
          <a:p>
            <a:pPr eaLnBrk="1" hangingPunct="1">
              <a:spcBef>
                <a:spcPct val="50000"/>
              </a:spcBef>
            </a:pPr>
            <a:endParaRPr lang="en-US" altLang="en-US" sz="2000" smtClean="0"/>
          </a:p>
          <a:p>
            <a:pPr eaLnBrk="1" hangingPunct="1">
              <a:spcBef>
                <a:spcPct val="50000"/>
              </a:spcBef>
            </a:pPr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Introduction to Object Oriented Programming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Any object in the world has characteristics (attributes) and behavior (it do some actions).</a:t>
            </a:r>
          </a:p>
          <a:p>
            <a:pPr eaLnBrk="1" hangingPunct="1"/>
            <a:r>
              <a:rPr lang="en-US" altLang="en-US" sz="2000" smtClean="0"/>
              <a:t>Example: a telephone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2000" smtClean="0"/>
              <a:t>What are the characteristics and actions of:</a:t>
            </a:r>
          </a:p>
          <a:p>
            <a:pPr lvl="1" eaLnBrk="1" hangingPunct="1"/>
            <a:r>
              <a:rPr lang="en-US" altLang="en-US" sz="1600" smtClean="0"/>
              <a:t>A car</a:t>
            </a:r>
          </a:p>
          <a:p>
            <a:pPr lvl="1" eaLnBrk="1" hangingPunct="1"/>
            <a:r>
              <a:rPr lang="en-US" altLang="en-US" sz="1600" smtClean="0"/>
              <a:t>A student</a:t>
            </a:r>
          </a:p>
          <a:p>
            <a:pPr lvl="1" eaLnBrk="1" hangingPunct="1"/>
            <a:r>
              <a:rPr lang="en-US" altLang="en-US" sz="1600" smtClean="0"/>
              <a:t>A bankAccount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19200" y="2667000"/>
            <a:ext cx="2971800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/>
              <a:t>Characteristics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brand name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year of manufacture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color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48200" y="2665413"/>
            <a:ext cx="2514600" cy="1477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/>
              <a:t>Actions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store a contact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dial a number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receive a call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Introduction to Object Oriented Programming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4760913"/>
          </a:xfrm>
        </p:spPr>
        <p:txBody>
          <a:bodyPr/>
          <a:lstStyle/>
          <a:p>
            <a:pPr eaLnBrk="1" hangingPunct="1"/>
            <a:r>
              <a:rPr lang="en-US" altLang="en-US" sz="1600" smtClean="0"/>
              <a:t>Java is an Object-Oriented programming (OOP) language.</a:t>
            </a:r>
          </a:p>
          <a:p>
            <a:pPr eaLnBrk="1" hangingPunct="1"/>
            <a:r>
              <a:rPr lang="en-US" altLang="en-US" sz="1600" smtClean="0"/>
              <a:t>OOP is a programming methodology that views a program as objects interacting with each other by their actions (i.e., by sending messages to one another).</a:t>
            </a:r>
          </a:p>
          <a:p>
            <a:pPr eaLnBrk="1" hangingPunct="1"/>
            <a:r>
              <a:rPr lang="en-US" altLang="en-US" sz="1600" smtClean="0"/>
              <a:t>In OOP:</a:t>
            </a:r>
          </a:p>
          <a:p>
            <a:pPr lvl="1" eaLnBrk="1" hangingPunct="1"/>
            <a:r>
              <a:rPr lang="en-US" altLang="en-US" sz="1600" smtClean="0"/>
              <a:t>Actions are called </a:t>
            </a:r>
            <a:r>
              <a:rPr lang="en-US" altLang="en-US" sz="1600" i="1" smtClean="0"/>
              <a:t>methods</a:t>
            </a:r>
          </a:p>
          <a:p>
            <a:pPr lvl="1" eaLnBrk="1" hangingPunct="1"/>
            <a:r>
              <a:rPr lang="en-US" altLang="en-US" sz="1600" smtClean="0"/>
              <a:t>Objects types are called </a:t>
            </a:r>
            <a:r>
              <a:rPr lang="en-US" altLang="en-US" sz="1600" i="1" smtClean="0"/>
              <a:t>classes </a:t>
            </a:r>
          </a:p>
          <a:p>
            <a:pPr eaLnBrk="1" hangingPunct="1"/>
            <a:r>
              <a:rPr lang="en-US" altLang="en-US" sz="1600" smtClean="0"/>
              <a:t>A class is a template or blueprint defining the variables (attributes) and methods (behavior) common to all objects of a certain kind.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3581400"/>
            <a:ext cx="2514600" cy="2092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/>
              <a:t>Student</a:t>
            </a: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String name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int id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double gpa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String getName()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int getID()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double getGPA()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void setGPA(double otherGPA) </a:t>
            </a: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3048000" y="3505200"/>
            <a:ext cx="1905000" cy="22098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>
              <a:defRPr/>
            </a:pPr>
            <a:r>
              <a:rPr lang="en-US" altLang="en-US" dirty="0">
                <a:cs typeface="Arial" charset="0"/>
              </a:rPr>
              <a:t>stuObj1</a:t>
            </a:r>
          </a:p>
          <a:p>
            <a:pPr eaLnBrk="1" hangingPunct="1">
              <a:defRPr/>
            </a:pPr>
            <a:r>
              <a:rPr lang="en-US" altLang="en-US" sz="1400" dirty="0">
                <a:latin typeface="Courier New" pitchFamily="49" charset="0"/>
                <a:cs typeface="+mj-cs"/>
              </a:rPr>
              <a:t>"</a:t>
            </a:r>
            <a:r>
              <a:rPr lang="en-US" altLang="en-US" sz="1400" dirty="0">
                <a:latin typeface="Courier New" pitchFamily="49" charset="0"/>
                <a:cs typeface="Courier New" pitchFamily="49" charset="0"/>
              </a:rPr>
              <a:t>Ali"</a:t>
            </a:r>
          </a:p>
          <a:p>
            <a:pPr eaLnBrk="1" hangingPunct="1">
              <a:defRPr/>
            </a:pPr>
            <a:r>
              <a:rPr lang="en-US" altLang="en-US" sz="1400" dirty="0">
                <a:latin typeface="Courier New" pitchFamily="49" charset="0"/>
                <a:cs typeface="Courier New" pitchFamily="49" charset="0"/>
              </a:rPr>
              <a:t>20084573</a:t>
            </a:r>
          </a:p>
          <a:p>
            <a:pPr eaLnBrk="1" hangingPunct="1">
              <a:defRPr/>
            </a:pPr>
            <a:r>
              <a:rPr lang="en-US" altLang="en-US" sz="1400" dirty="0">
                <a:latin typeface="Courier New" pitchFamily="49" charset="0"/>
                <a:cs typeface="Courier New" pitchFamily="49" charset="0"/>
              </a:rPr>
              <a:t>2.5</a:t>
            </a:r>
          </a:p>
          <a:p>
            <a:pPr eaLnBrk="1" hangingPunct="1">
              <a:defRPr/>
            </a:pPr>
            <a:r>
              <a:rPr lang="en-US" altLang="en-US" sz="1400" dirty="0">
                <a:latin typeface="Courier New" pitchFamily="49" charset="0"/>
                <a:cs typeface="Courier New" pitchFamily="49" charset="0"/>
              </a:rPr>
              <a:t>String getName()</a:t>
            </a:r>
          </a:p>
          <a:p>
            <a:pPr eaLnBrk="1" hangingPunct="1">
              <a:defRPr/>
            </a:pPr>
            <a:r>
              <a:rPr lang="en-US" altLang="en-US" sz="1400" dirty="0">
                <a:latin typeface="Courier New" pitchFamily="49" charset="0"/>
                <a:cs typeface="Courier New" pitchFamily="49" charset="0"/>
              </a:rPr>
              <a:t>int getID()</a:t>
            </a:r>
          </a:p>
          <a:p>
            <a:pPr eaLnBrk="1" hangingPunct="1">
              <a:defRPr/>
            </a:pPr>
            <a:r>
              <a:rPr lang="en-US" altLang="en-US" sz="1400" dirty="0">
                <a:latin typeface="Courier New" pitchFamily="49" charset="0"/>
                <a:cs typeface="Courier New" pitchFamily="49" charset="0"/>
              </a:rPr>
              <a:t>double getGPA()</a:t>
            </a:r>
          </a:p>
          <a:p>
            <a:pPr eaLnBrk="1" hangingPunct="1">
              <a:defRPr/>
            </a:pPr>
            <a:r>
              <a:rPr lang="en-US" altLang="en-US" sz="1400" dirty="0">
                <a:latin typeface="Courier New" pitchFamily="49" charset="0"/>
                <a:cs typeface="Courier New" pitchFamily="49" charset="0"/>
              </a:rPr>
              <a:t>setGPA(double </a:t>
            </a:r>
          </a:p>
          <a:p>
            <a:pPr eaLnBrk="1" hangingPunct="1">
              <a:defRPr/>
            </a:pPr>
            <a:r>
              <a:rPr lang="en-US" altLang="en-US" sz="1400" dirty="0">
                <a:latin typeface="Courier New" pitchFamily="49" charset="0"/>
                <a:cs typeface="Courier New" pitchFamily="49" charset="0"/>
              </a:rPr>
              <a:t>otherGPA)</a:t>
            </a:r>
          </a:p>
          <a:p>
            <a:pPr eaLnBrk="1" hangingPunct="1">
              <a:defRPr/>
            </a:pPr>
            <a:endParaRPr lang="en-US" alt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5105400" y="3505200"/>
            <a:ext cx="1905000" cy="22098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stuObj2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"Sami"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20096382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3.1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String getName()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int getID()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double getGPA()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setGPA(double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otherGPA)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7086600" y="3505200"/>
            <a:ext cx="1905000" cy="22098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stuObj3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"Talal"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20087915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2.8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String getName()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int getID()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double getGPA()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setGPA(double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otherGPA)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176" name="TextBox 7"/>
          <p:cNvSpPr txBox="1">
            <a:spLocks noChangeArrowheads="1"/>
          </p:cNvSpPr>
          <p:nvPr/>
        </p:nvSpPr>
        <p:spPr bwMode="auto">
          <a:xfrm>
            <a:off x="201613" y="6096000"/>
            <a:ext cx="87899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An object is a particular item that belongs to a class; it is also called an instance of its class.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 animBg="1"/>
      <p:bldP spid="71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344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A class consists of:</a:t>
            </a:r>
          </a:p>
          <a:p>
            <a:pPr lvl="1" eaLnBrk="1" hangingPunct="1"/>
            <a:r>
              <a:rPr lang="en-US" altLang="en-US" sz="1600" smtClean="0"/>
              <a:t>A name</a:t>
            </a:r>
          </a:p>
          <a:p>
            <a:pPr lvl="1" eaLnBrk="1" hangingPunct="1"/>
            <a:r>
              <a:rPr lang="en-US" altLang="en-US" sz="1600" smtClean="0"/>
              <a:t>instance  and/or static variables</a:t>
            </a:r>
          </a:p>
          <a:p>
            <a:pPr lvl="1" eaLnBrk="1" hangingPunct="1"/>
            <a:r>
              <a:rPr lang="en-US" altLang="en-US" sz="1600" smtClean="0"/>
              <a:t>Constructors</a:t>
            </a:r>
          </a:p>
          <a:p>
            <a:pPr lvl="1" eaLnBrk="1" hangingPunct="1"/>
            <a:r>
              <a:rPr lang="en-US" altLang="en-US" sz="1600" smtClean="0"/>
              <a:t>Methods </a:t>
            </a:r>
          </a:p>
          <a:p>
            <a:pPr eaLnBrk="1" hangingPunct="1"/>
            <a:r>
              <a:rPr lang="en-US" altLang="en-US" sz="2000" smtClean="0"/>
              <a:t>General form of a class: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Class Definition</a:t>
            </a:r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90600"/>
            <a:ext cx="29432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0" y="48768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A constructor is a code block that has the same name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as the class. It is used to initialize the instance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 variables of an object when that object is created.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The block may be empty, in which case the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instance variables will be initialized to default values.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33400" y="3048000"/>
            <a:ext cx="3886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access-specifier   </a:t>
            </a:r>
            <a:r>
              <a:rPr lang="en-US" altLang="en-US" sz="1600" b="1"/>
              <a:t>class</a:t>
            </a:r>
            <a:r>
              <a:rPr lang="en-US" altLang="en-US" sz="1600"/>
              <a:t>   ClassName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 {      class or static variable declarations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         instance variable declarations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         Constructors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         class or static methods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         instance methods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 }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2400" y="6248400"/>
            <a:ext cx="5715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The instance and class variables of a class are also called its </a:t>
            </a:r>
            <a:r>
              <a:rPr lang="en-US" altLang="en-US" sz="1600" i="1"/>
              <a:t>fields</a:t>
            </a:r>
            <a:r>
              <a:rPr lang="en-US" altLang="en-US" sz="1600"/>
              <a:t>. A classes fields and methods are its </a:t>
            </a:r>
            <a:r>
              <a:rPr lang="en-US" altLang="en-US" sz="1600" i="1"/>
              <a:t>members</a:t>
            </a:r>
            <a:r>
              <a:rPr lang="en-US" altLang="en-US" sz="1600"/>
              <a:t>. </a:t>
            </a:r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>
            <a:off x="5334000" y="1600200"/>
            <a:ext cx="762000" cy="0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H="1" flipV="1">
            <a:off x="7772400" y="1905000"/>
            <a:ext cx="990600" cy="1905000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 flipH="1" flipV="1">
            <a:off x="7772400" y="2667000"/>
            <a:ext cx="914400" cy="1143000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114800" y="1371600"/>
            <a:ext cx="1400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instance  and/or static variables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743825" y="3838575"/>
            <a:ext cx="14001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local variables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07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07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207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207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207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207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7299" grpId="0" build="p"/>
      <p:bldP spid="36" grpId="0"/>
      <p:bldP spid="37" grpId="0"/>
      <p:bldP spid="15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Class Definition</a:t>
            </a:r>
          </a:p>
        </p:txBody>
      </p:sp>
      <p:sp>
        <p:nvSpPr>
          <p:cNvPr id="9219" name="Rectangle 34"/>
          <p:cNvSpPr>
            <a:spLocks noChangeArrowheads="1"/>
          </p:cNvSpPr>
          <p:nvPr/>
        </p:nvSpPr>
        <p:spPr bwMode="auto">
          <a:xfrm>
            <a:off x="228600" y="1143000"/>
            <a:ext cx="8686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j-lt"/>
                <a:cs typeface="Arial" charset="0"/>
              </a:rPr>
              <a:t> Java provides four access modifiers to set access levels for classes, class members and</a:t>
            </a:r>
          </a:p>
          <a:p>
            <a:pPr eaLnBrk="1" hangingPunct="1">
              <a:buClr>
                <a:srgbClr val="006600"/>
              </a:buClr>
              <a:defRPr/>
            </a:pPr>
            <a:r>
              <a:rPr lang="en-US" sz="1600" dirty="0">
                <a:latin typeface="+mj-lt"/>
                <a:cs typeface="Arial" charset="0"/>
              </a:rPr>
              <a:t>   constructors. </a:t>
            </a:r>
          </a:p>
          <a:p>
            <a:pPr eaLnBrk="1" hangingPunct="1">
              <a:defRPr/>
            </a:pPr>
            <a:endParaRPr lang="en-US" sz="1600" dirty="0">
              <a:latin typeface="+mj-lt"/>
              <a:cs typeface="Arial" charset="0"/>
            </a:endParaRPr>
          </a:p>
          <a:p>
            <a:pPr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j-lt"/>
                <a:cs typeface="Arial" charset="0"/>
              </a:rPr>
              <a:t> Three of the access levels are:</a:t>
            </a:r>
          </a:p>
          <a:p>
            <a:pPr lvl="1" eaLnBrk="1" hangingPunct="1">
              <a:buFont typeface="Symbol" pitchFamily="18" charset="2"/>
              <a:buChar char="·"/>
              <a:defRPr/>
            </a:pPr>
            <a:r>
              <a:rPr lang="en-US" sz="1600" dirty="0">
                <a:latin typeface="+mj-lt"/>
                <a:cs typeface="Arial" charset="0"/>
              </a:rPr>
              <a:t> Visible to the package. This is the default. No modifiers are needed.</a:t>
            </a:r>
          </a:p>
          <a:p>
            <a:pPr lvl="1" eaLnBrk="1" hangingPunct="1">
              <a:buFont typeface="Symbol" pitchFamily="18" charset="2"/>
              <a:buChar char="·"/>
              <a:defRPr/>
            </a:pPr>
            <a:r>
              <a:rPr lang="en-US" sz="1600" dirty="0">
                <a:latin typeface="+mj-lt"/>
                <a:cs typeface="Arial" charset="0"/>
              </a:rPr>
              <a:t> Visible to the class only (</a:t>
            </a:r>
            <a:r>
              <a:rPr lang="en-US" sz="1600" b="1" dirty="0">
                <a:latin typeface="+mj-lt"/>
                <a:cs typeface="Arial" charset="0"/>
              </a:rPr>
              <a:t>private</a:t>
            </a:r>
            <a:r>
              <a:rPr lang="en-US" sz="1600" dirty="0">
                <a:latin typeface="+mj-lt"/>
                <a:cs typeface="Arial" charset="0"/>
              </a:rPr>
              <a:t>).</a:t>
            </a:r>
          </a:p>
          <a:p>
            <a:pPr lvl="1" eaLnBrk="1" hangingPunct="1">
              <a:buFont typeface="Symbol" pitchFamily="18" charset="2"/>
              <a:buChar char="·"/>
              <a:defRPr/>
            </a:pPr>
            <a:r>
              <a:rPr lang="en-US" sz="1600" dirty="0">
                <a:latin typeface="+mj-lt"/>
                <a:cs typeface="Arial" charset="0"/>
              </a:rPr>
              <a:t> Visible to the world (</a:t>
            </a:r>
            <a:r>
              <a:rPr lang="en-US" sz="1600" b="1" dirty="0">
                <a:latin typeface="+mj-lt"/>
                <a:cs typeface="Arial" charset="0"/>
              </a:rPr>
              <a:t>public</a:t>
            </a:r>
            <a:r>
              <a:rPr lang="en-US" sz="1600" dirty="0">
                <a:latin typeface="+mj-lt"/>
                <a:cs typeface="Arial" charset="0"/>
              </a:rPr>
              <a:t>).</a:t>
            </a:r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228600" y="3352800"/>
            <a:ext cx="89154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j-lt"/>
                <a:cs typeface="Arial" charset="0"/>
              </a:rPr>
              <a:t> Note: A Java file may contain more than one class; but only a single class in such a file can</a:t>
            </a:r>
          </a:p>
          <a:p>
            <a:pPr eaLnBrk="1" hangingPunct="1">
              <a:buClr>
                <a:srgbClr val="006600"/>
              </a:buClr>
              <a:defRPr/>
            </a:pPr>
            <a:r>
              <a:rPr lang="en-US" sz="1600" dirty="0">
                <a:latin typeface="+mj-lt"/>
                <a:cs typeface="Arial" charset="0"/>
              </a:rPr>
              <a:t>   be declared </a:t>
            </a:r>
            <a:r>
              <a:rPr lang="en-US" sz="1600" b="1" dirty="0">
                <a:latin typeface="+mj-lt"/>
                <a:cs typeface="Arial" charset="0"/>
              </a:rPr>
              <a:t>public</a:t>
            </a:r>
            <a:r>
              <a:rPr lang="en-US" sz="1600" dirty="0">
                <a:latin typeface="+mj-lt"/>
                <a:cs typeface="Arial" charset="0"/>
              </a:rPr>
              <a:t>. The name of the file must be the same as this public class.</a:t>
            </a:r>
          </a:p>
          <a:p>
            <a:pPr eaLnBrk="1" hangingPunct="1">
              <a:defRPr/>
            </a:pPr>
            <a:endParaRPr lang="en-US" sz="1600" dirty="0">
              <a:latin typeface="+mj-lt"/>
              <a:cs typeface="Arial" charset="0"/>
            </a:endParaRPr>
          </a:p>
          <a:p>
            <a:pPr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j-lt"/>
                <a:cs typeface="Arial" charset="0"/>
              </a:rPr>
              <a:t> Each static member of a class is declared using the </a:t>
            </a:r>
            <a:r>
              <a:rPr lang="en-US" sz="1600" b="1" dirty="0">
                <a:latin typeface="+mj-lt"/>
                <a:cs typeface="Arial" charset="0"/>
              </a:rPr>
              <a:t>static</a:t>
            </a:r>
            <a:r>
              <a:rPr lang="en-US" sz="1600" dirty="0">
                <a:latin typeface="+mj-lt"/>
                <a:cs typeface="Arial" charset="0"/>
              </a:rPr>
              <a:t> keyword: </a:t>
            </a:r>
          </a:p>
          <a:p>
            <a:pPr eaLnBrk="1" hangingPunct="1">
              <a:buClr>
                <a:srgbClr val="006600"/>
              </a:buClr>
              <a:defRPr/>
            </a:pPr>
            <a:r>
              <a:rPr lang="en-US" sz="1600" dirty="0">
                <a:latin typeface="+mj-lt"/>
                <a:cs typeface="Arial" charset="0"/>
              </a:rPr>
              <a:t>                    </a:t>
            </a:r>
            <a:r>
              <a:rPr lang="en-US" sz="1600" dirty="0">
                <a:solidFill>
                  <a:srgbClr val="0000CC"/>
                </a:solidFill>
                <a:latin typeface="+mj-lt"/>
                <a:cs typeface="Arial" charset="0"/>
              </a:rPr>
              <a:t>private </a:t>
            </a:r>
            <a:r>
              <a:rPr lang="en-US" sz="1600" b="1" dirty="0">
                <a:solidFill>
                  <a:srgbClr val="0000CC"/>
                </a:solidFill>
                <a:latin typeface="+mj-lt"/>
                <a:cs typeface="Arial" charset="0"/>
              </a:rPr>
              <a:t>static</a:t>
            </a:r>
            <a:r>
              <a:rPr lang="en-US" sz="1600" dirty="0">
                <a:solidFill>
                  <a:srgbClr val="0000CC"/>
                </a:solidFill>
                <a:latin typeface="+mj-lt"/>
                <a:cs typeface="Arial" charset="0"/>
              </a:rPr>
              <a:t> int numStudents = 0;</a:t>
            </a:r>
          </a:p>
          <a:p>
            <a:pPr eaLnBrk="1" hangingPunct="1">
              <a:buClr>
                <a:srgbClr val="006600"/>
              </a:buClr>
              <a:defRPr/>
            </a:pPr>
            <a:r>
              <a:rPr lang="en-US" sz="1600" dirty="0">
                <a:solidFill>
                  <a:srgbClr val="0000CC"/>
                </a:solidFill>
                <a:latin typeface="+mj-lt"/>
                <a:cs typeface="Arial" charset="0"/>
              </a:rPr>
              <a:t>                    public </a:t>
            </a:r>
            <a:r>
              <a:rPr lang="en-US" sz="1600" b="1" dirty="0">
                <a:solidFill>
                  <a:srgbClr val="0000CC"/>
                </a:solidFill>
                <a:latin typeface="+mj-lt"/>
                <a:cs typeface="Arial" charset="0"/>
              </a:rPr>
              <a:t>static</a:t>
            </a:r>
            <a:r>
              <a:rPr lang="en-US" sz="1600" dirty="0">
                <a:solidFill>
                  <a:srgbClr val="0000CC"/>
                </a:solidFill>
                <a:latin typeface="+mj-lt"/>
                <a:cs typeface="Arial" charset="0"/>
              </a:rPr>
              <a:t> int getNumStudents(){ return  numStudents;}</a:t>
            </a:r>
          </a:p>
          <a:p>
            <a:pPr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j-lt"/>
                <a:cs typeface="Arial" charset="0"/>
              </a:rPr>
              <a:t> A static member belongs to a class and not to a particular object of that class.</a:t>
            </a:r>
          </a:p>
          <a:p>
            <a:pPr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j-lt"/>
                <a:cs typeface="Arial" charset="0"/>
              </a:rPr>
              <a:t> A static member provides a single copy that is shared by all objects (i.e., all instances) of the</a:t>
            </a:r>
          </a:p>
          <a:p>
            <a:pPr eaLnBrk="1" hangingPunct="1">
              <a:buClr>
                <a:srgbClr val="006600"/>
              </a:buClr>
              <a:defRPr/>
            </a:pPr>
            <a:r>
              <a:rPr lang="en-US" sz="1600" dirty="0">
                <a:latin typeface="+mj-lt"/>
                <a:cs typeface="Arial" charset="0"/>
              </a:rPr>
              <a:t>  class.</a:t>
            </a:r>
          </a:p>
          <a:p>
            <a:pPr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j-lt"/>
                <a:cs typeface="Arial" charset="0"/>
              </a:rPr>
              <a:t> An instance member belongs to a particular object of a class. Each object has its own copy of</a:t>
            </a:r>
          </a:p>
          <a:p>
            <a:pPr eaLnBrk="1" hangingPunct="1">
              <a:buClr>
                <a:srgbClr val="006600"/>
              </a:buClr>
              <a:defRPr/>
            </a:pPr>
            <a:r>
              <a:rPr lang="en-US" sz="1600" dirty="0">
                <a:latin typeface="+mj-lt"/>
                <a:cs typeface="Arial" charset="0"/>
              </a:rPr>
              <a:t>   such a member.</a:t>
            </a:r>
          </a:p>
          <a:p>
            <a:pPr eaLnBrk="1" hangingPunct="1">
              <a:buClr>
                <a:srgbClr val="006600"/>
              </a:buClr>
              <a:defRPr/>
            </a:pPr>
            <a:endParaRPr lang="en-US" sz="1600" dirty="0">
              <a:latin typeface="+mj-lt"/>
              <a:cs typeface="Arial" charset="0"/>
            </a:endParaRPr>
          </a:p>
          <a:p>
            <a:pPr eaLnBrk="1" hangingPunct="1">
              <a:buClr>
                <a:srgbClr val="006600"/>
              </a:buClr>
              <a:defRPr/>
            </a:pPr>
            <a:endParaRPr lang="en-US" sz="1600" dirty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36576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Class Definition</a:t>
            </a:r>
          </a:p>
        </p:txBody>
      </p:sp>
      <p:sp>
        <p:nvSpPr>
          <p:cNvPr id="1148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153400" cy="4760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Example: Circle class</a:t>
            </a:r>
          </a:p>
          <a:p>
            <a:pPr eaLnBrk="1" hangingPunct="1">
              <a:lnSpc>
                <a:spcPct val="90000"/>
              </a:lnSpc>
            </a:pPr>
            <a:endParaRPr lang="en-US" altLang="en-US" sz="220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1600200"/>
            <a:ext cx="88392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Circle{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private double radius;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private double centerX;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private double centerY;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Circle(double theRadius, double x, double y)throws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IllegalArgumentException{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if(theRadius &lt; 0)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throw new IllegalArgumentException("Error: Negative radius");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else{ radius = theRadius;centerX = x; centerY = y;}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double getRadius(){return radius;}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double getCenterX(){return centerX;}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double getCenterY(){return centerY;}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void setRadius(double otherRadius)throws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IllegalArgumentException{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if(otherRadius &lt; 0)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throw new IllegalArgumentException("Error: Negative radius");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else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radius = otherRadius;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4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8931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9"/>
          <p:cNvSpPr>
            <a:spLocks noGrp="1"/>
          </p:cNvSpPr>
          <p:nvPr>
            <p:ph type="title"/>
          </p:nvPr>
        </p:nvSpPr>
        <p:spPr>
          <a:xfrm>
            <a:off x="1447800" y="214313"/>
            <a:ext cx="3429000" cy="623887"/>
          </a:xfrm>
        </p:spPr>
        <p:txBody>
          <a:bodyPr/>
          <a:lstStyle/>
          <a:p>
            <a:r>
              <a:rPr lang="en-US" altLang="en-US" smtClean="0"/>
              <a:t>Class Definition</a:t>
            </a:r>
          </a:p>
        </p:txBody>
      </p:sp>
      <p:sp>
        <p:nvSpPr>
          <p:cNvPr id="10243" name="Rectangle 10"/>
          <p:cNvSpPr>
            <a:spLocks noChangeArrowheads="1"/>
          </p:cNvSpPr>
          <p:nvPr/>
        </p:nvSpPr>
        <p:spPr bwMode="auto">
          <a:xfrm>
            <a:off x="609600" y="1143000"/>
            <a:ext cx="77724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public void setCenterX(double x){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centerX = x;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void setCenterY(double y){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centerY = 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double calculateArea(){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return Math.PI * radius * radius;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public double calculateCircumference(){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return 2*Math.PI * radius;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52400" y="5105400"/>
            <a:ext cx="86931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Note: It is good programming to declare instance variables as private.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public get-methods or accessor-methods provide read-only access to the private instance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 variables.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public set-methods or mutator-methods provide a controlled write-only access to the private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instance variables.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Scope rules</a:t>
            </a:r>
          </a:p>
        </p:txBody>
      </p:sp>
      <p:sp>
        <p:nvSpPr>
          <p:cNvPr id="14339" name="Rectangle 8"/>
          <p:cNvSpPr>
            <a:spLocks noChangeArrowheads="1"/>
          </p:cNvSpPr>
          <p:nvPr/>
        </p:nvSpPr>
        <p:spPr bwMode="auto">
          <a:xfrm>
            <a:off x="457200" y="1295400"/>
            <a:ext cx="822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The scope of a static or instance variable is the entire class block in which it is declared.</a:t>
            </a:r>
          </a:p>
        </p:txBody>
      </p:sp>
      <p:sp>
        <p:nvSpPr>
          <p:cNvPr id="14340" name="Rectangle 9"/>
          <p:cNvSpPr>
            <a:spLocks noChangeArrowheads="1"/>
          </p:cNvSpPr>
          <p:nvPr/>
        </p:nvSpPr>
        <p:spPr bwMode="auto">
          <a:xfrm>
            <a:off x="457200" y="16002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latin typeface="+mn-lt"/>
                <a:cs typeface="Arial" charset="0"/>
              </a:rPr>
              <a:t> An instance variable cannot be accessed directly in a static method</a:t>
            </a:r>
            <a:r>
              <a:rPr lang="en-US" sz="1600" b="1" dirty="0">
                <a:latin typeface="+mn-lt"/>
                <a:cs typeface="Arial" charset="0"/>
              </a:rPr>
              <a:t>.</a:t>
            </a:r>
            <a:endParaRPr lang="en-US" sz="1600" dirty="0">
              <a:latin typeface="+mn-lt"/>
              <a:cs typeface="Arial" charset="0"/>
            </a:endParaRPr>
          </a:p>
        </p:txBody>
      </p:sp>
      <p:sp>
        <p:nvSpPr>
          <p:cNvPr id="14342" name="Rectangle 11"/>
          <p:cNvSpPr>
            <a:spLocks noChangeArrowheads="1"/>
          </p:cNvSpPr>
          <p:nvPr/>
        </p:nvSpPr>
        <p:spPr bwMode="auto">
          <a:xfrm>
            <a:off x="762000" y="6096000"/>
            <a:ext cx="800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Note: a local variable cannot be declared as static nor can it be declared public or</a:t>
            </a:r>
          </a:p>
          <a:p>
            <a:pPr algn="just" eaLnBrk="1" hangingPunct="1">
              <a:buClr>
                <a:srgbClr val="006600"/>
              </a:buClr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  private.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914400" y="9906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Clr>
                <a:srgbClr val="006600"/>
              </a:buClr>
              <a:buFont typeface="Wingdings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  <a:latin typeface="+mn-lt"/>
                <a:cs typeface="Arial" charset="0"/>
              </a:rPr>
              <a:t> A static or instance variable is initialized to a default value if not explicitly initialized.</a:t>
            </a:r>
          </a:p>
        </p:txBody>
      </p:sp>
      <p:pic>
        <p:nvPicPr>
          <p:cNvPr id="16391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95475"/>
            <a:ext cx="657225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2" grpId="0"/>
      <p:bldP spid="7" grpId="0"/>
    </p:bld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10882</TotalTime>
  <Words>1790</Words>
  <Application>Microsoft Office PowerPoint</Application>
  <PresentationFormat>On-screen Show (4:3)</PresentationFormat>
  <Paragraphs>327</Paragraphs>
  <Slides>17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Tahoma</vt:lpstr>
      <vt:lpstr>Arial</vt:lpstr>
      <vt:lpstr>Wingdings</vt:lpstr>
      <vt:lpstr>Times New Roman</vt:lpstr>
      <vt:lpstr>Courier New</vt:lpstr>
      <vt:lpstr>Symbol</vt:lpstr>
      <vt:lpstr>1_Blends</vt:lpstr>
      <vt:lpstr>Adobe Photoshop Image</vt:lpstr>
      <vt:lpstr>PowerPoint Presentation</vt:lpstr>
      <vt:lpstr>Outline</vt:lpstr>
      <vt:lpstr>Introduction to Object Oriented Programming</vt:lpstr>
      <vt:lpstr>Introduction to Object Oriented Programming</vt:lpstr>
      <vt:lpstr>Class Definition</vt:lpstr>
      <vt:lpstr>Class Definition</vt:lpstr>
      <vt:lpstr>Class Definition</vt:lpstr>
      <vt:lpstr>Class Definition</vt:lpstr>
      <vt:lpstr>Scope rules</vt:lpstr>
      <vt:lpstr>Shadowing</vt:lpstr>
      <vt:lpstr>Shadowing</vt:lpstr>
      <vt:lpstr>Reference variable declarations and Object creation</vt:lpstr>
      <vt:lpstr>Reference variable declarations and Object creation</vt:lpstr>
      <vt:lpstr>Abstraction and Information Hiding (Encapsulation)</vt:lpstr>
      <vt:lpstr>Abstraction and Information Hiding (Encapsulation)</vt:lpstr>
      <vt:lpstr>PowerPoint Presentation</vt:lpstr>
      <vt:lpstr>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Mohammad Alshayeb</dc:creator>
  <cp:lastModifiedBy>Mohammad Alshayeb</cp:lastModifiedBy>
  <cp:revision>530</cp:revision>
  <cp:lastPrinted>1999-09-10T20:38:56Z</cp:lastPrinted>
  <dcterms:created xsi:type="dcterms:W3CDTF">1998-06-19T04:38:52Z</dcterms:created>
  <dcterms:modified xsi:type="dcterms:W3CDTF">2018-07-23T07:16:06Z</dcterms:modified>
</cp:coreProperties>
</file>