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284" r:id="rId2"/>
    <p:sldId id="319" r:id="rId3"/>
    <p:sldId id="304" r:id="rId4"/>
    <p:sldId id="312" r:id="rId5"/>
    <p:sldId id="320" r:id="rId6"/>
    <p:sldId id="313" r:id="rId7"/>
    <p:sldId id="321" r:id="rId8"/>
    <p:sldId id="322" r:id="rId9"/>
    <p:sldId id="324" r:id="rId10"/>
    <p:sldId id="323" r:id="rId11"/>
    <p:sldId id="325" r:id="rId12"/>
    <p:sldId id="326" r:id="rId13"/>
    <p:sldId id="327" r:id="rId14"/>
    <p:sldId id="328" r:id="rId15"/>
    <p:sldId id="329" r:id="rId16"/>
    <p:sldId id="334" r:id="rId17"/>
    <p:sldId id="331" r:id="rId18"/>
    <p:sldId id="335" r:id="rId19"/>
    <p:sldId id="333" r:id="rId20"/>
    <p:sldId id="283" r:id="rId21"/>
    <p:sldId id="316" r:id="rId22"/>
    <p:sldId id="317" r:id="rId23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0066CC"/>
    <a:srgbClr val="0000CC"/>
    <a:srgbClr val="170981"/>
    <a:srgbClr val="F6E6EA"/>
    <a:srgbClr val="FAE2F6"/>
    <a:srgbClr val="121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151" d="100"/>
          <a:sy n="151" d="100"/>
        </p:scale>
        <p:origin x="226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814BAF7-735F-4B8D-9A57-E8C02B4095A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764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EF5E2C5-85A7-4207-8D35-5ADC609426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908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FF35DBA-B144-4048-BB8E-1B59713F2402}" type="datetime4">
              <a:rPr lang="en-US"/>
              <a:pPr>
                <a:defRPr/>
              </a:pPr>
              <a:t>July 29,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40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477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1642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7250" y="1371600"/>
            <a:ext cx="3754438" cy="2303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7250" y="3827463"/>
            <a:ext cx="3754438" cy="2305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208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174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421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349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679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258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17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73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739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EEE0BB-3C3A-499B-B7F8-036C56AD21FC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July 29,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8862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13: Classes II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Copy Constructors</a:t>
            </a: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457200" y="2362200"/>
            <a:ext cx="1039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eaLnBrk="1" hangingPunct="1">
              <a:defRPr/>
            </a:pPr>
            <a:r>
              <a:rPr lang="en-GB" sz="1600" dirty="0">
                <a:latin typeface="+mn-lt"/>
                <a:cs typeface="Arial" charset="0"/>
              </a:rPr>
              <a:t>Example: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143000"/>
            <a:ext cx="8382000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A copy constructor is a constructor with a single argument of the same type as the class.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1752600"/>
            <a:ext cx="86106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A copy constructor should create an object that is a separate object but with the instance</a:t>
            </a:r>
          </a:p>
          <a:p>
            <a:pPr algn="just" eaLnBrk="1" hangingPunct="1">
              <a:buClr>
                <a:srgbClr val="008000"/>
              </a:buClr>
              <a:defRPr/>
            </a:pPr>
            <a:r>
              <a:rPr lang="en-US" sz="1600" dirty="0">
                <a:latin typeface="+mn-lt"/>
                <a:cs typeface="Arial" charset="0"/>
              </a:rPr>
              <a:t>   variables set so that the object is an exact copy of the argument object.</a:t>
            </a: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533400" y="2667000"/>
            <a:ext cx="80772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public class Complex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private double real, imgnry;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  </a:t>
            </a: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</a:rPr>
              <a:t>// A normal two-argument constructor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public Complex(double real, double imgnry)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    this.real = real;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    this.imgnry = imgnry;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</a:rPr>
              <a:t>     // copy constructor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public Complex(Complex  c)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   real = c.real;          </a:t>
            </a: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</a:rPr>
              <a:t>// alternatively:   this(c.real, c.imgnry);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   imgnry = c.imgnry;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6" grpId="0"/>
      <p:bldP spid="7" grpId="0"/>
      <p:bldP spid="133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Copy Constructors</a:t>
            </a:r>
          </a:p>
        </p:txBody>
      </p:sp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762000" y="1219200"/>
            <a:ext cx="5486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// …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public void setRealPart(double real){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this.real = real;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public void setImaginaryPart(double imgnry){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this.imgnry = imgnry;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</a:t>
            </a:r>
            <a:r>
              <a:rPr lang="en-US" altLang="en-US" sz="1600">
                <a:solidFill>
                  <a:srgbClr val="C00000"/>
                </a:solidFill>
                <a:latin typeface="Times New Roman" panose="02020603050405020304" pitchFamily="18" charset="0"/>
              </a:rPr>
              <a:t>// Overriding the toString of Object class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public String toString()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  return "(" + real + " + " + imgnry + "i)";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Copy Constructors</a:t>
            </a:r>
          </a:p>
        </p:txBody>
      </p:sp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762000" y="1066800"/>
            <a:ext cx="67056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ComplexDriver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static void main(String[] args)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Complex c1 = new Complex(10, 15);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The following involves a copy constructor call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Complex c2 = new Complex(c1);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System.out.println("Before modifying c2:");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System.out.println("c1 is " + c1);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System.out.println("c2 is " + c2);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//Modify object referenced by c2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c2.setRealPart(8.0);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c2.setImaginaryPart(3.5);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System.out.println("\nAfter modifying c2:");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System.out.println("c1 is " + c1);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System.out.println("c2 is " + c2);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838200" y="4648200"/>
            <a:ext cx="4572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Output: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Before modifying c2: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c1 is (10.0 + 15.0i)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c2 is (10.0 + 15.0i)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After modifying c2: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c1 is (10.0 + 15.0i)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c2 is (8.0 + 3.5i)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Mutable and Immutable objects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381000" y="1122363"/>
            <a:ext cx="83820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Arial" panose="020B0604020202020204" pitchFamily="34" charset="0"/>
              </a:rPr>
              <a:t> A mutable object has one or more instance fields (instance variables) that can be changed after the object is created</a:t>
            </a:r>
            <a:r>
              <a:rPr lang="en-US" altLang="en-US" sz="1600">
                <a:latin typeface="Arial" panose="020B0604020202020204" pitchFamily="34" charset="0"/>
              </a:rPr>
              <a:t>.</a:t>
            </a:r>
            <a:endParaRPr lang="en-US" altLang="en-US" sz="160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457200" y="1676400"/>
            <a:ext cx="7391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Arial" panose="020B0604020202020204" pitchFamily="34" charset="0"/>
              </a:rPr>
              <a:t> An immutable object has no instance field that can be changed after the object is created.</a:t>
            </a:r>
            <a:endParaRPr lang="en-US" altLang="en-US" sz="140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457200" y="2054225"/>
            <a:ext cx="7315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Arial" panose="020B0604020202020204" pitchFamily="34" charset="0"/>
              </a:rPr>
              <a:t> Examples of immutable objects from the JDK include String, Integer, and Double objects.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533400" y="3429000"/>
            <a:ext cx="8305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Point myPoint = new Point(0, 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 myPoint 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myPoint.setLocation(1.0, 2.0);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System.out.println(myPoint);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myString = new String("old String");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System.out.println(myString);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myString.replaceAll("old", "new");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creates another String object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System.out.println(myString);</a:t>
            </a: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457200" y="5457825"/>
            <a:ext cx="45720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The output is: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java.awt.Point[0.0, 0.0]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java.awt.Point[1.0, 2.0]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old String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old String</a:t>
            </a: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457200" y="2435225"/>
            <a:ext cx="7010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Arial" panose="020B0604020202020204" pitchFamily="34" charset="0"/>
              </a:rPr>
              <a:t> Arrays are mutable even those whose elements are references to immutable objects.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57200" y="2971800"/>
            <a:ext cx="7696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>
                <a:latin typeface="Arial" panose="020B0604020202020204" pitchFamily="34" charset="0"/>
              </a:rPr>
              <a:t> Example: Objects of </a:t>
            </a:r>
            <a:r>
              <a:rPr lang="en-US" altLang="en-US" sz="1400" b="1">
                <a:latin typeface="Arial" panose="020B0604020202020204" pitchFamily="34" charset="0"/>
              </a:rPr>
              <a:t>Point</a:t>
            </a:r>
            <a:r>
              <a:rPr lang="en-US" altLang="en-US" sz="1400">
                <a:latin typeface="Arial" panose="020B0604020202020204" pitchFamily="34" charset="0"/>
              </a:rPr>
              <a:t>  class are mutable and those of the </a:t>
            </a:r>
            <a:r>
              <a:rPr lang="en-US" altLang="en-US" sz="1400" b="1">
                <a:latin typeface="Arial" panose="020B0604020202020204" pitchFamily="34" charset="0"/>
              </a:rPr>
              <a:t>String</a:t>
            </a:r>
            <a:r>
              <a:rPr lang="en-US" altLang="en-US" sz="1400">
                <a:latin typeface="Arial" panose="020B0604020202020204" pitchFamily="34" charset="0"/>
              </a:rPr>
              <a:t> class are immutable: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1015013" y="940486"/>
            <a:ext cx="7976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Accessor methods and constructors may have mutable-object  instance variables leaked to code </a:t>
            </a:r>
            <a:endParaRPr lang="en-US" sz="1400" dirty="0" smtClean="0">
              <a:latin typeface="+mn-lt"/>
              <a:cs typeface="Arial" charset="0"/>
            </a:endParaRPr>
          </a:p>
          <a:p>
            <a:pPr eaLnBrk="1" hangingPunct="1">
              <a:buClr>
                <a:srgbClr val="008000"/>
              </a:buClr>
              <a:defRPr/>
            </a:pP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  outside</a:t>
            </a: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the </a:t>
            </a:r>
            <a:r>
              <a:rPr lang="en-US" sz="1400" dirty="0">
                <a:latin typeface="+mn-lt"/>
                <a:cs typeface="Arial" charset="0"/>
              </a:rPr>
              <a:t>class making private modifier useless.</a:t>
            </a:r>
          </a:p>
        </p:txBody>
      </p:sp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140320" y="1406402"/>
            <a:ext cx="3646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To avoid mutable object reference  leaks:</a:t>
            </a:r>
            <a:r>
              <a:rPr lang="en-US" sz="1400" dirty="0">
                <a:latin typeface="Arial" charset="0"/>
                <a:cs typeface="Arial" charset="0"/>
              </a:rPr>
              <a:t> </a:t>
            </a:r>
            <a:endParaRPr lang="en-US" sz="1400" dirty="0">
              <a:cs typeface="Arial" charset="0"/>
            </a:endParaRP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301083" y="1656418"/>
            <a:ext cx="8153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400" dirty="0">
                <a:latin typeface="+mn-lt"/>
                <a:cs typeface="Arial" charset="0"/>
              </a:rPr>
              <a:t> An accessor method must not return a reference to a mutable-object instance variable. It should</a:t>
            </a:r>
          </a:p>
          <a:p>
            <a:pPr eaLnBrk="1" hangingPunct="1">
              <a:defRPr/>
            </a:pPr>
            <a:r>
              <a:rPr lang="en-US" sz="1400" dirty="0">
                <a:latin typeface="+mn-lt"/>
                <a:cs typeface="Arial" charset="0"/>
              </a:rPr>
              <a:t>   return a reference to a copy of the instance variable.</a:t>
            </a:r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110583" y="4102644"/>
            <a:ext cx="8534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A constructor must </a:t>
            </a:r>
            <a:r>
              <a:rPr lang="en-US" sz="1400" dirty="0">
                <a:latin typeface="+mn-lt"/>
                <a:cs typeface="Arial" charset="0"/>
              </a:rPr>
              <a:t>not assign a passed mutable object reference to </a:t>
            </a:r>
            <a:r>
              <a:rPr lang="en-US" sz="1400" dirty="0" smtClean="0">
                <a:latin typeface="+mn-lt"/>
                <a:cs typeface="Arial" charset="0"/>
              </a:rPr>
              <a:t>an </a:t>
            </a:r>
            <a:r>
              <a:rPr lang="en-US" sz="1400" dirty="0">
                <a:latin typeface="+mn-lt"/>
                <a:cs typeface="Arial" charset="0"/>
              </a:rPr>
              <a:t>instance reference variable; </a:t>
            </a:r>
            <a:r>
              <a:rPr lang="en-US" sz="1400" dirty="0" smtClean="0">
                <a:latin typeface="+mn-lt"/>
                <a:cs typeface="Arial" charset="0"/>
              </a:rPr>
              <a:t>it</a:t>
            </a:r>
          </a:p>
          <a:p>
            <a:pPr eaLnBrk="1" hangingPunct="1">
              <a:defRPr/>
            </a:pP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  </a:t>
            </a:r>
            <a:r>
              <a:rPr lang="en-US" sz="1400" dirty="0">
                <a:latin typeface="+mn-lt"/>
                <a:cs typeface="Arial" charset="0"/>
              </a:rPr>
              <a:t>should </a:t>
            </a:r>
            <a:r>
              <a:rPr lang="en-US" sz="1400" dirty="0" smtClean="0">
                <a:latin typeface="+mn-lt"/>
                <a:cs typeface="Arial" charset="0"/>
              </a:rPr>
              <a:t>rather copy </a:t>
            </a:r>
            <a:r>
              <a:rPr lang="en-US" sz="1400" dirty="0">
                <a:latin typeface="+mn-lt"/>
                <a:cs typeface="Arial" charset="0"/>
              </a:rPr>
              <a:t>the contents of the object to a new object and then assign the reference of the </a:t>
            </a:r>
            <a:r>
              <a:rPr lang="en-US" sz="1400" dirty="0" smtClean="0">
                <a:latin typeface="+mn-lt"/>
                <a:cs typeface="Arial" charset="0"/>
              </a:rPr>
              <a:t>new</a:t>
            </a:r>
          </a:p>
          <a:p>
            <a:pPr eaLnBrk="1" hangingPunct="1">
              <a:defRPr/>
            </a:pPr>
            <a:r>
              <a:rPr lang="en-US" sz="1400" dirty="0">
                <a:latin typeface="+mn-lt"/>
                <a:cs typeface="Arial" charset="0"/>
              </a:rPr>
              <a:t> </a:t>
            </a:r>
            <a:r>
              <a:rPr lang="en-US" sz="1400" dirty="0" smtClean="0">
                <a:latin typeface="+mn-lt"/>
                <a:cs typeface="Arial" charset="0"/>
              </a:rPr>
              <a:t>  </a:t>
            </a:r>
            <a:r>
              <a:rPr lang="en-US" sz="1400" dirty="0">
                <a:latin typeface="+mn-lt"/>
                <a:cs typeface="Arial" charset="0"/>
              </a:rPr>
              <a:t>object to </a:t>
            </a:r>
            <a:r>
              <a:rPr lang="en-US" sz="1400" dirty="0" smtClean="0">
                <a:latin typeface="+mn-lt"/>
                <a:cs typeface="Arial" charset="0"/>
              </a:rPr>
              <a:t>the instance reference variable.</a:t>
            </a:r>
            <a:endParaRPr lang="en-US" sz="1400" dirty="0">
              <a:latin typeface="+mn-lt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9241" y="2090678"/>
            <a:ext cx="82495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public class Employee {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String name;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final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id;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Manager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manager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double salary;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// . . .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public Manager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getManager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(){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//  return manager;  </a:t>
            </a:r>
            <a:r>
              <a:rPr lang="en-US" altLang="en-US" sz="12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// avoid this as a call to </a:t>
            </a:r>
            <a:r>
              <a:rPr lang="en-US" altLang="en-US" sz="1200" dirty="0" err="1" smtClean="0">
                <a:solidFill>
                  <a:srgbClr val="C00000"/>
                </a:solidFill>
                <a:latin typeface="Times New Roman" panose="02020603050405020304" pitchFamily="18" charset="0"/>
              </a:rPr>
              <a:t>getManager</a:t>
            </a:r>
            <a:r>
              <a:rPr lang="en-US" altLang="en-US" sz="12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can be used to modify the Manager object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return new Manager(manager);         // instead return a copy of the Manager object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}          // See complete Employee and Manager example in slides 15 to 17</a:t>
            </a:r>
            <a:endParaRPr lang="en-US" altLang="en-US" sz="12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9240" y="4729616"/>
            <a:ext cx="81661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public class Student{  private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id;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private double[] grade;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// . . .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public Student(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id, double[] grade){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this.id = id;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//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grade</a:t>
            </a:r>
            <a:r>
              <a:rPr lang="en-US" altLang="en-US" sz="12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;</a:t>
            </a:r>
            <a:r>
              <a:rPr lang="en-US" altLang="en-US" sz="12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     // dangerous, it allows modification of </a:t>
            </a:r>
            <a:r>
              <a:rPr lang="en-US" altLang="en-US" sz="1200" dirty="0" err="1" smtClean="0">
                <a:solidFill>
                  <a:srgbClr val="C00000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2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array without using </a:t>
            </a:r>
            <a:r>
              <a:rPr lang="en-US" altLang="en-US" sz="1200" dirty="0" err="1" smtClean="0">
                <a:solidFill>
                  <a:srgbClr val="C00000"/>
                </a:solidFill>
                <a:latin typeface="Times New Roman" panose="02020603050405020304" pitchFamily="18" charset="0"/>
              </a:rPr>
              <a:t>setGrade</a:t>
            </a:r>
            <a:r>
              <a:rPr lang="en-US" altLang="en-US" sz="12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method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 new double[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];   // instead, create a copy of the passed array or use: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grade.clone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 );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for(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k = 0; k &lt;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k++)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   </a:t>
            </a:r>
            <a:r>
              <a:rPr lang="en-US" altLang="en-US" sz="12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[k] = grade[k];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     }</a:t>
            </a:r>
          </a:p>
          <a:p>
            <a:pPr eaLnBrk="1" hangingPunct="1"/>
            <a:r>
              <a:rPr lang="en-US" altLang="en-US" sz="12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}  // See complete Student example in slides 18 to 19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  <p:bldP spid="17413" grpId="0"/>
      <p:bldP spid="17414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228600" y="1225550"/>
            <a:ext cx="845820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public class Manager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private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private final int id;  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A final instance variable is initialized once. It must not have a set-method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private double salary;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public Manager(String name, int id, double salary) throws IllegalArgumentException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if(salary &lt; 14000)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throw new IllegalArgumentException("Salary too low for a Manager");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this.name =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this.id =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this.salary = salary;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}	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public Manager(Manager mngr){   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Copy constructor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this(mngr.name, mngr.id, mngr.salary 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</p:txBody>
      </p:sp>
      <p:sp>
        <p:nvSpPr>
          <p:cNvPr id="19460" name="Rectangle 10"/>
          <p:cNvSpPr>
            <a:spLocks noChangeArrowheads="1"/>
          </p:cNvSpPr>
          <p:nvPr/>
        </p:nvSpPr>
        <p:spPr bwMode="auto">
          <a:xfrm>
            <a:off x="381000" y="4979988"/>
            <a:ext cx="7696200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public void setSalary(double salary) throws IllegalArgumentException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if(salary &lt; this.salary 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throw new IllegalArgumentException( String.format("Salary cannot be less than %.2f ", this.salary));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this.salary = salary;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}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// . .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20483" name="Rectangle 10"/>
          <p:cNvSpPr>
            <a:spLocks noChangeArrowheads="1"/>
          </p:cNvSpPr>
          <p:nvPr/>
        </p:nvSpPr>
        <p:spPr bwMode="auto">
          <a:xfrm>
            <a:off x="1143000" y="990600"/>
            <a:ext cx="78486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public class Employee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final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Manager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manager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private double salary;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public Employee(String name,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id, Manager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manager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, double salary)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	this.name =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	this.id =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	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//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this.manager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= manager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// avoid </a:t>
            </a:r>
            <a:r>
              <a:rPr lang="en-US" altLang="en-US" sz="1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this, instead use: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                  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this.manager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new Manager(manager); </a:t>
            </a:r>
            <a:endParaRPr lang="en-US" altLang="en-US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	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this.salary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= salary;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public Manager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getManager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//return manager; 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// avoid this as a call to </a:t>
            </a:r>
            <a:r>
              <a:rPr lang="en-US" altLang="en-US" sz="1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getManager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can be used to modify the Manager object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return new Manager(manager);         // instead return a copy of the Manager object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</p:txBody>
      </p:sp>
      <p:sp>
        <p:nvSpPr>
          <p:cNvPr id="20484" name="Rectangle 11"/>
          <p:cNvSpPr>
            <a:spLocks noChangeArrowheads="1"/>
          </p:cNvSpPr>
          <p:nvPr/>
        </p:nvSpPr>
        <p:spPr bwMode="auto">
          <a:xfrm>
            <a:off x="1143000" y="5105400"/>
            <a:ext cx="44958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public void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setManager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(Manager m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anager){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    //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this.manager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manager;  </a:t>
            </a:r>
            <a:r>
              <a:rPr lang="en-US" altLang="en-US" sz="1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// avoid this, instead use:</a:t>
            </a:r>
            <a:endParaRPr lang="en-US" altLang="en-US" sz="1400" dirty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this.manager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= 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new Manager(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m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anager);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// . .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4003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21507" name="Rectangle 10"/>
          <p:cNvSpPr>
            <a:spLocks noChangeArrowheads="1"/>
          </p:cNvSpPr>
          <p:nvPr/>
        </p:nvSpPr>
        <p:spPr bwMode="auto">
          <a:xfrm>
            <a:off x="457200" y="1295400"/>
            <a:ext cx="78486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public class EmployeeDriver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Manager manager1 =  new Manager("Fahmy", 2345, 15000.00);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Employee employee1 = new Employee("Ayoub", 14534, manager1, 6000.00);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Manager manager2 = employee1.getManager();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manager2.setSalary(20000.00);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One must not be able to modify manager1 by using manager2.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                                     // This will be the case if 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return manager ; 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is used in getManager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System.out.printf("The salary of Manager1 is %.2f SAR", manager1.getSalary());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}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04800" y="1195388"/>
            <a:ext cx="88392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public class Student{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private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private double[] grade;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public Student(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id, double[] grade){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this.id = id;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//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= grade</a:t>
            </a:r>
            <a:r>
              <a:rPr lang="en-US" altLang="en-US" sz="1400" dirty="0">
                <a:solidFill>
                  <a:srgbClr val="0000FF"/>
                </a:solidFill>
                <a:latin typeface="Times New Roman" panose="02020603050405020304" pitchFamily="18" charset="0"/>
              </a:rPr>
              <a:t>;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     // dangerous, it allows modification of </a:t>
            </a:r>
            <a:r>
              <a:rPr lang="en-US" altLang="en-US" sz="1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array without using </a:t>
            </a:r>
            <a:r>
              <a:rPr lang="en-US" altLang="en-US" sz="1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setGrade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method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=  new double[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];   // instead, create a copy of the passed array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for(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k = 0; k &lt;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; k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++)       // or use: 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 =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grade.clone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 );</a:t>
            </a:r>
            <a:endParaRPr lang="en-US" altLang="en-US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  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[k] = grade[k];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}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33400" y="3594100"/>
            <a:ext cx="8458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public double[]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getGrade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// return grade;  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// dangerous, it allows modification of </a:t>
            </a:r>
            <a:r>
              <a:rPr lang="en-US" altLang="en-US" sz="1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this.grade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array without using </a:t>
            </a:r>
            <a:r>
              <a:rPr lang="en-US" altLang="en-US" sz="140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setGrade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</a:rPr>
              <a:t> method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double[]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gradeCopy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= new double[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];   // instead, return a copy of the grade array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for(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int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k = 0; k &lt;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grade.length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; k++)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    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gradeCopy</a:t>
            </a: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[k] = grade[k];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        return </a:t>
            </a:r>
            <a:r>
              <a:rPr lang="en-US" altLang="en-US" sz="1400" dirty="0" err="1">
                <a:solidFill>
                  <a:srgbClr val="0033CC"/>
                </a:solidFill>
                <a:latin typeface="Times New Roman" panose="02020603050405020304" pitchFamily="18" charset="0"/>
              </a:rPr>
              <a:t>gradeCopy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;                  // or use:  return </a:t>
            </a:r>
            <a:r>
              <a:rPr lang="en-US" altLang="en-US" sz="14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grade.clone</a:t>
            </a:r>
            <a:r>
              <a:rPr lang="en-US" altLang="en-US" sz="14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( );</a:t>
            </a:r>
            <a:endParaRPr lang="en-US" altLang="en-US" sz="1400" dirty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52400" y="5335588"/>
            <a:ext cx="89916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public void setGrade(double newGrade, int quizNum)throws IllegalArgumentException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if(newGrade &lt;0 || newGrade &gt; 100)   throw new IllegalArgumentException("Invalid grade");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else if(quizNum &lt; 0 || quizNum &gt; grade.length - 1)  throw new IllegalArgumentException("Invalid quiz number");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else  grade[quizNum] = newGrade;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411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Mutable object reference leaks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1000" y="1219200"/>
            <a:ext cx="83058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public class StudentDriver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public static void main(String[] args)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double[] grade1 = {2, 1.5, 1.8, 2, 1.7};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Student  student1 = new  Student(99745000, grade1);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grade1[1] = 0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;    // One should not be able to modify student1 grade by modifying grade1.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 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This will be the case if 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this.grade = grade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is used in the constructor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double[] grade2 = student1.getGrade();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for(int k = 0; k &lt; grade2.length; k++)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	System.out.print(grade2[k] + " 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System.out.println();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grade2[2] = 0;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One should not be able to modify student1 grade by modifying grade2.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         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// This will be the case if </a:t>
            </a: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return grade  </a:t>
            </a: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is used in the getGrade method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double[] grade3 = student1.getGrade();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for(int k = 0; k &lt; grade3.length; k++)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        System.out.print(grade3[k] + " 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33CC"/>
                </a:solidFill>
                <a:latin typeface="Times New Roman" panose="02020603050405020304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  <a:endParaRPr lang="ar-SA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>
                <a:cs typeface="Courier New" panose="02070309020205020404" pitchFamily="49" charset="0"/>
              </a:rPr>
              <a:t>The java.lang Object class</a:t>
            </a:r>
          </a:p>
          <a:p>
            <a:pPr eaLnBrk="1" hangingPunct="1"/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equals</a:t>
            </a:r>
            <a:r>
              <a:rPr lang="en-US" altLang="en-US" smtClean="0"/>
              <a:t> and </a:t>
            </a:r>
            <a:r>
              <a:rPr lang="en-US" altLang="en-US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lang="en-US" altLang="en-US" smtClean="0"/>
              <a:t> methods</a:t>
            </a:r>
          </a:p>
          <a:p>
            <a:pPr eaLnBrk="1" hangingPunct="1"/>
            <a:r>
              <a:rPr lang="en-US" altLang="en-US" smtClean="0"/>
              <a:t>Constructor overloading</a:t>
            </a:r>
          </a:p>
          <a:p>
            <a:pPr eaLnBrk="1" hangingPunct="1"/>
            <a:r>
              <a:rPr lang="en-US" altLang="en-US" smtClean="0"/>
              <a:t>Copy constructors</a:t>
            </a:r>
          </a:p>
          <a:p>
            <a:pPr eaLnBrk="1" hangingPunct="1"/>
            <a:r>
              <a:rPr lang="en-US" altLang="en-US" smtClean="0"/>
              <a:t>Mutable object reference leaks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24579" name="Object 6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sections 4.3 and 4.4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Exercise: Temperature Class (1/2)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659688" cy="5029200"/>
          </a:xfrm>
        </p:spPr>
        <p:txBody>
          <a:bodyPr/>
          <a:lstStyle/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Write a </a:t>
            </a:r>
            <a:r>
              <a:rPr lang="en-US" altLang="ja-JP" sz="2000" i="1" smtClean="0">
                <a:ea typeface="MS PGothic" panose="020B0600070205080204" pitchFamily="34" charset="-128"/>
              </a:rPr>
              <a:t>Temperature</a:t>
            </a:r>
            <a:r>
              <a:rPr lang="en-US" altLang="ja-JP" sz="2000" smtClean="0">
                <a:ea typeface="MS PGothic" panose="020B0600070205080204" pitchFamily="34" charset="-128"/>
              </a:rPr>
              <a:t> class that has two instance variables: a temperature value (a floating-point number) and a character for the scale, either 'C' for Celsius or 'F' for Fahrenheit. </a:t>
            </a:r>
          </a:p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The class should have four constructor methods: </a:t>
            </a:r>
          </a:p>
          <a:p>
            <a:pPr lvl="1" eaLnBrk="1" hangingPunct="1"/>
            <a:r>
              <a:rPr lang="en-US" altLang="ja-JP" sz="1800" smtClean="0">
                <a:ea typeface="MS PGothic" panose="020B0600070205080204" pitchFamily="34" charset="-128"/>
              </a:rPr>
              <a:t>one for each instance variable (assume zero degrees if no value is specified and Celsius if no scale is specified), </a:t>
            </a:r>
          </a:p>
          <a:p>
            <a:pPr lvl="1" eaLnBrk="1" hangingPunct="1"/>
            <a:r>
              <a:rPr lang="en-US" altLang="ja-JP" sz="1800" smtClean="0">
                <a:ea typeface="MS PGothic" panose="020B0600070205080204" pitchFamily="34" charset="-128"/>
              </a:rPr>
              <a:t>one with two parameters for the two instance variables, and </a:t>
            </a:r>
          </a:p>
          <a:p>
            <a:pPr lvl="1" eaLnBrk="1" hangingPunct="1"/>
            <a:r>
              <a:rPr lang="en-US" altLang="ja-JP" sz="1800" smtClean="0">
                <a:ea typeface="MS PGothic" panose="020B0600070205080204" pitchFamily="34" charset="-128"/>
              </a:rPr>
              <a:t>a no-argument constructor (set to zero degrees Celsius).</a:t>
            </a:r>
          </a:p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Include two accessor methods to return the temperature:</a:t>
            </a:r>
            <a:r>
              <a:rPr lang="en-US" altLang="ja-JP" smtClean="0">
                <a:ea typeface="MS PGothic" panose="020B0600070205080204" pitchFamily="34" charset="-128"/>
              </a:rPr>
              <a:t> </a:t>
            </a:r>
          </a:p>
          <a:p>
            <a:pPr lvl="1" eaLnBrk="1" hangingPunct="1"/>
            <a:r>
              <a:rPr lang="en-US" altLang="ja-JP" i="1" smtClean="0">
                <a:ea typeface="MS PGothic" panose="020B0600070205080204" pitchFamily="34" charset="-128"/>
              </a:rPr>
              <a:t>getTempCelsius</a:t>
            </a:r>
            <a:r>
              <a:rPr lang="en-US" altLang="ja-JP" smtClean="0">
                <a:ea typeface="MS PGothic" panose="020B0600070205080204" pitchFamily="34" charset="-128"/>
              </a:rPr>
              <a:t>: to return the degrees Celsius, </a:t>
            </a:r>
          </a:p>
          <a:p>
            <a:pPr lvl="1" eaLnBrk="1" hangingPunct="1"/>
            <a:r>
              <a:rPr lang="en-US" altLang="ja-JP" i="1" smtClean="0">
                <a:ea typeface="MS PGothic" panose="020B0600070205080204" pitchFamily="34" charset="-128"/>
              </a:rPr>
              <a:t>getTempFahrenheit</a:t>
            </a:r>
            <a:r>
              <a:rPr lang="en-US" altLang="ja-JP" smtClean="0">
                <a:ea typeface="MS PGothic" panose="020B0600070205080204" pitchFamily="34" charset="-128"/>
              </a:rPr>
              <a:t>: to return the degrees Fahrenheit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ja-JP" smtClean="0">
                <a:ea typeface="MS PGothic" panose="020B0600070205080204" pitchFamily="34" charset="-128"/>
              </a:rPr>
              <a:t>        </a:t>
            </a:r>
            <a:r>
              <a:rPr lang="en-US" altLang="ja-JP" sz="1800" smtClean="0">
                <a:ea typeface="MS PGothic" panose="020B0600070205080204" pitchFamily="34" charset="-128"/>
              </a:rPr>
              <a:t>IMPORTANT: use the following formulas :</a:t>
            </a:r>
          </a:p>
          <a:p>
            <a:pPr lvl="2" eaLnBrk="1" hangingPunct="1"/>
            <a:r>
              <a:rPr lang="en-US" altLang="ja-JP" smtClean="0">
                <a:ea typeface="MS PGothic" panose="020B0600070205080204" pitchFamily="34" charset="-128"/>
              </a:rPr>
              <a:t>degreesC = 5*(degreesF - 32)/9</a:t>
            </a:r>
          </a:p>
          <a:p>
            <a:pPr lvl="2" eaLnBrk="1" hangingPunct="1"/>
            <a:r>
              <a:rPr lang="en-US" altLang="ja-JP" smtClean="0">
                <a:ea typeface="MS PGothic" panose="020B0600070205080204" pitchFamily="34" charset="-128"/>
              </a:rPr>
              <a:t>degreesF = (9*(degreesC)/5) + 32 </a:t>
            </a:r>
            <a:r>
              <a:rPr lang="en-US" altLang="ja-JP" sz="1400" smtClean="0">
                <a:ea typeface="MS PGothic" panose="020B0600070205080204" pitchFamily="34" charset="-128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Include three mutator methods, </a:t>
            </a:r>
          </a:p>
          <a:p>
            <a:pPr lvl="1" eaLnBrk="1" hangingPunct="1"/>
            <a:r>
              <a:rPr lang="en-US" altLang="ja-JP" sz="1800" i="1" smtClean="0">
                <a:ea typeface="MS PGothic" panose="020B0600070205080204" pitchFamily="34" charset="-128"/>
              </a:rPr>
              <a:t>setValue</a:t>
            </a:r>
            <a:r>
              <a:rPr lang="en-US" altLang="ja-JP" sz="1800" smtClean="0">
                <a:ea typeface="MS PGothic" panose="020B0600070205080204" pitchFamily="34" charset="-128"/>
              </a:rPr>
              <a:t> to set the value,</a:t>
            </a:r>
          </a:p>
          <a:p>
            <a:pPr lvl="1" eaLnBrk="1" hangingPunct="1"/>
            <a:r>
              <a:rPr lang="en-US" altLang="ja-JP" sz="1800" i="1" smtClean="0">
                <a:ea typeface="MS PGothic" panose="020B0600070205080204" pitchFamily="34" charset="-128"/>
              </a:rPr>
              <a:t>setScale</a:t>
            </a:r>
            <a:r>
              <a:rPr lang="en-US" altLang="ja-JP" sz="1800" smtClean="0">
                <a:ea typeface="MS PGothic" panose="020B0600070205080204" pitchFamily="34" charset="-128"/>
              </a:rPr>
              <a:t> to set the scale ('F' or 'C'), and </a:t>
            </a:r>
          </a:p>
          <a:p>
            <a:pPr lvl="1" eaLnBrk="1" hangingPunct="1"/>
            <a:r>
              <a:rPr lang="en-US" altLang="ja-JP" sz="1800" i="1" smtClean="0">
                <a:ea typeface="MS PGothic" panose="020B0600070205080204" pitchFamily="34" charset="-128"/>
              </a:rPr>
              <a:t>setValueAndScale</a:t>
            </a:r>
            <a:r>
              <a:rPr lang="en-US" altLang="ja-JP" sz="1800" smtClean="0">
                <a:ea typeface="MS PGothic" panose="020B0600070205080204" pitchFamily="34" charset="-128"/>
              </a:rPr>
              <a:t> to set both; </a:t>
            </a:r>
          </a:p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Include a suitable </a:t>
            </a:r>
            <a:r>
              <a:rPr lang="en-US" altLang="ja-JP" sz="2000" i="1" smtClean="0">
                <a:ea typeface="MS PGothic" panose="020B0600070205080204" pitchFamily="34" charset="-128"/>
              </a:rPr>
              <a:t>toString</a:t>
            </a:r>
            <a:r>
              <a:rPr lang="en-US" altLang="ja-JP" sz="2000" smtClean="0">
                <a:ea typeface="MS PGothic" panose="020B0600070205080204" pitchFamily="34" charset="-128"/>
              </a:rPr>
              <a:t> method.</a:t>
            </a:r>
          </a:p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Include a equals method </a:t>
            </a:r>
          </a:p>
          <a:p>
            <a:pPr eaLnBrk="1" hangingPunct="1"/>
            <a:endParaRPr lang="en-US" altLang="ja-JP" sz="2000" smtClean="0">
              <a:ea typeface="MS PGothic" panose="020B0600070205080204" pitchFamily="34" charset="-128"/>
            </a:endParaRPr>
          </a:p>
          <a:p>
            <a:pPr eaLnBrk="1" hangingPunct="1"/>
            <a:r>
              <a:rPr lang="en-US" altLang="ja-JP" sz="2000" smtClean="0">
                <a:ea typeface="MS PGothic" panose="020B0600070205080204" pitchFamily="34" charset="-128"/>
              </a:rPr>
              <a:t>Then write a test class called </a:t>
            </a:r>
            <a:r>
              <a:rPr lang="en-US" altLang="ja-JP" sz="2000" i="1" smtClean="0">
                <a:ea typeface="MS PGothic" panose="020B0600070205080204" pitchFamily="34" charset="-128"/>
              </a:rPr>
              <a:t>TestTemperature</a:t>
            </a:r>
            <a:r>
              <a:rPr lang="en-US" altLang="ja-JP" sz="2000" smtClean="0">
                <a:ea typeface="MS PGothic" panose="020B0600070205080204" pitchFamily="34" charset="-128"/>
              </a:rPr>
              <a:t> that tests </a:t>
            </a:r>
            <a:r>
              <a:rPr lang="en-US" altLang="ja-JP" sz="2000" u="sng" smtClean="0">
                <a:ea typeface="MS PGothic" panose="020B0600070205080204" pitchFamily="34" charset="-128"/>
              </a:rPr>
              <a:t>all the methods</a:t>
            </a:r>
            <a:r>
              <a:rPr lang="en-US" altLang="ja-JP" sz="2000" smtClean="0">
                <a:ea typeface="MS PGothic" panose="020B0600070205080204" pitchFamily="34" charset="-128"/>
              </a:rPr>
              <a:t>. Be sure to use </a:t>
            </a:r>
            <a:r>
              <a:rPr lang="en-US" altLang="ja-JP" sz="2000" u="sng" smtClean="0">
                <a:ea typeface="MS PGothic" panose="020B0600070205080204" pitchFamily="34" charset="-128"/>
              </a:rPr>
              <a:t>each of the constructors</a:t>
            </a:r>
            <a:r>
              <a:rPr lang="en-US" altLang="ja-JP" sz="2000" smtClean="0">
                <a:ea typeface="MS PGothic" panose="020B0600070205080204" pitchFamily="34" charset="-128"/>
              </a:rPr>
              <a:t>.</a:t>
            </a:r>
            <a:endParaRPr lang="en-US" altLang="en-US" sz="2000" smtClean="0"/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Exercise: Temperature Class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Java.lang.Object 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533400" y="1219200"/>
            <a:ext cx="800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Every Java class is a direct or indirect descendant (or subclass) of the </a:t>
            </a:r>
            <a:r>
              <a:rPr lang="en-US" altLang="en-US" sz="1600" b="1">
                <a:latin typeface="Arial" panose="020B0604020202020204" pitchFamily="34" charset="0"/>
              </a:rPr>
              <a:t>Object</a:t>
            </a:r>
            <a:r>
              <a:rPr lang="en-US" altLang="en-US" sz="1600">
                <a:latin typeface="Arial" panose="020B0604020202020204" pitchFamily="34" charset="0"/>
              </a:rPr>
              <a:t> class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 of the java.lang package. 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33400" y="2057400"/>
            <a:ext cx="792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Thus, every class you use or write inherits the instance methods of </a:t>
            </a:r>
            <a:r>
              <a:rPr lang="en-US" altLang="en-US" sz="1600" b="1">
                <a:latin typeface="Arial" panose="020B0604020202020204" pitchFamily="34" charset="0"/>
              </a:rPr>
              <a:t>Object</a:t>
            </a:r>
            <a:r>
              <a:rPr lang="en-US" altLang="en-US" sz="1600">
                <a:latin typeface="Arial" panose="020B0604020202020204" pitchFamily="34" charset="0"/>
              </a:rPr>
              <a:t>. 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533400" y="2514600"/>
            <a:ext cx="5046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Three of these methods are:</a:t>
            </a: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1066800" y="2895600"/>
            <a:ext cx="29337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en-US" sz="1600">
                <a:latin typeface="Arial" panose="020B0604020202020204" pitchFamily="34" charset="0"/>
              </a:rPr>
              <a:t> public final Class getClass()</a:t>
            </a: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1295400" y="3352800"/>
            <a:ext cx="7543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The getClass() method returns a Class object, which has methods you can use to get information about the class</a:t>
            </a: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1143000" y="4191000"/>
            <a:ext cx="34464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en-US" sz="1600">
                <a:latin typeface="Arial" panose="020B0604020202020204" pitchFamily="34" charset="0"/>
              </a:rPr>
              <a:t> public boolean equals(Object obj)</a:t>
            </a: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1447800" y="4724400"/>
            <a:ext cx="5791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</a:t>
            </a:r>
            <a:r>
              <a:rPr lang="en-US" altLang="en-US" sz="1400">
                <a:latin typeface="Arial" panose="020B0604020202020204" pitchFamily="34" charset="0"/>
              </a:rPr>
              <a:t>Indicates whether some other object is "equal to" this one.</a:t>
            </a:r>
            <a:endParaRPr lang="en-US" altLang="en-US" sz="1400"/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1066800" y="5334000"/>
            <a:ext cx="3505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en-US" sz="1600">
                <a:latin typeface="Arial" panose="020B0604020202020204" pitchFamily="34" charset="0"/>
              </a:rPr>
              <a:t> public String toString()</a:t>
            </a:r>
          </a:p>
        </p:txBody>
      </p:sp>
      <p:sp>
        <p:nvSpPr>
          <p:cNvPr id="6155" name="Rectangle 12"/>
          <p:cNvSpPr>
            <a:spLocks noChangeArrowheads="1"/>
          </p:cNvSpPr>
          <p:nvPr/>
        </p:nvSpPr>
        <p:spPr bwMode="auto">
          <a:xfrm>
            <a:off x="1447800" y="5791200"/>
            <a:ext cx="716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Returns a string representation of the object.</a:t>
            </a:r>
            <a:endParaRPr lang="en-US" altLang="en-US" sz="160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3" grpId="0"/>
      <p:bldP spid="6154" grpId="0"/>
      <p:bldP spid="61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</a:rPr>
              <a:t>equals</a:t>
            </a:r>
            <a:r>
              <a:rPr lang="en-US" altLang="en-US" smtClean="0"/>
              <a:t> method</a:t>
            </a:r>
          </a:p>
        </p:txBody>
      </p:sp>
      <p:sp>
        <p:nvSpPr>
          <p:cNvPr id="7171" name="Rectangle 14"/>
          <p:cNvSpPr>
            <a:spLocks noChangeArrowheads="1"/>
          </p:cNvSpPr>
          <p:nvPr/>
        </p:nvSpPr>
        <p:spPr bwMode="auto">
          <a:xfrm>
            <a:off x="533400" y="1219200"/>
            <a:ext cx="845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The equals() method provided by Object uses the equality operator == to test  whether the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object references are equal—that is, if the objects compared are the exact same object.</a:t>
            </a:r>
          </a:p>
        </p:txBody>
      </p:sp>
      <p:sp>
        <p:nvSpPr>
          <p:cNvPr id="7172" name="Rectangle 15"/>
          <p:cNvSpPr>
            <a:spLocks noChangeArrowheads="1"/>
          </p:cNvSpPr>
          <p:nvPr/>
        </p:nvSpPr>
        <p:spPr bwMode="auto">
          <a:xfrm>
            <a:off x="533400" y="21336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To test whether two objects are equal in the sense of containing the same information,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you must override (redefine) the equals() method.</a:t>
            </a:r>
          </a:p>
        </p:txBody>
      </p:sp>
      <p:sp>
        <p:nvSpPr>
          <p:cNvPr id="7173" name="Rectangle 16"/>
          <p:cNvSpPr>
            <a:spLocks noChangeArrowheads="1"/>
          </p:cNvSpPr>
          <p:nvPr/>
        </p:nvSpPr>
        <p:spPr bwMode="auto">
          <a:xfrm>
            <a:off x="304800" y="3278188"/>
            <a:ext cx="86868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public class Circle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</a:t>
            </a:r>
            <a:r>
              <a:rPr lang="en-US" altLang="en-US" sz="1600" b="1">
                <a:solidFill>
                  <a:srgbClr val="0000CC"/>
                </a:solidFill>
                <a:latin typeface="Arial" panose="020B0604020202020204" pitchFamily="34" charset="0"/>
              </a:rPr>
              <a:t> ...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public boolean equals(Object obj)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if(obj == null)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elseif(this.getClass() != obj.getClass()) </a:t>
            </a:r>
            <a:r>
              <a:rPr lang="en-US" altLang="en-US" sz="1600">
                <a:solidFill>
                  <a:srgbClr val="C00000"/>
                </a:solidFill>
                <a:latin typeface="Arial" panose="020B0604020202020204" pitchFamily="34" charset="0"/>
              </a:rPr>
              <a:t>//if the invoking object and </a:t>
            </a:r>
            <a:r>
              <a:rPr lang="en-US" altLang="en-US" sz="1600" b="1">
                <a:solidFill>
                  <a:srgbClr val="C00000"/>
                </a:solidFill>
                <a:latin typeface="Arial" panose="020B0604020202020204" pitchFamily="34" charset="0"/>
              </a:rPr>
              <a:t>obj</a:t>
            </a:r>
            <a:r>
              <a:rPr lang="en-US" altLang="en-US" sz="1600">
                <a:solidFill>
                  <a:srgbClr val="C00000"/>
                </a:solidFill>
                <a:latin typeface="Arial" panose="020B0604020202020204" pitchFamily="34" charset="0"/>
              </a:rPr>
              <a:t> are not of same class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      return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   Circle otherCircle = (Circle) obj;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  return this.radius == otherCircle.radius &amp;&amp; this.centerX == otherCircle.centerX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      &amp;&amp; this.centerY == otherCircle.centerY;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Arial" panose="020B0604020202020204" pitchFamily="34" charset="0"/>
              </a:rPr>
              <a:t>}</a:t>
            </a:r>
          </a:p>
        </p:txBody>
      </p:sp>
      <p:sp>
        <p:nvSpPr>
          <p:cNvPr id="7174" name="Rectangle 17"/>
          <p:cNvSpPr>
            <a:spLocks noChangeArrowheads="1"/>
          </p:cNvSpPr>
          <p:nvPr/>
        </p:nvSpPr>
        <p:spPr bwMode="auto">
          <a:xfrm>
            <a:off x="533400" y="2819400"/>
            <a:ext cx="1295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Example: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</a:rPr>
              <a:t>equals</a:t>
            </a:r>
            <a:r>
              <a:rPr lang="en-US" altLang="en-US" smtClean="0"/>
              <a:t> method</a:t>
            </a:r>
          </a:p>
        </p:txBody>
      </p:sp>
      <p:sp>
        <p:nvSpPr>
          <p:cNvPr id="8195" name="Rectangle 14"/>
          <p:cNvSpPr>
            <a:spLocks noChangeArrowheads="1"/>
          </p:cNvSpPr>
          <p:nvPr/>
        </p:nvSpPr>
        <p:spPr bwMode="auto">
          <a:xfrm>
            <a:off x="533400" y="121920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Consider this code, in </a:t>
            </a:r>
            <a:r>
              <a:rPr lang="en-US" altLang="en-US" sz="1600" b="1">
                <a:latin typeface="Arial" panose="020B0604020202020204" pitchFamily="34" charset="0"/>
              </a:rPr>
              <a:t>CircleDriver</a:t>
            </a:r>
            <a:r>
              <a:rPr lang="en-US" altLang="en-US" sz="1600">
                <a:latin typeface="Arial" panose="020B0604020202020204" pitchFamily="34" charset="0"/>
              </a:rPr>
              <a:t> class, that tests two instances of the Circle class for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equality:</a:t>
            </a:r>
          </a:p>
        </p:txBody>
      </p:sp>
      <p:sp>
        <p:nvSpPr>
          <p:cNvPr id="8196" name="Rectangle 16"/>
          <p:cNvSpPr>
            <a:spLocks noChangeArrowheads="1"/>
          </p:cNvSpPr>
          <p:nvPr/>
        </p:nvSpPr>
        <p:spPr bwMode="auto">
          <a:xfrm>
            <a:off x="990600" y="1905000"/>
            <a:ext cx="6248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 circle1  = new Circle(5.0, 3.0, 6.0);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 circle2  = new Circle(0.0, 2.0, 4.0);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if(circle1.equals(circle2))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System.out.println("circle objects are equal");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else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System.out.println("circle objects are not equal");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457200" y="3733800"/>
            <a:ext cx="815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Note: If the equals method is not overridden, then the following two circle objects will be regarded as not equal although they have the same contents:</a:t>
            </a:r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685800" y="4572000"/>
            <a:ext cx="518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 circle3  = new Circle(5.0, 3.0, 6.0);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 circle4  = new Circle(5.0, 3.0, 6.0);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8" grpId="0"/>
      <p:bldP spid="8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</a:rPr>
              <a:t>toString</a:t>
            </a:r>
            <a:r>
              <a:rPr lang="en-US" altLang="en-US" smtClean="0"/>
              <a:t> method</a:t>
            </a:r>
          </a:p>
        </p:txBody>
      </p:sp>
      <p:sp>
        <p:nvSpPr>
          <p:cNvPr id="9219" name="Rectangle 8"/>
          <p:cNvSpPr>
            <a:spLocks noChangeArrowheads="1"/>
          </p:cNvSpPr>
          <p:nvPr/>
        </p:nvSpPr>
        <p:spPr bwMode="auto">
          <a:xfrm>
            <a:off x="457200" y="1219200"/>
            <a:ext cx="838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The default public String toString() method in </a:t>
            </a:r>
            <a:r>
              <a:rPr lang="en-US" altLang="en-US" sz="1600" b="1">
                <a:latin typeface="Arial" panose="020B0604020202020204" pitchFamily="34" charset="0"/>
              </a:rPr>
              <a:t>Object</a:t>
            </a:r>
            <a:r>
              <a:rPr lang="en-US" altLang="en-US" sz="1600">
                <a:latin typeface="Arial" panose="020B0604020202020204" pitchFamily="34" charset="0"/>
              </a:rPr>
              <a:t> returns the String representation of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an object in the form: “class name @ hexadecimal hash code”. </a:t>
            </a:r>
          </a:p>
        </p:txBody>
      </p:sp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457200" y="1905000"/>
            <a:ext cx="853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We should override the toString() method in our class to return meaningful String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representation of the object that contains information about its instance variables.</a:t>
            </a:r>
          </a:p>
        </p:txBody>
      </p:sp>
      <p:sp>
        <p:nvSpPr>
          <p:cNvPr id="9221" name="Rectangle 10"/>
          <p:cNvSpPr>
            <a:spLocks noChangeArrowheads="1"/>
          </p:cNvSpPr>
          <p:nvPr/>
        </p:nvSpPr>
        <p:spPr bwMode="auto">
          <a:xfrm>
            <a:off x="457200" y="2590800"/>
            <a:ext cx="7010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Example: Overriding the toString method in the </a:t>
            </a:r>
            <a:r>
              <a:rPr lang="en-US" altLang="en-US" sz="1600" b="1">
                <a:latin typeface="Arial" panose="020B0604020202020204" pitchFamily="34" charset="0"/>
              </a:rPr>
              <a:t>Circle</a:t>
            </a:r>
            <a:r>
              <a:rPr lang="en-US" altLang="en-US" sz="1600">
                <a:latin typeface="Arial" panose="020B0604020202020204" pitchFamily="34" charset="0"/>
              </a:rPr>
              <a:t> class: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2971800"/>
            <a:ext cx="80772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600" dirty="0">
                <a:solidFill>
                  <a:srgbClr val="0000CC"/>
                </a:solidFill>
                <a:latin typeface="Comic Sans MS"/>
                <a:cs typeface="+mn-cs"/>
              </a:rPr>
              <a:t>public String toString(){</a:t>
            </a:r>
          </a:p>
          <a:p>
            <a:pPr eaLnBrk="1" hangingPunct="1">
              <a:defRPr/>
            </a:pPr>
            <a:r>
              <a:rPr lang="en-GB" sz="1600" dirty="0">
                <a:solidFill>
                  <a:srgbClr val="0000CC"/>
                </a:solidFill>
                <a:latin typeface="Comic Sans MS"/>
                <a:cs typeface="+mn-cs"/>
              </a:rPr>
              <a:t>      return "Radius: " + radius + ", centerX: " + centerX + ", centerY: " + centerY ;</a:t>
            </a:r>
          </a:p>
          <a:p>
            <a:pPr eaLnBrk="1" hangingPunct="1">
              <a:defRPr/>
            </a:pPr>
            <a:r>
              <a:rPr lang="en-GB" sz="1600" dirty="0">
                <a:solidFill>
                  <a:srgbClr val="0000CC"/>
                </a:solidFill>
                <a:latin typeface="Comic Sans MS"/>
                <a:cs typeface="+mn-cs"/>
              </a:rPr>
              <a:t>    }</a:t>
            </a:r>
          </a:p>
        </p:txBody>
      </p:sp>
      <p:sp>
        <p:nvSpPr>
          <p:cNvPr id="9223" name="Rectangle 12"/>
          <p:cNvSpPr>
            <a:spLocks noChangeArrowheads="1"/>
          </p:cNvSpPr>
          <p:nvPr/>
        </p:nvSpPr>
        <p:spPr bwMode="auto">
          <a:xfrm>
            <a:off x="381000" y="3886200"/>
            <a:ext cx="7162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Example: Overriding the toString method in an </a:t>
            </a:r>
            <a:r>
              <a:rPr lang="en-US" altLang="en-US" sz="1600" b="1">
                <a:latin typeface="Arial" panose="020B0604020202020204" pitchFamily="34" charset="0"/>
              </a:rPr>
              <a:t>Employee</a:t>
            </a:r>
            <a:r>
              <a:rPr lang="en-US" altLang="en-US" sz="1600">
                <a:latin typeface="Arial" panose="020B0604020202020204" pitchFamily="34" charset="0"/>
              </a:rPr>
              <a:t> class</a:t>
            </a:r>
          </a:p>
        </p:txBody>
      </p:sp>
      <p:sp>
        <p:nvSpPr>
          <p:cNvPr id="9224" name="Rectangle 13"/>
          <p:cNvSpPr>
            <a:spLocks noChangeArrowheads="1"/>
          </p:cNvSpPr>
          <p:nvPr/>
        </p:nvSpPr>
        <p:spPr bwMode="auto">
          <a:xfrm>
            <a:off x="457200" y="4267200"/>
            <a:ext cx="8458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Assume the </a:t>
            </a:r>
            <a:r>
              <a:rPr lang="en-US" altLang="en-US" sz="1600" b="1">
                <a:latin typeface="Arial" panose="020B0604020202020204" pitchFamily="34" charset="0"/>
              </a:rPr>
              <a:t>Employee</a:t>
            </a:r>
            <a:r>
              <a:rPr lang="en-US" altLang="en-US" sz="1600">
                <a:latin typeface="Arial" panose="020B0604020202020204" pitchFamily="34" charset="0"/>
              </a:rPr>
              <a:t> class has the instance variables: ID, name, and salary.  In this case, we want the toString method to return a formatted String. To do so, we use the static </a:t>
            </a:r>
            <a:r>
              <a:rPr lang="en-US" altLang="en-US" sz="1600" b="1">
                <a:latin typeface="Arial" panose="020B0604020202020204" pitchFamily="34" charset="0"/>
              </a:rPr>
              <a:t>format</a:t>
            </a:r>
            <a:r>
              <a:rPr lang="en-US" altLang="en-US" sz="1600">
                <a:latin typeface="Arial" panose="020B0604020202020204" pitchFamily="34" charset="0"/>
              </a:rPr>
              <a:t> method of the </a:t>
            </a:r>
            <a:r>
              <a:rPr lang="en-US" altLang="en-US" sz="1600" b="1">
                <a:latin typeface="Arial" panose="020B0604020202020204" pitchFamily="34" charset="0"/>
              </a:rPr>
              <a:t>String</a:t>
            </a:r>
            <a:r>
              <a:rPr lang="en-US" altLang="en-US" sz="1600">
                <a:latin typeface="Arial" panose="020B0604020202020204" pitchFamily="34" charset="0"/>
              </a:rPr>
              <a:t> class: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5181600"/>
            <a:ext cx="8534400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400" dirty="0">
                <a:solidFill>
                  <a:srgbClr val="0000CC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1400" dirty="0">
                <a:solidFill>
                  <a:srgbClr val="0000CC"/>
                </a:solidFill>
                <a:latin typeface="Comic Sans MS" pitchFamily="66" charset="0"/>
                <a:cs typeface="+mn-cs"/>
              </a:rPr>
              <a:t>public String toString(){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rgbClr val="0000CC"/>
                </a:solidFill>
                <a:latin typeface="Comic Sans MS" pitchFamily="66" charset="0"/>
                <a:cs typeface="+mn-cs"/>
              </a:rPr>
              <a:t>        return String.format("ID: %d, Name: %s, Salary: %.2f Saudi Riyals", id, name, salary);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rgbClr val="0000CC"/>
                </a:solidFill>
                <a:latin typeface="Comic Sans MS" pitchFamily="66" charset="0"/>
                <a:cs typeface="+mn-cs"/>
              </a:rPr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12" grpId="0"/>
      <p:bldP spid="9223" grpId="0"/>
      <p:bldP spid="922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</a:t>
            </a:r>
            <a:r>
              <a:rPr lang="en-US" altLang="en-US" b="1" smtClean="0">
                <a:latin typeface="Courier New" panose="02070309020205020404" pitchFamily="49" charset="0"/>
              </a:rPr>
              <a:t>toString</a:t>
            </a:r>
            <a:r>
              <a:rPr lang="en-US" altLang="en-US" smtClean="0"/>
              <a:t> method</a:t>
            </a: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457200" y="12192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>
                <a:latin typeface="Arial" panose="020B0604020202020204" pitchFamily="34" charset="0"/>
              </a:rPr>
              <a:t> Note: The </a:t>
            </a:r>
            <a:r>
              <a:rPr lang="en-US" altLang="en-US" sz="1600" b="1">
                <a:latin typeface="Arial" panose="020B0604020202020204" pitchFamily="34" charset="0"/>
              </a:rPr>
              <a:t>toString</a:t>
            </a:r>
            <a:r>
              <a:rPr lang="en-US" altLang="en-US" sz="1600">
                <a:latin typeface="Arial" panose="020B0604020202020204" pitchFamily="34" charset="0"/>
              </a:rPr>
              <a:t> method is invoked automatically whenever an object reference is used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in a String context, i.e., when the reference is used in print, println, printf, or String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   concatenation operation: </a:t>
            </a: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457200" y="2133600"/>
            <a:ext cx="1039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Example:</a:t>
            </a:r>
          </a:p>
        </p:txBody>
      </p:sp>
      <p:sp>
        <p:nvSpPr>
          <p:cNvPr id="10245" name="Rectangle 16"/>
          <p:cNvSpPr>
            <a:spLocks noChangeArrowheads="1"/>
          </p:cNvSpPr>
          <p:nvPr/>
        </p:nvSpPr>
        <p:spPr bwMode="auto">
          <a:xfrm>
            <a:off x="533400" y="2590800"/>
            <a:ext cx="8077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CC"/>
                </a:solidFill>
                <a:latin typeface="Times New Roman" panose="02020603050405020304" pitchFamily="18" charset="0"/>
              </a:rPr>
              <a:t>Student student1 = new Student(923400050, "Ahmad Muhsin", "COE", 4.0);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0000CC"/>
                </a:solidFill>
                <a:latin typeface="Times New Roman" panose="02020603050405020304" pitchFamily="18" charset="0"/>
              </a:rPr>
              <a:t>  System.out.println(student1);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  </a:t>
            </a:r>
            <a:r>
              <a:rPr lang="en-GB" altLang="en-US" sz="1800">
                <a:solidFill>
                  <a:srgbClr val="C00000"/>
                </a:solidFill>
                <a:latin typeface="Times New Roman" panose="02020603050405020304" pitchFamily="18" charset="0"/>
              </a:rPr>
              <a:t>// equivalent to:  System.out.println(student1.toString());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en-US" sz="1800">
                <a:solidFill>
                  <a:srgbClr val="0000CC"/>
                </a:solidFill>
                <a:latin typeface="Times New Roman" panose="02020603050405020304" pitchFamily="18" charset="0"/>
              </a:rPr>
              <a:t>String str = "Student1 is " + student1;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</a:rPr>
              <a:t>// Equivalent to:  String str = "Student1 is " + student1.toString();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Constructor overloading</a:t>
            </a: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457200" y="1143000"/>
            <a:ext cx="7772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Constructors can be overloaded i.e., a class can have more than one constructor.  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524000"/>
            <a:ext cx="7772400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Overloaded constructors must have different signatures.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905000"/>
            <a:ext cx="838200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The purpose of overloading constructors is to allow the user to have as many options as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US" sz="1600" dirty="0">
                <a:latin typeface="+mn-lt"/>
                <a:cs typeface="Arial" charset="0"/>
              </a:rPr>
              <a:t>   possible when creating objects of the class, thus making the class </a:t>
            </a:r>
            <a:r>
              <a:rPr lang="en-US" dirty="0">
                <a:latin typeface="+mn-lt"/>
                <a:cs typeface="Arial" charset="0"/>
              </a:rPr>
              <a:t>more </a:t>
            </a:r>
            <a:r>
              <a:rPr lang="en-US" sz="1600" dirty="0">
                <a:latin typeface="+mn-lt"/>
                <a:cs typeface="Arial" charset="0"/>
              </a:rPr>
              <a:t>flexible to use.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" y="2786063"/>
            <a:ext cx="5029200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FF"/>
                </a:solidFill>
                <a:latin typeface="+mn-lt"/>
                <a:cs typeface="Arial" charset="0"/>
              </a:rPr>
              <a:t> Using </a:t>
            </a:r>
            <a:r>
              <a:rPr lang="en-US" sz="1600" i="1" dirty="0">
                <a:solidFill>
                  <a:srgbClr val="0000FF"/>
                </a:solidFill>
                <a:latin typeface="+mn-lt"/>
                <a:cs typeface="Arial" charset="0"/>
              </a:rPr>
              <a:t>this</a:t>
            </a:r>
            <a:r>
              <a:rPr lang="en-US" sz="1600" dirty="0">
                <a:solidFill>
                  <a:srgbClr val="0000FF"/>
                </a:solidFill>
                <a:latin typeface="+mn-lt"/>
                <a:cs typeface="Arial" charset="0"/>
              </a:rPr>
              <a:t> keyword to call overloaded constructors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3378200"/>
            <a:ext cx="8305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The call</a:t>
            </a:r>
            <a:r>
              <a:rPr lang="en-US" sz="1600" dirty="0">
                <a:solidFill>
                  <a:srgbClr val="0000FF"/>
                </a:solidFill>
                <a:latin typeface="+mn-lt"/>
                <a:cs typeface="Arial" charset="0"/>
              </a:rPr>
              <a:t> this(argumentList) </a:t>
            </a:r>
            <a:r>
              <a:rPr lang="en-US" sz="1600" dirty="0">
                <a:latin typeface="+mn-lt"/>
                <a:cs typeface="Arial" charset="0"/>
              </a:rPr>
              <a:t>is used to call an overloaded constructor from another</a:t>
            </a:r>
          </a:p>
          <a:p>
            <a:pPr algn="just" eaLnBrk="1" hangingPunct="1">
              <a:buClr>
                <a:srgbClr val="008000"/>
              </a:buClr>
              <a:defRPr/>
            </a:pPr>
            <a:r>
              <a:rPr lang="en-US" sz="1600" dirty="0">
                <a:latin typeface="+mn-lt"/>
                <a:cs typeface="Arial" charset="0"/>
              </a:rPr>
              <a:t>   constructor.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600" y="5130800"/>
            <a:ext cx="8305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The advantages of using </a:t>
            </a:r>
            <a:r>
              <a:rPr lang="en-US" sz="1600" dirty="0">
                <a:solidFill>
                  <a:srgbClr val="0000FF"/>
                </a:solidFill>
                <a:latin typeface="+mn-lt"/>
                <a:cs typeface="Arial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is to avoid duplicating constructor code in the calling</a:t>
            </a:r>
          </a:p>
          <a:p>
            <a:pPr algn="just" eaLnBrk="1" hangingPunct="1">
              <a:buClr>
                <a:srgbClr val="008000"/>
              </a:buClr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  constructor.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4216400"/>
            <a:ext cx="8305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Note: If </a:t>
            </a:r>
            <a:r>
              <a:rPr lang="en-US" sz="1600" dirty="0">
                <a:solidFill>
                  <a:srgbClr val="0033CC"/>
                </a:solidFill>
                <a:latin typeface="+mn-lt"/>
                <a:cs typeface="Arial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is used to call another constructor, the call must be in the first line of the</a:t>
            </a:r>
          </a:p>
          <a:p>
            <a:pPr algn="just" eaLnBrk="1" hangingPunct="1">
              <a:buClr>
                <a:srgbClr val="008000"/>
              </a:buClr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  calling constructor; it can only be preceded by comments.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Constructor overloading</a:t>
            </a: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1143000" y="914400"/>
            <a:ext cx="7772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  <a:cs typeface="Arial" charset="0"/>
              </a:rPr>
              <a:t>Example: Consider the following overloaded constructors of the class Circle: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9600" y="1219200"/>
            <a:ext cx="746760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public Circle(double theRadius, double x, double y) throws IllegalArgumentException{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if(theRadius &lt; 0) throw new IllegalArgumentException("Error: Negative radius");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else{  radius = theRadius;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   centerX = x;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   centerY = y;  }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}</a:t>
            </a:r>
          </a:p>
          <a:p>
            <a:pPr algn="just" eaLnBrk="1" hangingPunct="1">
              <a:defRPr/>
            </a:pP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public Circle(){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radius = 1.0;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centerX = 0;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centerY = 0;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}</a:t>
            </a:r>
          </a:p>
          <a:p>
            <a:pPr algn="just" eaLnBrk="1" hangingPunct="1">
              <a:defRPr/>
            </a:pP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public Circle(double theRadius) </a:t>
            </a:r>
            <a:r>
              <a:rPr lang="en-US" sz="1200" dirty="0">
                <a:solidFill>
                  <a:srgbClr val="0033CC"/>
                </a:solidFill>
                <a:cs typeface="Arial" charset="0"/>
              </a:rPr>
              <a:t>throws IllegalArgumentException</a:t>
            </a: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{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</a:t>
            </a:r>
            <a:r>
              <a:rPr lang="en-US" sz="1200" dirty="0">
                <a:solidFill>
                  <a:srgbClr val="0033CC"/>
                </a:solidFill>
                <a:cs typeface="Arial" charset="0"/>
              </a:rPr>
              <a:t>if(theRadius &lt; 0) throw new IllegalArgumentException("Error: Negative radius");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else{ radius = </a:t>
            </a:r>
            <a:r>
              <a:rPr lang="en-US" sz="1200" dirty="0" err="1" smtClean="0">
                <a:solidFill>
                  <a:srgbClr val="0033CC"/>
                </a:solidFill>
                <a:latin typeface="+mn-lt"/>
                <a:cs typeface="Arial" charset="0"/>
              </a:rPr>
              <a:t>theRadius</a:t>
            </a:r>
            <a:r>
              <a:rPr lang="en-US" sz="1200" smtClean="0">
                <a:solidFill>
                  <a:srgbClr val="0033CC"/>
                </a:solidFill>
                <a:latin typeface="+mn-lt"/>
                <a:cs typeface="Arial" charset="0"/>
              </a:rPr>
              <a:t>;</a:t>
            </a: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    </a:t>
            </a:r>
            <a:r>
              <a:rPr lang="en-US" sz="1200" dirty="0">
                <a:solidFill>
                  <a:srgbClr val="0033CC"/>
                </a:solidFill>
                <a:cs typeface="Arial" charset="0"/>
              </a:rPr>
              <a:t>centerX = 0;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cs typeface="Arial" charset="0"/>
              </a:rPr>
              <a:t>                   centerY = 0; }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cs typeface="Arial" charset="0"/>
              </a:rPr>
              <a:t>       }</a:t>
            </a:r>
          </a:p>
          <a:p>
            <a:pPr algn="just" eaLnBrk="1" hangingPunct="1">
              <a:defRPr/>
            </a:pP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" y="4953000"/>
            <a:ext cx="85344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  <a:cs typeface="Arial" charset="0"/>
              </a:rPr>
              <a:t>We can avoid the code that is duplicated in the no-argument constructor and in the one-argument constructor, by re-writing them as: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9600" y="5473700"/>
            <a:ext cx="77724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public Circle(){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this(1.0, 0, 0);     </a:t>
            </a:r>
            <a:r>
              <a:rPr lang="en-US" sz="1200" dirty="0">
                <a:solidFill>
                  <a:srgbClr val="C00000"/>
                </a:solidFill>
                <a:latin typeface="+mn-lt"/>
                <a:cs typeface="Arial" charset="0"/>
              </a:rPr>
              <a:t>// call to the three-argument constructor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}</a:t>
            </a:r>
          </a:p>
          <a:p>
            <a:pPr algn="just" eaLnBrk="1" hangingPunct="1">
              <a:defRPr/>
            </a:pP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public Circle(double theRadius){</a:t>
            </a: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     this(theRadius, 0, 0); </a:t>
            </a:r>
            <a:r>
              <a:rPr lang="en-US" sz="1200" dirty="0">
                <a:solidFill>
                  <a:srgbClr val="C00000"/>
                </a:solidFill>
                <a:cs typeface="Arial" charset="0"/>
              </a:rPr>
              <a:t>// call to the three-argument constructor</a:t>
            </a:r>
            <a:endParaRPr lang="en-US" sz="1200" dirty="0">
              <a:solidFill>
                <a:srgbClr val="0033CC"/>
              </a:solidFill>
              <a:latin typeface="+mn-lt"/>
              <a:cs typeface="Arial" charset="0"/>
            </a:endParaRPr>
          </a:p>
          <a:p>
            <a:pPr algn="just" eaLnBrk="1" hangingPunct="1">
              <a:defRPr/>
            </a:pPr>
            <a:r>
              <a:rPr lang="en-US" sz="1200" dirty="0">
                <a:solidFill>
                  <a:srgbClr val="0033CC"/>
                </a:solidFill>
                <a:latin typeface="+mn-lt"/>
                <a:cs typeface="Arial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7517</TotalTime>
  <Words>2525</Words>
  <Application>Microsoft Office PowerPoint</Application>
  <PresentationFormat>On-screen Show (4:3)</PresentationFormat>
  <Paragraphs>370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MS PGothic</vt:lpstr>
      <vt:lpstr>Arial</vt:lpstr>
      <vt:lpstr>Comic Sans MS</vt:lpstr>
      <vt:lpstr>Courier New</vt:lpstr>
      <vt:lpstr>Tahoma</vt:lpstr>
      <vt:lpstr>Times New Roman</vt:lpstr>
      <vt:lpstr>Wingdings</vt:lpstr>
      <vt:lpstr>1_Blends</vt:lpstr>
      <vt:lpstr>Image</vt:lpstr>
      <vt:lpstr>PowerPoint Presentation</vt:lpstr>
      <vt:lpstr>Outline</vt:lpstr>
      <vt:lpstr>Java.lang.Object </vt:lpstr>
      <vt:lpstr>The equals method</vt:lpstr>
      <vt:lpstr>The equals method</vt:lpstr>
      <vt:lpstr>The toString method</vt:lpstr>
      <vt:lpstr>The toString method</vt:lpstr>
      <vt:lpstr>Constructor overloading</vt:lpstr>
      <vt:lpstr>Constructor overloading</vt:lpstr>
      <vt:lpstr>Copy Constructors</vt:lpstr>
      <vt:lpstr>Copy Constructors</vt:lpstr>
      <vt:lpstr>Copy Constructors</vt:lpstr>
      <vt:lpstr>Mutable and Immutable objects</vt:lpstr>
      <vt:lpstr>Mutable object reference leaks</vt:lpstr>
      <vt:lpstr>Mutable object reference leaks</vt:lpstr>
      <vt:lpstr>Mutable object reference leaks</vt:lpstr>
      <vt:lpstr>Mutable object reference leaks</vt:lpstr>
      <vt:lpstr>Mutable object reference leaks</vt:lpstr>
      <vt:lpstr>Mutable object reference leaks</vt:lpstr>
      <vt:lpstr>PowerPoint Presentation</vt:lpstr>
      <vt:lpstr>Exercise: Temperature Class (1/2) </vt:lpstr>
      <vt:lpstr>Exercise: Temperature Class (2/2)</vt:lpstr>
    </vt:vector>
  </TitlesOfParts>
  <Company>S.F.U.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Jiawei Han</dc:creator>
  <cp:lastModifiedBy>Mohammad Alshayeb</cp:lastModifiedBy>
  <cp:revision>534</cp:revision>
  <cp:lastPrinted>1999-09-10T20:38:56Z</cp:lastPrinted>
  <dcterms:created xsi:type="dcterms:W3CDTF">1998-06-19T04:38:52Z</dcterms:created>
  <dcterms:modified xsi:type="dcterms:W3CDTF">2018-07-29T07:19:50Z</dcterms:modified>
</cp:coreProperties>
</file>