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24"/>
  </p:notesMasterIdLst>
  <p:handoutMasterIdLst>
    <p:handoutMasterId r:id="rId25"/>
  </p:handoutMasterIdLst>
  <p:sldIdLst>
    <p:sldId id="284" r:id="rId2"/>
    <p:sldId id="340" r:id="rId3"/>
    <p:sldId id="341" r:id="rId4"/>
    <p:sldId id="353" r:id="rId5"/>
    <p:sldId id="320" r:id="rId6"/>
    <p:sldId id="336" r:id="rId7"/>
    <p:sldId id="342" r:id="rId8"/>
    <p:sldId id="346" r:id="rId9"/>
    <p:sldId id="343" r:id="rId10"/>
    <p:sldId id="345" r:id="rId11"/>
    <p:sldId id="326" r:id="rId12"/>
    <p:sldId id="347" r:id="rId13"/>
    <p:sldId id="357" r:id="rId14"/>
    <p:sldId id="348" r:id="rId15"/>
    <p:sldId id="349" r:id="rId16"/>
    <p:sldId id="313" r:id="rId17"/>
    <p:sldId id="360" r:id="rId18"/>
    <p:sldId id="356" r:id="rId19"/>
    <p:sldId id="361" r:id="rId20"/>
    <p:sldId id="363" r:id="rId21"/>
    <p:sldId id="317" r:id="rId22"/>
    <p:sldId id="337" r:id="rId23"/>
  </p:sldIdLst>
  <p:sldSz cx="9144000" cy="6858000" type="screen4x3"/>
  <p:notesSz cx="6831013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F6E6EA"/>
    <a:srgbClr val="FAE2F6"/>
    <a:srgbClr val="170981"/>
    <a:srgbClr val="121328"/>
    <a:srgbClr val="D7FDF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04" autoAdjust="0"/>
    <p:restoredTop sz="94660" autoAdjust="0"/>
  </p:normalViewPr>
  <p:slideViewPr>
    <p:cSldViewPr>
      <p:cViewPr varScale="1">
        <p:scale>
          <a:sx n="151" d="100"/>
          <a:sy n="151" d="100"/>
        </p:scale>
        <p:origin x="226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30" y="-72"/>
      </p:cViewPr>
      <p:guideLst>
        <p:guide orient="horz" pos="2872"/>
        <p:guide pos="21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91313893-F88E-4642-BBA9-2A55C73F61A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6650" y="684213"/>
            <a:ext cx="4557713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30700"/>
            <a:ext cx="50085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l" defTabSz="911225" rtl="0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8661400"/>
            <a:ext cx="29606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29" tIns="45565" rIns="91129" bIns="45565" numCol="1" anchor="b" anchorCtr="0" compatLnSpc="1">
            <a:prstTxWarp prst="textNoShape">
              <a:avLst/>
            </a:prstTxWarp>
          </a:bodyPr>
          <a:lstStyle>
            <a:lvl1pPr algn="r" defTabSz="911225" rtl="0" eaLnBrk="0" hangingPunct="0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8C9BE534-6285-40CF-A7E3-5148C9A9DD55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7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728913"/>
            <a:ext cx="6096000" cy="7762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427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038600" y="5486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hangingPunct="1">
              <a:defRPr sz="1400">
                <a:solidFill>
                  <a:schemeClr val="bg2"/>
                </a:solidFill>
                <a:cs typeface="Arial" charset="0"/>
              </a:defRPr>
            </a:lvl1pPr>
          </a:lstStyle>
          <a:p>
            <a:pPr>
              <a:defRPr/>
            </a:pPr>
            <a:fld id="{606FBB92-618A-424B-8289-85EE3DC2A907}" type="datetime4">
              <a:rPr lang="en-US"/>
              <a:pPr>
                <a:defRPr/>
              </a:pPr>
              <a:t>July 23, 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65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9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214313"/>
            <a:ext cx="1997075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14313"/>
            <a:ext cx="5843588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39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14313"/>
            <a:ext cx="7307263" cy="623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21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852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3752850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71600"/>
            <a:ext cx="3754438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41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541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02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784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8126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871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14313"/>
            <a:ext cx="73072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371600"/>
            <a:ext cx="7659688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  <p:sldLayoutId id="214748400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84F1E26-827F-487B-9620-A5A0347D108D}" type="datetime4">
              <a:rPr lang="en-US" altLang="en-US" sz="14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July 23, 2018</a:t>
            </a:fld>
            <a:endParaRPr lang="en-US" altLang="en-US" sz="1400" smtClean="0">
              <a:solidFill>
                <a:schemeClr val="bg2"/>
              </a:solidFill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4114800" y="5461000"/>
            <a:ext cx="3429000" cy="48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981200" y="2085975"/>
            <a:ext cx="64008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ICS102 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>
                <a:latin typeface="Arial" panose="020B0604020202020204" pitchFamily="34" charset="0"/>
              </a:rPr>
              <a:t>Lecture 10: 1-D Arrays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1219200" y="152400"/>
            <a:ext cx="7924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King Fahd University of Petroleum &amp; Minerals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College of Computer Science &amp; Engineering</a:t>
            </a:r>
            <a:endParaRPr lang="en-US" altLang="en-US"/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2590800" y="1295400"/>
            <a:ext cx="507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Information &amp; Computer Science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initialization</a:t>
            </a:r>
          </a:p>
        </p:txBody>
      </p:sp>
      <p:sp>
        <p:nvSpPr>
          <p:cNvPr id="1152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229600" cy="23622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Unlike previous way of declaring arrays, an initializer list is only used to create and initialize the array at the same time.</a:t>
            </a:r>
          </a:p>
        </p:txBody>
      </p:sp>
      <p:sp>
        <p:nvSpPr>
          <p:cNvPr id="1152004" name="Text Box 4"/>
          <p:cNvSpPr txBox="1">
            <a:spLocks noChangeArrowheads="1"/>
          </p:cNvSpPr>
          <p:nvPr/>
        </p:nvSpPr>
        <p:spPr bwMode="auto">
          <a:xfrm>
            <a:off x="838200" y="1873250"/>
            <a:ext cx="3352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double[] score;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 = new double[5];</a:t>
            </a:r>
          </a:p>
        </p:txBody>
      </p:sp>
      <p:sp>
        <p:nvSpPr>
          <p:cNvPr id="1152005" name="Text Box 5"/>
          <p:cNvSpPr txBox="1">
            <a:spLocks noChangeArrowheads="1"/>
          </p:cNvSpPr>
          <p:nvPr/>
        </p:nvSpPr>
        <p:spPr bwMode="auto">
          <a:xfrm>
            <a:off x="4495800" y="19812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</a:rPr>
              <a:t>Valid</a:t>
            </a:r>
          </a:p>
        </p:txBody>
      </p:sp>
      <p:sp>
        <p:nvSpPr>
          <p:cNvPr id="1152006" name="Text Box 6"/>
          <p:cNvSpPr txBox="1">
            <a:spLocks noChangeArrowheads="1"/>
          </p:cNvSpPr>
          <p:nvPr/>
        </p:nvSpPr>
        <p:spPr bwMode="auto">
          <a:xfrm>
            <a:off x="838200" y="2819400"/>
            <a:ext cx="579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double[] score;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 = {80.0, 99.9, 75.0, 100.0, 85.5};</a:t>
            </a:r>
          </a:p>
        </p:txBody>
      </p:sp>
      <p:sp>
        <p:nvSpPr>
          <p:cNvPr id="1152007" name="Text Box 7"/>
          <p:cNvSpPr txBox="1">
            <a:spLocks noChangeArrowheads="1"/>
          </p:cNvSpPr>
          <p:nvPr/>
        </p:nvSpPr>
        <p:spPr bwMode="auto">
          <a:xfrm>
            <a:off x="6019800" y="2833688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hlink"/>
                </a:solidFill>
              </a:rPr>
              <a:t>InValid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38200" y="3657600"/>
            <a:ext cx="3346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However, the following is valid: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38200" y="4114800"/>
            <a:ext cx="7315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double[] score;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 = new double[]{80.0, 99.9, 75.0, 100.0, 85.5};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52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5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5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5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5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2003" grpId="0" build="p"/>
      <p:bldP spid="1152004" grpId="0"/>
      <p:bldP spid="1152005" grpId="0"/>
      <p:bldP spid="1152006" grpId="0"/>
      <p:bldP spid="115200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Bounds Checking</a:t>
            </a:r>
          </a:p>
        </p:txBody>
      </p:sp>
      <p:sp>
        <p:nvSpPr>
          <p:cNvPr id="1128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610600" cy="4495800"/>
          </a:xfrm>
        </p:spPr>
        <p:txBody>
          <a:bodyPr/>
          <a:lstStyle/>
          <a:p>
            <a:pPr eaLnBrk="1" hangingPunct="1">
              <a:spcAft>
                <a:spcPct val="50000"/>
              </a:spcAft>
            </a:pPr>
            <a:r>
              <a:rPr lang="en-US" altLang="en-US" sz="1800" smtClean="0"/>
              <a:t>An element index must be valid; it must be in the bounds (0 to length-1).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800" smtClean="0"/>
              <a:t>Java automatically checks the bounds of an element index and throws an unchecked </a:t>
            </a:r>
            <a:r>
              <a:rPr lang="en-US" altLang="en-US" sz="1800" b="1" smtClean="0">
                <a:solidFill>
                  <a:srgbClr val="A50021"/>
                </a:solidFill>
              </a:rPr>
              <a:t>ArrayIndexOutOfBoundsException</a:t>
            </a:r>
            <a:r>
              <a:rPr lang="en-US" altLang="en-US" sz="1800" b="1" smtClean="0"/>
              <a:t> </a:t>
            </a:r>
            <a:r>
              <a:rPr lang="en-US" altLang="en-US" sz="1800" smtClean="0"/>
              <a:t>if the index is out of bounds.</a:t>
            </a:r>
          </a:p>
          <a:p>
            <a:pPr eaLnBrk="1" hangingPunct="1">
              <a:spcAft>
                <a:spcPct val="50000"/>
              </a:spcAft>
            </a:pPr>
            <a:r>
              <a:rPr lang="en-US" altLang="en-US" sz="1800" smtClean="0"/>
              <a:t>Example:</a:t>
            </a:r>
          </a:p>
          <a:p>
            <a:pPr eaLnBrk="1" hangingPunct="1">
              <a:spcAft>
                <a:spcPct val="50000"/>
              </a:spcAft>
            </a:pPr>
            <a:endParaRPr lang="en-US" altLang="en-US" sz="2000" smtClean="0"/>
          </a:p>
        </p:txBody>
      </p:sp>
      <p:sp>
        <p:nvSpPr>
          <p:cNvPr id="1128475" name="Text Box 27"/>
          <p:cNvSpPr txBox="1">
            <a:spLocks noChangeArrowheads="1"/>
          </p:cNvSpPr>
          <p:nvPr/>
        </p:nvSpPr>
        <p:spPr bwMode="auto">
          <a:xfrm>
            <a:off x="838200" y="5181600"/>
            <a:ext cx="304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score[2*k - 2] = 32;</a:t>
            </a:r>
          </a:p>
        </p:txBody>
      </p:sp>
      <p:sp>
        <p:nvSpPr>
          <p:cNvPr id="1128478" name="Text Box 30"/>
          <p:cNvSpPr txBox="1">
            <a:spLocks noChangeArrowheads="1"/>
          </p:cNvSpPr>
          <p:nvPr/>
        </p:nvSpPr>
        <p:spPr bwMode="auto">
          <a:xfrm>
            <a:off x="838200" y="2743200"/>
            <a:ext cx="449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double[]score = new double[5];</a:t>
            </a:r>
          </a:p>
        </p:txBody>
      </p:sp>
      <p:sp>
        <p:nvSpPr>
          <p:cNvPr id="1128479" name="Text Box 31"/>
          <p:cNvSpPr txBox="1">
            <a:spLocks noChangeArrowheads="1"/>
          </p:cNvSpPr>
          <p:nvPr/>
        </p:nvSpPr>
        <p:spPr bwMode="auto">
          <a:xfrm>
            <a:off x="838200" y="58674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score[7] = 84.6;</a:t>
            </a:r>
          </a:p>
        </p:txBody>
      </p:sp>
      <p:sp>
        <p:nvSpPr>
          <p:cNvPr id="1128481" name="Text Box 33"/>
          <p:cNvSpPr txBox="1">
            <a:spLocks noChangeArrowheads="1"/>
          </p:cNvSpPr>
          <p:nvPr/>
        </p:nvSpPr>
        <p:spPr bwMode="auto">
          <a:xfrm>
            <a:off x="838200" y="3962400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score[score.length -1] = 79.2;</a:t>
            </a:r>
          </a:p>
        </p:txBody>
      </p:sp>
      <p:sp>
        <p:nvSpPr>
          <p:cNvPr id="1128482" name="Text Box 34"/>
          <p:cNvSpPr txBox="1">
            <a:spLocks noChangeArrowheads="1"/>
          </p:cNvSpPr>
          <p:nvPr/>
        </p:nvSpPr>
        <p:spPr bwMode="auto">
          <a:xfrm>
            <a:off x="838200" y="3352800"/>
            <a:ext cx="2590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score[5] = 91.44;</a:t>
            </a:r>
          </a:p>
        </p:txBody>
      </p:sp>
      <p:sp>
        <p:nvSpPr>
          <p:cNvPr id="1128484" name="Text Box 36"/>
          <p:cNvSpPr txBox="1">
            <a:spLocks noChangeArrowheads="1"/>
          </p:cNvSpPr>
          <p:nvPr/>
        </p:nvSpPr>
        <p:spPr bwMode="auto">
          <a:xfrm>
            <a:off x="5410200" y="518160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</a:rPr>
              <a:t>Valid index</a:t>
            </a:r>
          </a:p>
        </p:txBody>
      </p:sp>
      <p:sp>
        <p:nvSpPr>
          <p:cNvPr id="1128485" name="Text Box 37"/>
          <p:cNvSpPr txBox="1">
            <a:spLocks noChangeArrowheads="1"/>
          </p:cNvSpPr>
          <p:nvPr/>
        </p:nvSpPr>
        <p:spPr bwMode="auto">
          <a:xfrm>
            <a:off x="5257800" y="5867400"/>
            <a:ext cx="3657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hlink"/>
                </a:solidFill>
              </a:rPr>
              <a:t>Invalid index: Exception is thrown</a:t>
            </a:r>
          </a:p>
        </p:txBody>
      </p:sp>
      <p:sp>
        <p:nvSpPr>
          <p:cNvPr id="1128486" name="Text Box 38"/>
          <p:cNvSpPr txBox="1">
            <a:spLocks noChangeArrowheads="1"/>
          </p:cNvSpPr>
          <p:nvPr/>
        </p:nvSpPr>
        <p:spPr bwMode="auto">
          <a:xfrm>
            <a:off x="5334000" y="396240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</a:rPr>
              <a:t>Valid index</a:t>
            </a:r>
          </a:p>
        </p:txBody>
      </p:sp>
      <p:sp>
        <p:nvSpPr>
          <p:cNvPr id="1128487" name="Text Box 39"/>
          <p:cNvSpPr txBox="1">
            <a:spLocks noChangeArrowheads="1"/>
          </p:cNvSpPr>
          <p:nvPr/>
        </p:nvSpPr>
        <p:spPr bwMode="auto">
          <a:xfrm>
            <a:off x="5257800" y="3352800"/>
            <a:ext cx="3657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hlink"/>
                </a:solidFill>
              </a:rPr>
              <a:t>Invalid index: Exception is thrown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914400" y="47244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int k = 3;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28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28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28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2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2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28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128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12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12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12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1128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12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451" grpId="0" build="p"/>
      <p:bldP spid="1128475" grpId="0"/>
      <p:bldP spid="1128478" grpId="0"/>
      <p:bldP spid="1128479" grpId="0"/>
      <p:bldP spid="1128481" grpId="0"/>
      <p:bldP spid="1128482" grpId="0"/>
      <p:bldP spid="1128484" grpId="0"/>
      <p:bldP spid="1128485" grpId="0"/>
      <p:bldP spid="1128486" grpId="0"/>
      <p:bldP spid="1128487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Processing: Array Printing</a:t>
            </a:r>
          </a:p>
        </p:txBody>
      </p:sp>
      <p:sp>
        <p:nvSpPr>
          <p:cNvPr id="1155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458200" cy="35052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Arrays are objects. To print array elements, a loop is used.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smtClean="0"/>
          </a:p>
          <a:p>
            <a:pPr eaLnBrk="1" hangingPunct="1"/>
            <a:r>
              <a:rPr lang="en-US" altLang="en-US" sz="2000" smtClean="0"/>
              <a:t>When an array reference is used in an output statement, the hash-code of the array object is printed:</a:t>
            </a:r>
          </a:p>
        </p:txBody>
      </p:sp>
      <p:sp>
        <p:nvSpPr>
          <p:cNvPr id="1155076" name="Text Box 4"/>
          <p:cNvSpPr txBox="1">
            <a:spLocks noChangeArrowheads="1"/>
          </p:cNvSpPr>
          <p:nvPr/>
        </p:nvSpPr>
        <p:spPr bwMode="auto">
          <a:xfrm>
            <a:off x="990600" y="1600200"/>
            <a:ext cx="66294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 score = {80, 99.9, 75, 100, 85.5};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0; i &lt; score.length; i++)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System.out.print(score[i] + " ");</a:t>
            </a:r>
          </a:p>
        </p:txBody>
      </p:sp>
      <p:sp>
        <p:nvSpPr>
          <p:cNvPr id="1155077" name="Text Box 5"/>
          <p:cNvSpPr txBox="1">
            <a:spLocks noChangeArrowheads="1"/>
          </p:cNvSpPr>
          <p:nvPr/>
        </p:nvSpPr>
        <p:spPr bwMode="auto">
          <a:xfrm>
            <a:off x="990600" y="3352800"/>
            <a:ext cx="6629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 score = {80, 99.9, 75, 100, 85.5};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System.out.print(score);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14400" y="4038600"/>
            <a:ext cx="6505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Output: [D@</a:t>
            </a:r>
            <a:r>
              <a:rPr lang="en-US" altLang="en-US" sz="1800">
                <a:solidFill>
                  <a:srgbClr val="006600"/>
                </a:solidFill>
              </a:rPr>
              <a:t>106d69c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0" y="5105400"/>
            <a:ext cx="7924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Note: Printing the reference of a character array will output the contents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800"/>
              <a:t>   of the array and not its hash-code: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38200" y="5791200"/>
            <a:ext cx="586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char[] charArray = {'k', 'f', 'u', 'p', 'm'};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System.out.print(charArray);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14400" y="6488113"/>
            <a:ext cx="1905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Output: kfupm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90600" y="4495800"/>
            <a:ext cx="7620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C00000"/>
                </a:solidFill>
              </a:rPr>
              <a:t>Objects in Java have hash codes associated with them. An object's hash code is a signed number that identifies the object.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55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5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55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5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5075" grpId="0" build="p"/>
      <p:bldP spid="1155076" grpId="0"/>
      <p:bldP spid="1155077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Array Processing: Finding scores above average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4572000" y="1219200"/>
            <a:ext cx="7467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43000" y="3352800"/>
            <a:ext cx="6553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//compute the average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average = sum / score.length;</a:t>
            </a:r>
            <a:endParaRPr lang="en-US" altLang="en-US" sz="180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990600" y="4267200"/>
            <a:ext cx="7696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Output the scores above the average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System.out.println("The scores above average are: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0; i &lt; score.length; i++){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if(score[i] &gt; average)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System.out.print(score[i] + "  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143000" y="990600"/>
            <a:ext cx="7467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//input the scores and compute their sum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 ] score = new double[5];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 sum = 0, average;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0; i &lt; score.length; i++){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System.out.printf("Enter grade#%d: ",i+1);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score[i]= scanner.nextDouble();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sum += score[i];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Processing: Finding Max</a:t>
            </a:r>
          </a:p>
        </p:txBody>
      </p:sp>
      <p:sp>
        <p:nvSpPr>
          <p:cNvPr id="1156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143000"/>
            <a:ext cx="8229600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Finding the maximum element in a 1D-array</a:t>
            </a:r>
          </a:p>
        </p:txBody>
      </p:sp>
      <p:sp>
        <p:nvSpPr>
          <p:cNvPr id="1156100" name="Text Box 4"/>
          <p:cNvSpPr txBox="1">
            <a:spLocks noChangeArrowheads="1"/>
          </p:cNvSpPr>
          <p:nvPr/>
        </p:nvSpPr>
        <p:spPr bwMode="auto">
          <a:xfrm>
            <a:off x="990600" y="1524000"/>
            <a:ext cx="8001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 score = {80, 99.9, 75, 100, 85.5};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 indexMax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1; i &lt; score.length; i++){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if(score[i] &gt; score[indexMax])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indexMax = i;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System.out.println("The maximum is at index "+ indexMax);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System.out.println("It is " + score[indexMax]);</a:t>
            </a:r>
          </a:p>
        </p:txBody>
      </p:sp>
      <p:graphicFrame>
        <p:nvGraphicFramePr>
          <p:cNvPr id="1156142" name="Group 46"/>
          <p:cNvGraphicFramePr>
            <a:graphicFrameLocks noGrp="1"/>
          </p:cNvGraphicFramePr>
          <p:nvPr/>
        </p:nvGraphicFramePr>
        <p:xfrm>
          <a:off x="2286000" y="4953000"/>
          <a:ext cx="4038600" cy="431800"/>
        </p:xfrm>
        <a:graphic>
          <a:graphicData uri="http://schemas.openxmlformats.org/drawingml/2006/table">
            <a:tbl>
              <a:tblPr rtl="1"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85.5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75.0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99.9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80.0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56115" name="Text Box 19"/>
          <p:cNvSpPr txBox="1">
            <a:spLocks noChangeArrowheads="1"/>
          </p:cNvSpPr>
          <p:nvPr/>
        </p:nvSpPr>
        <p:spPr bwMode="auto">
          <a:xfrm>
            <a:off x="1066800" y="54102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</a:p>
        </p:txBody>
      </p:sp>
      <p:sp>
        <p:nvSpPr>
          <p:cNvPr id="1156116" name="Arc 20"/>
          <p:cNvSpPr>
            <a:spLocks/>
          </p:cNvSpPr>
          <p:nvPr/>
        </p:nvSpPr>
        <p:spPr bwMode="auto">
          <a:xfrm rot="-5400000">
            <a:off x="1720057" y="4920456"/>
            <a:ext cx="309562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2514600" y="4572000"/>
            <a:ext cx="3505200" cy="381000"/>
            <a:chOff x="1728" y="2457"/>
            <a:chExt cx="2208" cy="240"/>
          </a:xfrm>
        </p:grpSpPr>
        <p:sp>
          <p:nvSpPr>
            <p:cNvPr id="18460" name="Text Box 22"/>
            <p:cNvSpPr txBox="1">
              <a:spLocks noChangeArrowheads="1"/>
            </p:cNvSpPr>
            <p:nvPr/>
          </p:nvSpPr>
          <p:spPr bwMode="auto">
            <a:xfrm>
              <a:off x="1728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18461" name="Text Box 23"/>
            <p:cNvSpPr txBox="1">
              <a:spLocks noChangeArrowheads="1"/>
            </p:cNvSpPr>
            <p:nvPr/>
          </p:nvSpPr>
          <p:spPr bwMode="auto">
            <a:xfrm>
              <a:off x="2256" y="24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18462" name="Text Box 24"/>
            <p:cNvSpPr txBox="1">
              <a:spLocks noChangeArrowheads="1"/>
            </p:cNvSpPr>
            <p:nvPr/>
          </p:nvSpPr>
          <p:spPr bwMode="auto">
            <a:xfrm>
              <a:off x="2736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18463" name="Text Box 25"/>
            <p:cNvSpPr txBox="1">
              <a:spLocks noChangeArrowheads="1"/>
            </p:cNvSpPr>
            <p:nvPr/>
          </p:nvSpPr>
          <p:spPr bwMode="auto">
            <a:xfrm>
              <a:off x="326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18464" name="Text Box 26"/>
            <p:cNvSpPr txBox="1">
              <a:spLocks noChangeArrowheads="1"/>
            </p:cNvSpPr>
            <p:nvPr/>
          </p:nvSpPr>
          <p:spPr bwMode="auto">
            <a:xfrm>
              <a:off x="374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grpSp>
        <p:nvGrpSpPr>
          <p:cNvPr id="3" name="Group 122"/>
          <p:cNvGrpSpPr>
            <a:grpSpLocks/>
          </p:cNvGrpSpPr>
          <p:nvPr/>
        </p:nvGrpSpPr>
        <p:grpSpPr bwMode="auto">
          <a:xfrm>
            <a:off x="1600200" y="4191000"/>
            <a:ext cx="1371600" cy="762000"/>
            <a:chOff x="1008" y="2640"/>
            <a:chExt cx="864" cy="480"/>
          </a:xfrm>
        </p:grpSpPr>
        <p:sp>
          <p:nvSpPr>
            <p:cNvPr id="18458" name="Oval 117"/>
            <p:cNvSpPr>
              <a:spLocks noChangeArrowheads="1"/>
            </p:cNvSpPr>
            <p:nvPr/>
          </p:nvSpPr>
          <p:spPr bwMode="auto">
            <a:xfrm>
              <a:off x="1536" y="2880"/>
              <a:ext cx="288" cy="240"/>
            </a:xfrm>
            <a:prstGeom prst="ellipse">
              <a:avLst/>
            </a:prstGeom>
            <a:noFill/>
            <a:ln w="31750">
              <a:solidFill>
                <a:srgbClr val="33CC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8459" name="Text Box 119"/>
            <p:cNvSpPr txBox="1">
              <a:spLocks noChangeArrowheads="1"/>
            </p:cNvSpPr>
            <p:nvPr/>
          </p:nvSpPr>
          <p:spPr bwMode="auto">
            <a:xfrm>
              <a:off x="1008" y="2640"/>
              <a:ext cx="86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indexMax</a:t>
              </a:r>
            </a:p>
          </p:txBody>
        </p:sp>
      </p:grpSp>
      <p:grpSp>
        <p:nvGrpSpPr>
          <p:cNvPr id="4" name="Group 121"/>
          <p:cNvGrpSpPr>
            <a:grpSpLocks/>
          </p:cNvGrpSpPr>
          <p:nvPr/>
        </p:nvGrpSpPr>
        <p:grpSpPr bwMode="auto">
          <a:xfrm>
            <a:off x="3276600" y="4191000"/>
            <a:ext cx="457200" cy="762000"/>
            <a:chOff x="2064" y="2640"/>
            <a:chExt cx="288" cy="480"/>
          </a:xfrm>
        </p:grpSpPr>
        <p:sp>
          <p:nvSpPr>
            <p:cNvPr id="18456" name="Oval 118"/>
            <p:cNvSpPr>
              <a:spLocks noChangeArrowheads="1"/>
            </p:cNvSpPr>
            <p:nvPr/>
          </p:nvSpPr>
          <p:spPr bwMode="auto">
            <a:xfrm>
              <a:off x="2064" y="2880"/>
              <a:ext cx="288" cy="240"/>
            </a:xfrm>
            <a:prstGeom prst="ellipse">
              <a:avLst/>
            </a:prstGeom>
            <a:noFill/>
            <a:ln w="31750">
              <a:solidFill>
                <a:schemeClr val="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en-US" sz="1800"/>
            </a:p>
          </p:txBody>
        </p:sp>
        <p:sp>
          <p:nvSpPr>
            <p:cNvPr id="18457" name="Text Box 120"/>
            <p:cNvSpPr txBox="1">
              <a:spLocks noChangeArrowheads="1"/>
            </p:cNvSpPr>
            <p:nvPr/>
          </p:nvSpPr>
          <p:spPr bwMode="auto">
            <a:xfrm>
              <a:off x="2112" y="2640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56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5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56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56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5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09166 3.33333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08334 3.33333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334 3.33333E-6 L 0.175 3.33333E-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67 4.62535E-8 L 0.26667 4.62535E-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 3.33333E-6 L 0.25834 3.33333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6099" grpId="0" build="p"/>
      <p:bldP spid="1156100" grpId="0"/>
      <p:bldP spid="11561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Processing: Linear Search</a:t>
            </a:r>
          </a:p>
        </p:txBody>
      </p:sp>
      <p:sp>
        <p:nvSpPr>
          <p:cNvPr id="1158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153400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Searching for an element (say 75).</a:t>
            </a:r>
          </a:p>
        </p:txBody>
      </p:sp>
      <p:sp>
        <p:nvSpPr>
          <p:cNvPr id="1158148" name="Text Box 4"/>
          <p:cNvSpPr txBox="1">
            <a:spLocks noChangeArrowheads="1"/>
          </p:cNvSpPr>
          <p:nvPr/>
        </p:nvSpPr>
        <p:spPr bwMode="auto">
          <a:xfrm>
            <a:off x="990600" y="1524000"/>
            <a:ext cx="74676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 score = {80, 99.9, 75, 100, 85.5};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 found =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0; i &lt; score.length &amp;&amp; ! found; i++){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if(score[i] == 75){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found = true;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if(found)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System.out.println("The element Exists");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System.out.println("The element does not exist");</a:t>
            </a:r>
          </a:p>
        </p:txBody>
      </p:sp>
      <p:graphicFrame>
        <p:nvGraphicFramePr>
          <p:cNvPr id="1158149" name="Group 5"/>
          <p:cNvGraphicFramePr>
            <a:graphicFrameLocks noGrp="1"/>
          </p:cNvGraphicFramePr>
          <p:nvPr/>
        </p:nvGraphicFramePr>
        <p:xfrm>
          <a:off x="2286000" y="5348288"/>
          <a:ext cx="4038600" cy="431800"/>
        </p:xfrm>
        <a:graphic>
          <a:graphicData uri="http://schemas.openxmlformats.org/drawingml/2006/table">
            <a:tbl>
              <a:tblPr rtl="1"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85.5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75.0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99.9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80.0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58163" name="Text Box 19"/>
          <p:cNvSpPr txBox="1">
            <a:spLocks noChangeArrowheads="1"/>
          </p:cNvSpPr>
          <p:nvPr/>
        </p:nvSpPr>
        <p:spPr bwMode="auto">
          <a:xfrm>
            <a:off x="1066800" y="5805488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</a:p>
        </p:txBody>
      </p:sp>
      <p:sp>
        <p:nvSpPr>
          <p:cNvPr id="1158164" name="Arc 20"/>
          <p:cNvSpPr>
            <a:spLocks/>
          </p:cNvSpPr>
          <p:nvPr/>
        </p:nvSpPr>
        <p:spPr bwMode="auto">
          <a:xfrm rot="-5400000">
            <a:off x="1720056" y="5315744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514600" y="4967288"/>
            <a:ext cx="3505200" cy="381000"/>
            <a:chOff x="1728" y="2457"/>
            <a:chExt cx="2208" cy="240"/>
          </a:xfrm>
        </p:grpSpPr>
        <p:sp>
          <p:nvSpPr>
            <p:cNvPr id="19482" name="Text Box 22"/>
            <p:cNvSpPr txBox="1">
              <a:spLocks noChangeArrowheads="1"/>
            </p:cNvSpPr>
            <p:nvPr/>
          </p:nvSpPr>
          <p:spPr bwMode="auto">
            <a:xfrm>
              <a:off x="1728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19483" name="Text Box 23"/>
            <p:cNvSpPr txBox="1">
              <a:spLocks noChangeArrowheads="1"/>
            </p:cNvSpPr>
            <p:nvPr/>
          </p:nvSpPr>
          <p:spPr bwMode="auto">
            <a:xfrm>
              <a:off x="2256" y="24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19484" name="Text Box 24"/>
            <p:cNvSpPr txBox="1">
              <a:spLocks noChangeArrowheads="1"/>
            </p:cNvSpPr>
            <p:nvPr/>
          </p:nvSpPr>
          <p:spPr bwMode="auto">
            <a:xfrm>
              <a:off x="2736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19485" name="Text Box 25"/>
            <p:cNvSpPr txBox="1">
              <a:spLocks noChangeArrowheads="1"/>
            </p:cNvSpPr>
            <p:nvPr/>
          </p:nvSpPr>
          <p:spPr bwMode="auto">
            <a:xfrm>
              <a:off x="326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19486" name="Text Box 26"/>
            <p:cNvSpPr txBox="1">
              <a:spLocks noChangeArrowheads="1"/>
            </p:cNvSpPr>
            <p:nvPr/>
          </p:nvSpPr>
          <p:spPr bwMode="auto">
            <a:xfrm>
              <a:off x="374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1158171" name="Oval 27"/>
          <p:cNvSpPr>
            <a:spLocks noChangeArrowheads="1"/>
          </p:cNvSpPr>
          <p:nvPr/>
        </p:nvSpPr>
        <p:spPr bwMode="auto">
          <a:xfrm>
            <a:off x="914400" y="1828800"/>
            <a:ext cx="3581400" cy="30480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158176" name="Oval 32"/>
          <p:cNvSpPr>
            <a:spLocks noChangeArrowheads="1"/>
          </p:cNvSpPr>
          <p:nvPr/>
        </p:nvSpPr>
        <p:spPr bwMode="auto">
          <a:xfrm>
            <a:off x="1600200" y="2667000"/>
            <a:ext cx="2286000" cy="30480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flipV="1">
            <a:off x="2743200" y="5791200"/>
            <a:ext cx="0" cy="304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505200" y="6172200"/>
            <a:ext cx="167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found = true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58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5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158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158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58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5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58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4.93987E-6 L 0.09167 -4.93987E-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67 -4.93987E-6 L 0.175 -4.93987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8147" grpId="0" build="p"/>
      <p:bldP spid="1158148" grpId="0"/>
      <p:bldP spid="1158163" grpId="0"/>
      <p:bldP spid="1158171" grpId="0" animBg="1"/>
      <p:bldP spid="1158176" grpId="0" animBg="1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Assignment Operation</a:t>
            </a:r>
          </a:p>
        </p:txBody>
      </p:sp>
      <p:sp>
        <p:nvSpPr>
          <p:cNvPr id="1113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Arrays are objects. </a:t>
            </a:r>
            <a:br>
              <a:rPr lang="en-US" altLang="en-US" sz="2000" smtClean="0"/>
            </a:br>
            <a:endParaRPr lang="en-US" altLang="en-US" sz="8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b="1" smtClean="0">
                <a:solidFill>
                  <a:srgbClr val="CC3399"/>
                </a:solidFill>
                <a:latin typeface="Courier New" panose="02070309020205020404" pitchFamily="49" charset="0"/>
              </a:rPr>
              <a:t> 	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b="1" smtClean="0">
              <a:solidFill>
                <a:srgbClr val="CC3399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This makes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score2</a:t>
            </a:r>
            <a:r>
              <a:rPr lang="en-US" altLang="en-US" sz="2000" smtClean="0"/>
              <a:t> refers to the same array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score1</a:t>
            </a:r>
            <a:r>
              <a:rPr lang="en-US" altLang="en-US" sz="2000" smtClean="0"/>
              <a:t> refers to. </a:t>
            </a:r>
          </a:p>
        </p:txBody>
      </p:sp>
      <p:graphicFrame>
        <p:nvGraphicFramePr>
          <p:cNvPr id="4" name="Group 5"/>
          <p:cNvGraphicFramePr>
            <a:graphicFrameLocks noGrp="1"/>
          </p:cNvGraphicFramePr>
          <p:nvPr/>
        </p:nvGraphicFramePr>
        <p:xfrm>
          <a:off x="3352800" y="3821113"/>
          <a:ext cx="4038600" cy="431800"/>
        </p:xfrm>
        <a:graphic>
          <a:graphicData uri="http://schemas.openxmlformats.org/drawingml/2006/table">
            <a:tbl>
              <a:tblPr rtl="1"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85.5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99.9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1905000" y="4278313"/>
            <a:ext cx="1143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score1</a:t>
            </a:r>
          </a:p>
        </p:txBody>
      </p:sp>
      <p:sp>
        <p:nvSpPr>
          <p:cNvPr id="6" name="Arc 20"/>
          <p:cNvSpPr>
            <a:spLocks/>
          </p:cNvSpPr>
          <p:nvPr/>
        </p:nvSpPr>
        <p:spPr bwMode="auto">
          <a:xfrm rot="-5400000">
            <a:off x="2786857" y="3853656"/>
            <a:ext cx="309562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581400" y="3440113"/>
            <a:ext cx="3505200" cy="381000"/>
            <a:chOff x="1728" y="2457"/>
            <a:chExt cx="2208" cy="240"/>
          </a:xfrm>
        </p:grpSpPr>
        <p:sp>
          <p:nvSpPr>
            <p:cNvPr id="20504" name="Text Box 22"/>
            <p:cNvSpPr txBox="1">
              <a:spLocks noChangeArrowheads="1"/>
            </p:cNvSpPr>
            <p:nvPr/>
          </p:nvSpPr>
          <p:spPr bwMode="auto">
            <a:xfrm>
              <a:off x="1728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20505" name="Text Box 23"/>
            <p:cNvSpPr txBox="1">
              <a:spLocks noChangeArrowheads="1"/>
            </p:cNvSpPr>
            <p:nvPr/>
          </p:nvSpPr>
          <p:spPr bwMode="auto">
            <a:xfrm>
              <a:off x="2256" y="24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20506" name="Text Box 24"/>
            <p:cNvSpPr txBox="1">
              <a:spLocks noChangeArrowheads="1"/>
            </p:cNvSpPr>
            <p:nvPr/>
          </p:nvSpPr>
          <p:spPr bwMode="auto">
            <a:xfrm>
              <a:off x="2736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20507" name="Text Box 25"/>
            <p:cNvSpPr txBox="1">
              <a:spLocks noChangeArrowheads="1"/>
            </p:cNvSpPr>
            <p:nvPr/>
          </p:nvSpPr>
          <p:spPr bwMode="auto">
            <a:xfrm>
              <a:off x="326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20508" name="Text Box 26"/>
            <p:cNvSpPr txBox="1">
              <a:spLocks noChangeArrowheads="1"/>
            </p:cNvSpPr>
            <p:nvPr/>
          </p:nvSpPr>
          <p:spPr bwMode="auto">
            <a:xfrm>
              <a:off x="374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09600" y="1590675"/>
            <a:ext cx="7467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double[] score1 = {80, 99.9, 75, 100, 85.5};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double[] score2;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score2 = score1;</a:t>
            </a:r>
          </a:p>
        </p:txBody>
      </p:sp>
      <p:sp>
        <p:nvSpPr>
          <p:cNvPr id="14" name="Arc 20"/>
          <p:cNvSpPr>
            <a:spLocks/>
          </p:cNvSpPr>
          <p:nvPr/>
        </p:nvSpPr>
        <p:spPr bwMode="auto">
          <a:xfrm rot="-5400000">
            <a:off x="2201863" y="3208337"/>
            <a:ext cx="457200" cy="18129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914400" y="41910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1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13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3091" grpId="0" build="p"/>
      <p:bldP spid="5" grpId="0"/>
      <p:bldP spid="13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Cloning (shallow copy)</a:t>
            </a:r>
          </a:p>
        </p:txBody>
      </p:sp>
      <p:sp>
        <p:nvSpPr>
          <p:cNvPr id="1114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To actually create a copy of an array with its own values, use </a:t>
            </a:r>
            <a:r>
              <a:rPr lang="en-US" altLang="en-US" sz="2000" smtClean="0">
                <a:latin typeface="Courier New" panose="02070309020205020404" pitchFamily="49" charset="0"/>
              </a:rPr>
              <a:t>clone()</a:t>
            </a:r>
            <a:r>
              <a:rPr lang="en-US" altLang="en-US" sz="2000" b="1" smtClean="0">
                <a:solidFill>
                  <a:srgbClr val="CC3399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smtClean="0"/>
              <a:t>method. This is sometimes called shallow copy.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smtClean="0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en-US" b="1" smtClean="0">
              <a:solidFill>
                <a:srgbClr val="CC3399"/>
              </a:solidFill>
              <a:latin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b="1" smtClean="0">
              <a:solidFill>
                <a:srgbClr val="CC3399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altLang="en-US" sz="2000" smtClean="0"/>
              <a:t>Now there are two separate lists of data, one is refered to by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score1</a:t>
            </a:r>
            <a:r>
              <a:rPr lang="en-US" altLang="en-US" sz="2000" smtClean="0"/>
              <a:t> and the other refered to by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score2</a:t>
            </a:r>
            <a:r>
              <a:rPr lang="en-US" altLang="en-US" sz="2000" smtClean="0"/>
              <a:t>.</a:t>
            </a:r>
            <a:endParaRPr lang="en-US" altLang="en-US" sz="2000" b="1" smtClean="0">
              <a:solidFill>
                <a:srgbClr val="CC3399"/>
              </a:solidFill>
              <a:latin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9600" y="1895475"/>
            <a:ext cx="7467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 [] score1 = {80, 99.9, 75, 100, 85.5};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 [] score2;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score2 = score1.clone();</a:t>
            </a:r>
          </a:p>
        </p:txBody>
      </p:sp>
      <p:graphicFrame>
        <p:nvGraphicFramePr>
          <p:cNvPr id="5" name="Group 5"/>
          <p:cNvGraphicFramePr>
            <a:graphicFrameLocks noGrp="1"/>
          </p:cNvGraphicFramePr>
          <p:nvPr/>
        </p:nvGraphicFramePr>
        <p:xfrm>
          <a:off x="2590800" y="4038600"/>
          <a:ext cx="4038600" cy="431800"/>
        </p:xfrm>
        <a:graphic>
          <a:graphicData uri="http://schemas.openxmlformats.org/drawingml/2006/table">
            <a:tbl>
              <a:tblPr rtl="1"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85.5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99.9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219200" y="4495800"/>
            <a:ext cx="106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score1</a:t>
            </a:r>
          </a:p>
        </p:txBody>
      </p:sp>
      <p:sp>
        <p:nvSpPr>
          <p:cNvPr id="7" name="Arc 20"/>
          <p:cNvSpPr>
            <a:spLocks/>
          </p:cNvSpPr>
          <p:nvPr/>
        </p:nvSpPr>
        <p:spPr bwMode="auto">
          <a:xfrm rot="-5400000">
            <a:off x="2024857" y="4006056"/>
            <a:ext cx="309562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819400" y="3657600"/>
            <a:ext cx="3505200" cy="381000"/>
            <a:chOff x="1728" y="2457"/>
            <a:chExt cx="2208" cy="240"/>
          </a:xfrm>
        </p:grpSpPr>
        <p:sp>
          <p:nvSpPr>
            <p:cNvPr id="21549" name="Text Box 22"/>
            <p:cNvSpPr txBox="1">
              <a:spLocks noChangeArrowheads="1"/>
            </p:cNvSpPr>
            <p:nvPr/>
          </p:nvSpPr>
          <p:spPr bwMode="auto">
            <a:xfrm>
              <a:off x="1728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21550" name="Text Box 23"/>
            <p:cNvSpPr txBox="1">
              <a:spLocks noChangeArrowheads="1"/>
            </p:cNvSpPr>
            <p:nvPr/>
          </p:nvSpPr>
          <p:spPr bwMode="auto">
            <a:xfrm>
              <a:off x="2256" y="24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21551" name="Text Box 24"/>
            <p:cNvSpPr txBox="1">
              <a:spLocks noChangeArrowheads="1"/>
            </p:cNvSpPr>
            <p:nvPr/>
          </p:nvSpPr>
          <p:spPr bwMode="auto">
            <a:xfrm>
              <a:off x="2736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21552" name="Text Box 25"/>
            <p:cNvSpPr txBox="1">
              <a:spLocks noChangeArrowheads="1"/>
            </p:cNvSpPr>
            <p:nvPr/>
          </p:nvSpPr>
          <p:spPr bwMode="auto">
            <a:xfrm>
              <a:off x="326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21553" name="Text Box 26"/>
            <p:cNvSpPr txBox="1">
              <a:spLocks noChangeArrowheads="1"/>
            </p:cNvSpPr>
            <p:nvPr/>
          </p:nvSpPr>
          <p:spPr bwMode="auto">
            <a:xfrm>
              <a:off x="374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graphicFrame>
        <p:nvGraphicFramePr>
          <p:cNvPr id="14" name="Group 5"/>
          <p:cNvGraphicFramePr>
            <a:graphicFrameLocks noGrp="1"/>
          </p:cNvGraphicFramePr>
          <p:nvPr/>
        </p:nvGraphicFramePr>
        <p:xfrm>
          <a:off x="2590800" y="5424488"/>
          <a:ext cx="4038600" cy="431800"/>
        </p:xfrm>
        <a:graphic>
          <a:graphicData uri="http://schemas.openxmlformats.org/drawingml/2006/table">
            <a:tbl>
              <a:tblPr rtl="1"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85.5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99.9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1219200" y="5881688"/>
            <a:ext cx="1066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score2</a:t>
            </a:r>
          </a:p>
        </p:txBody>
      </p:sp>
      <p:sp>
        <p:nvSpPr>
          <p:cNvPr id="16" name="Arc 20"/>
          <p:cNvSpPr>
            <a:spLocks/>
          </p:cNvSpPr>
          <p:nvPr/>
        </p:nvSpPr>
        <p:spPr bwMode="auto">
          <a:xfrm rot="-5400000">
            <a:off x="2024856" y="5391944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819400" y="5043488"/>
            <a:ext cx="3505200" cy="381000"/>
            <a:chOff x="1728" y="2457"/>
            <a:chExt cx="2208" cy="240"/>
          </a:xfrm>
        </p:grpSpPr>
        <p:sp>
          <p:nvSpPr>
            <p:cNvPr id="21544" name="Text Box 22"/>
            <p:cNvSpPr txBox="1">
              <a:spLocks noChangeArrowheads="1"/>
            </p:cNvSpPr>
            <p:nvPr/>
          </p:nvSpPr>
          <p:spPr bwMode="auto">
            <a:xfrm>
              <a:off x="1728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21545" name="Text Box 23"/>
            <p:cNvSpPr txBox="1">
              <a:spLocks noChangeArrowheads="1"/>
            </p:cNvSpPr>
            <p:nvPr/>
          </p:nvSpPr>
          <p:spPr bwMode="auto">
            <a:xfrm>
              <a:off x="2256" y="24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21546" name="Text Box 24"/>
            <p:cNvSpPr txBox="1">
              <a:spLocks noChangeArrowheads="1"/>
            </p:cNvSpPr>
            <p:nvPr/>
          </p:nvSpPr>
          <p:spPr bwMode="auto">
            <a:xfrm>
              <a:off x="2736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21547" name="Text Box 25"/>
            <p:cNvSpPr txBox="1">
              <a:spLocks noChangeArrowheads="1"/>
            </p:cNvSpPr>
            <p:nvPr/>
          </p:nvSpPr>
          <p:spPr bwMode="auto">
            <a:xfrm>
              <a:off x="326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21548" name="Text Box 26"/>
            <p:cNvSpPr txBox="1">
              <a:spLocks noChangeArrowheads="1"/>
            </p:cNvSpPr>
            <p:nvPr/>
          </p:nvSpPr>
          <p:spPr bwMode="auto">
            <a:xfrm>
              <a:off x="374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23" name="Arc 20"/>
          <p:cNvSpPr>
            <a:spLocks/>
          </p:cNvSpPr>
          <p:nvPr/>
        </p:nvSpPr>
        <p:spPr bwMode="auto">
          <a:xfrm rot="-5400000">
            <a:off x="2024857" y="4006056"/>
            <a:ext cx="309562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1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1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4115" grpId="0" build="p"/>
      <p:bldP spid="4" grpId="0"/>
      <p:bldP spid="6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Copying </a:t>
            </a:r>
          </a:p>
        </p:txBody>
      </p:sp>
      <p:sp>
        <p:nvSpPr>
          <p:cNvPr id="1115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077200" cy="449580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Note: Shallow copying can also be achieved by a simple loop: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1066800" y="1827213"/>
            <a:ext cx="74676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int[] array1 = {20, 5, 3, 7, 4, 12};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int[] array2 = new int[6];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0; i &lt; array1.length; i++){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array2[i] = array1[i];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System.out.print(array2[i] + "  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" y="3624263"/>
            <a:ext cx="9683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Output: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58863" y="3995738"/>
            <a:ext cx="4343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20   5   3   7   4   12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15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5139" grpId="0" build="p"/>
      <p:bldP spid="2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Array Cloning (shallow copy on array of references)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077200" cy="1398588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If the array contains list of object references (like String), the clone() method also results in shallow copying: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28600" y="1920875"/>
            <a:ext cx="8526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[] name1 = {"Ali", "Sami", "Turky", "Hani", "Zaid"};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[] name2 = name1.clone();</a:t>
            </a:r>
          </a:p>
        </p:txBody>
      </p:sp>
      <p:graphicFrame>
        <p:nvGraphicFramePr>
          <p:cNvPr id="5" name="Group 5"/>
          <p:cNvGraphicFramePr>
            <a:graphicFrameLocks noGrp="1"/>
          </p:cNvGraphicFramePr>
          <p:nvPr/>
        </p:nvGraphicFramePr>
        <p:xfrm>
          <a:off x="1905000" y="2922588"/>
          <a:ext cx="4038600" cy="431800"/>
        </p:xfrm>
        <a:graphic>
          <a:graphicData uri="http://schemas.openxmlformats.org/drawingml/2006/table">
            <a:tbl>
              <a:tblPr rtl="1"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23571" name="Group 21"/>
          <p:cNvGrpSpPr>
            <a:grpSpLocks/>
          </p:cNvGrpSpPr>
          <p:nvPr/>
        </p:nvGrpSpPr>
        <p:grpSpPr bwMode="auto">
          <a:xfrm>
            <a:off x="2133600" y="2541588"/>
            <a:ext cx="3505200" cy="381000"/>
            <a:chOff x="1728" y="2457"/>
            <a:chExt cx="2208" cy="240"/>
          </a:xfrm>
        </p:grpSpPr>
        <p:sp>
          <p:nvSpPr>
            <p:cNvPr id="23638" name="Text Box 22"/>
            <p:cNvSpPr txBox="1">
              <a:spLocks noChangeArrowheads="1"/>
            </p:cNvSpPr>
            <p:nvPr/>
          </p:nvSpPr>
          <p:spPr bwMode="auto">
            <a:xfrm>
              <a:off x="1728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23639" name="Text Box 23"/>
            <p:cNvSpPr txBox="1">
              <a:spLocks noChangeArrowheads="1"/>
            </p:cNvSpPr>
            <p:nvPr/>
          </p:nvSpPr>
          <p:spPr bwMode="auto">
            <a:xfrm>
              <a:off x="2256" y="24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23640" name="Text Box 24"/>
            <p:cNvSpPr txBox="1">
              <a:spLocks noChangeArrowheads="1"/>
            </p:cNvSpPr>
            <p:nvPr/>
          </p:nvSpPr>
          <p:spPr bwMode="auto">
            <a:xfrm>
              <a:off x="2736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23641" name="Text Box 25"/>
            <p:cNvSpPr txBox="1">
              <a:spLocks noChangeArrowheads="1"/>
            </p:cNvSpPr>
            <p:nvPr/>
          </p:nvSpPr>
          <p:spPr bwMode="auto">
            <a:xfrm>
              <a:off x="326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23642" name="Text Box 26"/>
            <p:cNvSpPr txBox="1">
              <a:spLocks noChangeArrowheads="1"/>
            </p:cNvSpPr>
            <p:nvPr/>
          </p:nvSpPr>
          <p:spPr bwMode="auto">
            <a:xfrm>
              <a:off x="374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23572" name="Arc 20"/>
          <p:cNvSpPr>
            <a:spLocks/>
          </p:cNvSpPr>
          <p:nvPr/>
        </p:nvSpPr>
        <p:spPr bwMode="auto">
          <a:xfrm rot="-5400000">
            <a:off x="1339056" y="2890044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3" name="Group 5"/>
          <p:cNvGraphicFramePr>
            <a:graphicFrameLocks noGrp="1"/>
          </p:cNvGraphicFramePr>
          <p:nvPr/>
        </p:nvGraphicFramePr>
        <p:xfrm>
          <a:off x="1905000" y="2922588"/>
          <a:ext cx="4038600" cy="431800"/>
        </p:xfrm>
        <a:graphic>
          <a:graphicData uri="http://schemas.openxmlformats.org/drawingml/2006/table">
            <a:tbl>
              <a:tblPr rtl="1"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587" name="Arc 20"/>
          <p:cNvSpPr>
            <a:spLocks/>
          </p:cNvSpPr>
          <p:nvPr/>
        </p:nvSpPr>
        <p:spPr bwMode="auto">
          <a:xfrm rot="-5400000">
            <a:off x="1339056" y="2890044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5" name="Group 5"/>
          <p:cNvGraphicFramePr>
            <a:graphicFrameLocks noGrp="1"/>
          </p:cNvGraphicFramePr>
          <p:nvPr/>
        </p:nvGraphicFramePr>
        <p:xfrm>
          <a:off x="1981200" y="5105400"/>
          <a:ext cx="4038600" cy="431800"/>
        </p:xfrm>
        <a:graphic>
          <a:graphicData uri="http://schemas.openxmlformats.org/drawingml/2006/table">
            <a:tbl>
              <a:tblPr rtl="1"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602" name="Arc 20"/>
          <p:cNvSpPr>
            <a:spLocks/>
          </p:cNvSpPr>
          <p:nvPr/>
        </p:nvSpPr>
        <p:spPr bwMode="auto">
          <a:xfrm rot="-5400000">
            <a:off x="1415256" y="5077619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03" name="Rounded Rectangle 1"/>
          <p:cNvSpPr>
            <a:spLocks noChangeArrowheads="1"/>
          </p:cNvSpPr>
          <p:nvPr/>
        </p:nvSpPr>
        <p:spPr bwMode="auto">
          <a:xfrm>
            <a:off x="1095375" y="3781425"/>
            <a:ext cx="1401763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/>
          </a:p>
        </p:txBody>
      </p:sp>
      <p:sp>
        <p:nvSpPr>
          <p:cNvPr id="23604" name="Rectangle 2"/>
          <p:cNvSpPr>
            <a:spLocks noChangeArrowheads="1"/>
          </p:cNvSpPr>
          <p:nvPr/>
        </p:nvSpPr>
        <p:spPr bwMode="auto">
          <a:xfrm>
            <a:off x="1290638" y="3816350"/>
            <a:ext cx="1011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"Ali" </a:t>
            </a:r>
            <a:endParaRPr lang="en-US" altLang="en-US"/>
          </a:p>
        </p:txBody>
      </p:sp>
      <p:sp>
        <p:nvSpPr>
          <p:cNvPr id="23605" name="Rounded Rectangle 18"/>
          <p:cNvSpPr>
            <a:spLocks noChangeArrowheads="1"/>
          </p:cNvSpPr>
          <p:nvPr/>
        </p:nvSpPr>
        <p:spPr bwMode="auto">
          <a:xfrm>
            <a:off x="2692400" y="3816350"/>
            <a:ext cx="1401763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/>
          </a:p>
        </p:txBody>
      </p:sp>
      <p:sp>
        <p:nvSpPr>
          <p:cNvPr id="23606" name="Rounded Rectangle 19"/>
          <p:cNvSpPr>
            <a:spLocks noChangeArrowheads="1"/>
          </p:cNvSpPr>
          <p:nvPr/>
        </p:nvSpPr>
        <p:spPr bwMode="auto">
          <a:xfrm>
            <a:off x="4289425" y="3832225"/>
            <a:ext cx="1401763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/>
          </a:p>
        </p:txBody>
      </p:sp>
      <p:sp>
        <p:nvSpPr>
          <p:cNvPr id="23607" name="Rounded Rectangle 20"/>
          <p:cNvSpPr>
            <a:spLocks noChangeArrowheads="1"/>
          </p:cNvSpPr>
          <p:nvPr/>
        </p:nvSpPr>
        <p:spPr bwMode="auto">
          <a:xfrm>
            <a:off x="5886450" y="3881438"/>
            <a:ext cx="1401763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/>
          </a:p>
        </p:txBody>
      </p:sp>
      <p:sp>
        <p:nvSpPr>
          <p:cNvPr id="23608" name="Rounded Rectangle 21"/>
          <p:cNvSpPr>
            <a:spLocks noChangeArrowheads="1"/>
          </p:cNvSpPr>
          <p:nvPr/>
        </p:nvSpPr>
        <p:spPr bwMode="auto">
          <a:xfrm>
            <a:off x="7481888" y="3881438"/>
            <a:ext cx="1401762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/>
          </a:p>
        </p:txBody>
      </p:sp>
      <p:sp>
        <p:nvSpPr>
          <p:cNvPr id="23609" name="Rectangle 3"/>
          <p:cNvSpPr>
            <a:spLocks noChangeArrowheads="1"/>
          </p:cNvSpPr>
          <p:nvPr/>
        </p:nvSpPr>
        <p:spPr bwMode="auto">
          <a:xfrm>
            <a:off x="5988050" y="3892550"/>
            <a:ext cx="1012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"Hani"</a:t>
            </a:r>
            <a:endParaRPr lang="en-US" altLang="en-US"/>
          </a:p>
        </p:txBody>
      </p:sp>
      <p:sp>
        <p:nvSpPr>
          <p:cNvPr id="23610" name="Rectangle 23"/>
          <p:cNvSpPr>
            <a:spLocks noChangeArrowheads="1"/>
          </p:cNvSpPr>
          <p:nvPr/>
        </p:nvSpPr>
        <p:spPr bwMode="auto">
          <a:xfrm>
            <a:off x="2887663" y="3813175"/>
            <a:ext cx="1011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"Sami"</a:t>
            </a:r>
            <a:endParaRPr lang="en-US" altLang="en-US"/>
          </a:p>
        </p:txBody>
      </p:sp>
      <p:sp>
        <p:nvSpPr>
          <p:cNvPr id="23611" name="Rectangle 25"/>
          <p:cNvSpPr>
            <a:spLocks noChangeArrowheads="1"/>
          </p:cNvSpPr>
          <p:nvPr/>
        </p:nvSpPr>
        <p:spPr bwMode="auto">
          <a:xfrm>
            <a:off x="4365625" y="3829050"/>
            <a:ext cx="1149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"Turky"</a:t>
            </a:r>
            <a:endParaRPr lang="en-US" altLang="en-US"/>
          </a:p>
        </p:txBody>
      </p:sp>
      <p:sp>
        <p:nvSpPr>
          <p:cNvPr id="23612" name="Rectangle 16"/>
          <p:cNvSpPr>
            <a:spLocks noChangeArrowheads="1"/>
          </p:cNvSpPr>
          <p:nvPr/>
        </p:nvSpPr>
        <p:spPr bwMode="auto">
          <a:xfrm>
            <a:off x="7523163" y="3881438"/>
            <a:ext cx="1011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"Zaid"</a:t>
            </a:r>
            <a:endParaRPr lang="en-US" altLang="en-US"/>
          </a:p>
        </p:txBody>
      </p:sp>
      <p:sp>
        <p:nvSpPr>
          <p:cNvPr id="23613" name="Rectangle 17"/>
          <p:cNvSpPr>
            <a:spLocks noChangeArrowheads="1"/>
          </p:cNvSpPr>
          <p:nvPr/>
        </p:nvSpPr>
        <p:spPr bwMode="auto">
          <a:xfrm>
            <a:off x="4552950" y="4065588"/>
            <a:ext cx="874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/>
          </a:p>
        </p:txBody>
      </p:sp>
      <p:sp>
        <p:nvSpPr>
          <p:cNvPr id="23614" name="Rectangle 27"/>
          <p:cNvSpPr>
            <a:spLocks noChangeArrowheads="1"/>
          </p:cNvSpPr>
          <p:nvPr/>
        </p:nvSpPr>
        <p:spPr bwMode="auto">
          <a:xfrm>
            <a:off x="1322388" y="4065588"/>
            <a:ext cx="873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/>
          </a:p>
        </p:txBody>
      </p:sp>
      <p:sp>
        <p:nvSpPr>
          <p:cNvPr id="23615" name="Rectangle 28"/>
          <p:cNvSpPr>
            <a:spLocks noChangeArrowheads="1"/>
          </p:cNvSpPr>
          <p:nvPr/>
        </p:nvSpPr>
        <p:spPr bwMode="auto">
          <a:xfrm>
            <a:off x="2941638" y="4078288"/>
            <a:ext cx="874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/>
          </a:p>
        </p:txBody>
      </p:sp>
      <p:sp>
        <p:nvSpPr>
          <p:cNvPr id="23616" name="Rectangle 29"/>
          <p:cNvSpPr>
            <a:spLocks noChangeArrowheads="1"/>
          </p:cNvSpPr>
          <p:nvPr/>
        </p:nvSpPr>
        <p:spPr bwMode="auto">
          <a:xfrm>
            <a:off x="6057900" y="4089400"/>
            <a:ext cx="87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/>
          </a:p>
        </p:txBody>
      </p:sp>
      <p:sp>
        <p:nvSpPr>
          <p:cNvPr id="23617" name="Rectangle 30"/>
          <p:cNvSpPr>
            <a:spLocks noChangeArrowheads="1"/>
          </p:cNvSpPr>
          <p:nvPr/>
        </p:nvSpPr>
        <p:spPr bwMode="auto">
          <a:xfrm>
            <a:off x="7659688" y="4141788"/>
            <a:ext cx="8747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/>
          </a:p>
        </p:txBody>
      </p:sp>
      <p:cxnSp>
        <p:nvCxnSpPr>
          <p:cNvPr id="23618" name="Straight Arrow Connector 26"/>
          <p:cNvCxnSpPr>
            <a:cxnSpLocks noChangeShapeType="1"/>
          </p:cNvCxnSpPr>
          <p:nvPr/>
        </p:nvCxnSpPr>
        <p:spPr bwMode="auto">
          <a:xfrm flipH="1">
            <a:off x="1981200" y="3146425"/>
            <a:ext cx="320675" cy="666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3619" name="Straight Arrow Connector 32"/>
          <p:cNvCxnSpPr>
            <a:cxnSpLocks noChangeShapeType="1"/>
          </p:cNvCxnSpPr>
          <p:nvPr/>
        </p:nvCxnSpPr>
        <p:spPr bwMode="auto">
          <a:xfrm flipH="1" flipV="1">
            <a:off x="1981200" y="4543425"/>
            <a:ext cx="457200" cy="7905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3620" name="Straight Arrow Connector 34"/>
          <p:cNvCxnSpPr>
            <a:cxnSpLocks noChangeShapeType="1"/>
          </p:cNvCxnSpPr>
          <p:nvPr/>
        </p:nvCxnSpPr>
        <p:spPr bwMode="auto">
          <a:xfrm>
            <a:off x="3124200" y="3302000"/>
            <a:ext cx="0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3621" name="Straight Arrow Connector 36"/>
          <p:cNvCxnSpPr>
            <a:cxnSpLocks noChangeShapeType="1"/>
          </p:cNvCxnSpPr>
          <p:nvPr/>
        </p:nvCxnSpPr>
        <p:spPr bwMode="auto">
          <a:xfrm flipV="1">
            <a:off x="3124200" y="4594225"/>
            <a:ext cx="0" cy="7397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3622" name="Straight Arrow Connector 40"/>
          <p:cNvCxnSpPr>
            <a:cxnSpLocks noChangeShapeType="1"/>
          </p:cNvCxnSpPr>
          <p:nvPr/>
        </p:nvCxnSpPr>
        <p:spPr bwMode="auto">
          <a:xfrm>
            <a:off x="3898900" y="3302000"/>
            <a:ext cx="466725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3623" name="Straight Arrow Connector 42"/>
          <p:cNvCxnSpPr>
            <a:cxnSpLocks noChangeShapeType="1"/>
          </p:cNvCxnSpPr>
          <p:nvPr/>
        </p:nvCxnSpPr>
        <p:spPr bwMode="auto">
          <a:xfrm flipV="1">
            <a:off x="3898900" y="4603750"/>
            <a:ext cx="466725" cy="6461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3624" name="Straight Arrow Connector 44"/>
          <p:cNvCxnSpPr>
            <a:cxnSpLocks noChangeShapeType="1"/>
          </p:cNvCxnSpPr>
          <p:nvPr/>
        </p:nvCxnSpPr>
        <p:spPr bwMode="auto">
          <a:xfrm>
            <a:off x="4724400" y="3259138"/>
            <a:ext cx="1263650" cy="596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3625" name="Straight Arrow Connector 46"/>
          <p:cNvCxnSpPr>
            <a:cxnSpLocks noChangeShapeType="1"/>
          </p:cNvCxnSpPr>
          <p:nvPr/>
        </p:nvCxnSpPr>
        <p:spPr bwMode="auto">
          <a:xfrm flipV="1">
            <a:off x="4724400" y="4603750"/>
            <a:ext cx="1162050" cy="6461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3626" name="Straight Arrow Connector 48"/>
          <p:cNvCxnSpPr>
            <a:cxnSpLocks noChangeShapeType="1"/>
          </p:cNvCxnSpPr>
          <p:nvPr/>
        </p:nvCxnSpPr>
        <p:spPr bwMode="auto">
          <a:xfrm>
            <a:off x="5691188" y="3146425"/>
            <a:ext cx="1968500" cy="7350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3627" name="Straight Arrow Connector 50"/>
          <p:cNvCxnSpPr>
            <a:cxnSpLocks noChangeShapeType="1"/>
          </p:cNvCxnSpPr>
          <p:nvPr/>
        </p:nvCxnSpPr>
        <p:spPr bwMode="auto">
          <a:xfrm flipV="1">
            <a:off x="5886450" y="4643438"/>
            <a:ext cx="1773238" cy="6905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3628" name="Rectangle 51"/>
          <p:cNvSpPr>
            <a:spLocks noChangeArrowheads="1"/>
          </p:cNvSpPr>
          <p:nvPr/>
        </p:nvSpPr>
        <p:spPr bwMode="auto">
          <a:xfrm>
            <a:off x="201613" y="3143250"/>
            <a:ext cx="87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name1</a:t>
            </a:r>
            <a:endParaRPr lang="en-US" altLang="en-US"/>
          </a:p>
        </p:txBody>
      </p:sp>
      <p:sp>
        <p:nvSpPr>
          <p:cNvPr id="23629" name="Rectangle 52"/>
          <p:cNvSpPr>
            <a:spLocks noChangeArrowheads="1"/>
          </p:cNvSpPr>
          <p:nvPr/>
        </p:nvSpPr>
        <p:spPr bwMode="auto">
          <a:xfrm>
            <a:off x="295275" y="5408613"/>
            <a:ext cx="873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name2</a:t>
            </a:r>
            <a:endParaRPr lang="en-US" altLang="en-US"/>
          </a:p>
        </p:txBody>
      </p:sp>
      <p:sp>
        <p:nvSpPr>
          <p:cNvPr id="23630" name="Arc 20"/>
          <p:cNvSpPr>
            <a:spLocks/>
          </p:cNvSpPr>
          <p:nvPr/>
        </p:nvSpPr>
        <p:spPr bwMode="auto">
          <a:xfrm rot="-5400000">
            <a:off x="1339056" y="2890044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31" name="Rectangle 56"/>
          <p:cNvSpPr>
            <a:spLocks noChangeArrowheads="1"/>
          </p:cNvSpPr>
          <p:nvPr/>
        </p:nvSpPr>
        <p:spPr bwMode="auto">
          <a:xfrm>
            <a:off x="201613" y="3143250"/>
            <a:ext cx="87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name1</a:t>
            </a:r>
            <a:endParaRPr lang="en-US" altLang="en-US"/>
          </a:p>
        </p:txBody>
      </p:sp>
      <p:grpSp>
        <p:nvGrpSpPr>
          <p:cNvPr id="23632" name="Group 21"/>
          <p:cNvGrpSpPr>
            <a:grpSpLocks/>
          </p:cNvGrpSpPr>
          <p:nvPr/>
        </p:nvGrpSpPr>
        <p:grpSpPr bwMode="auto">
          <a:xfrm>
            <a:off x="2146300" y="5500688"/>
            <a:ext cx="3505200" cy="381000"/>
            <a:chOff x="1728" y="2457"/>
            <a:chExt cx="2208" cy="240"/>
          </a:xfrm>
        </p:grpSpPr>
        <p:sp>
          <p:nvSpPr>
            <p:cNvPr id="23633" name="Text Box 22"/>
            <p:cNvSpPr txBox="1">
              <a:spLocks noChangeArrowheads="1"/>
            </p:cNvSpPr>
            <p:nvPr/>
          </p:nvSpPr>
          <p:spPr bwMode="auto">
            <a:xfrm>
              <a:off x="1728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23634" name="Text Box 23"/>
            <p:cNvSpPr txBox="1">
              <a:spLocks noChangeArrowheads="1"/>
            </p:cNvSpPr>
            <p:nvPr/>
          </p:nvSpPr>
          <p:spPr bwMode="auto">
            <a:xfrm>
              <a:off x="2256" y="24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23635" name="Text Box 24"/>
            <p:cNvSpPr txBox="1">
              <a:spLocks noChangeArrowheads="1"/>
            </p:cNvSpPr>
            <p:nvPr/>
          </p:nvSpPr>
          <p:spPr bwMode="auto">
            <a:xfrm>
              <a:off x="2736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23636" name="Text Box 25"/>
            <p:cNvSpPr txBox="1">
              <a:spLocks noChangeArrowheads="1"/>
            </p:cNvSpPr>
            <p:nvPr/>
          </p:nvSpPr>
          <p:spPr bwMode="auto">
            <a:xfrm>
              <a:off x="326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23637" name="Text Box 26"/>
            <p:cNvSpPr txBox="1">
              <a:spLocks noChangeArrowheads="1"/>
            </p:cNvSpPr>
            <p:nvPr/>
          </p:nvSpPr>
          <p:spPr bwMode="auto">
            <a:xfrm>
              <a:off x="374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Outline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Creating 1D-arrays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1D-array Initialization 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Bounds checking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1D-array processing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Array Cloning (deep copy on array of references)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4888" y="849313"/>
            <a:ext cx="8077200" cy="628650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To achieve deep copying in the case of arrays of String references, create a new object for each reference: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82613" y="1731963"/>
            <a:ext cx="8526462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[] name2 = new String[5];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0; i &lt; name1.length; i++)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name2[i] = new String(name1[i]);</a:t>
            </a:r>
          </a:p>
        </p:txBody>
      </p:sp>
      <p:graphicFrame>
        <p:nvGraphicFramePr>
          <p:cNvPr id="5" name="Group 5"/>
          <p:cNvGraphicFramePr>
            <a:graphicFrameLocks noGrp="1"/>
          </p:cNvGraphicFramePr>
          <p:nvPr/>
        </p:nvGraphicFramePr>
        <p:xfrm>
          <a:off x="1905000" y="2922588"/>
          <a:ext cx="4038600" cy="431800"/>
        </p:xfrm>
        <a:graphic>
          <a:graphicData uri="http://schemas.openxmlformats.org/drawingml/2006/table">
            <a:tbl>
              <a:tblPr rtl="1"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24595" name="Group 21"/>
          <p:cNvGrpSpPr>
            <a:grpSpLocks/>
          </p:cNvGrpSpPr>
          <p:nvPr/>
        </p:nvGrpSpPr>
        <p:grpSpPr bwMode="auto">
          <a:xfrm>
            <a:off x="2133600" y="2541588"/>
            <a:ext cx="3505200" cy="381000"/>
            <a:chOff x="1728" y="2457"/>
            <a:chExt cx="2208" cy="240"/>
          </a:xfrm>
        </p:grpSpPr>
        <p:sp>
          <p:nvSpPr>
            <p:cNvPr id="24676" name="Text Box 22"/>
            <p:cNvSpPr txBox="1">
              <a:spLocks noChangeArrowheads="1"/>
            </p:cNvSpPr>
            <p:nvPr/>
          </p:nvSpPr>
          <p:spPr bwMode="auto">
            <a:xfrm>
              <a:off x="1728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24677" name="Text Box 23"/>
            <p:cNvSpPr txBox="1">
              <a:spLocks noChangeArrowheads="1"/>
            </p:cNvSpPr>
            <p:nvPr/>
          </p:nvSpPr>
          <p:spPr bwMode="auto">
            <a:xfrm>
              <a:off x="2256" y="24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24678" name="Text Box 24"/>
            <p:cNvSpPr txBox="1">
              <a:spLocks noChangeArrowheads="1"/>
            </p:cNvSpPr>
            <p:nvPr/>
          </p:nvSpPr>
          <p:spPr bwMode="auto">
            <a:xfrm>
              <a:off x="2736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24679" name="Text Box 25"/>
            <p:cNvSpPr txBox="1">
              <a:spLocks noChangeArrowheads="1"/>
            </p:cNvSpPr>
            <p:nvPr/>
          </p:nvSpPr>
          <p:spPr bwMode="auto">
            <a:xfrm>
              <a:off x="326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24680" name="Text Box 26"/>
            <p:cNvSpPr txBox="1">
              <a:spLocks noChangeArrowheads="1"/>
            </p:cNvSpPr>
            <p:nvPr/>
          </p:nvSpPr>
          <p:spPr bwMode="auto">
            <a:xfrm>
              <a:off x="374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24596" name="Arc 20"/>
          <p:cNvSpPr>
            <a:spLocks/>
          </p:cNvSpPr>
          <p:nvPr/>
        </p:nvSpPr>
        <p:spPr bwMode="auto">
          <a:xfrm rot="-5400000">
            <a:off x="1339056" y="2890044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3" name="Group 5"/>
          <p:cNvGraphicFramePr>
            <a:graphicFrameLocks noGrp="1"/>
          </p:cNvGraphicFramePr>
          <p:nvPr/>
        </p:nvGraphicFramePr>
        <p:xfrm>
          <a:off x="1905000" y="2922588"/>
          <a:ext cx="4038600" cy="431800"/>
        </p:xfrm>
        <a:graphic>
          <a:graphicData uri="http://schemas.openxmlformats.org/drawingml/2006/table">
            <a:tbl>
              <a:tblPr rtl="1"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611" name="Arc 20"/>
          <p:cNvSpPr>
            <a:spLocks/>
          </p:cNvSpPr>
          <p:nvPr/>
        </p:nvSpPr>
        <p:spPr bwMode="auto">
          <a:xfrm rot="-5400000">
            <a:off x="1339056" y="2890044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5" name="Group 5"/>
          <p:cNvGraphicFramePr>
            <a:graphicFrameLocks noGrp="1"/>
          </p:cNvGraphicFramePr>
          <p:nvPr/>
        </p:nvGraphicFramePr>
        <p:xfrm>
          <a:off x="1981200" y="5105400"/>
          <a:ext cx="4038600" cy="431800"/>
        </p:xfrm>
        <a:graphic>
          <a:graphicData uri="http://schemas.openxmlformats.org/drawingml/2006/table">
            <a:tbl>
              <a:tblPr rtl="1"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8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626" name="Arc 20"/>
          <p:cNvSpPr>
            <a:spLocks/>
          </p:cNvSpPr>
          <p:nvPr/>
        </p:nvSpPr>
        <p:spPr bwMode="auto">
          <a:xfrm rot="-5400000">
            <a:off x="1415256" y="5077619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27" name="Rounded Rectangle 1"/>
          <p:cNvSpPr>
            <a:spLocks noChangeArrowheads="1"/>
          </p:cNvSpPr>
          <p:nvPr/>
        </p:nvSpPr>
        <p:spPr bwMode="auto">
          <a:xfrm>
            <a:off x="1095375" y="3781425"/>
            <a:ext cx="1401763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28" name="Rectangle 2"/>
          <p:cNvSpPr>
            <a:spLocks noChangeArrowheads="1"/>
          </p:cNvSpPr>
          <p:nvPr/>
        </p:nvSpPr>
        <p:spPr bwMode="auto">
          <a:xfrm>
            <a:off x="1290638" y="3816350"/>
            <a:ext cx="1011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"Ali"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29" name="Rounded Rectangle 18"/>
          <p:cNvSpPr>
            <a:spLocks noChangeArrowheads="1"/>
          </p:cNvSpPr>
          <p:nvPr/>
        </p:nvSpPr>
        <p:spPr bwMode="auto">
          <a:xfrm>
            <a:off x="2692400" y="3816350"/>
            <a:ext cx="1401763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30" name="Rounded Rectangle 19"/>
          <p:cNvSpPr>
            <a:spLocks noChangeArrowheads="1"/>
          </p:cNvSpPr>
          <p:nvPr/>
        </p:nvSpPr>
        <p:spPr bwMode="auto">
          <a:xfrm>
            <a:off x="4289425" y="3832225"/>
            <a:ext cx="1401763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31" name="Rounded Rectangle 20"/>
          <p:cNvSpPr>
            <a:spLocks noChangeArrowheads="1"/>
          </p:cNvSpPr>
          <p:nvPr/>
        </p:nvSpPr>
        <p:spPr bwMode="auto">
          <a:xfrm>
            <a:off x="5886450" y="3881438"/>
            <a:ext cx="1401763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32" name="Rounded Rectangle 21"/>
          <p:cNvSpPr>
            <a:spLocks noChangeArrowheads="1"/>
          </p:cNvSpPr>
          <p:nvPr/>
        </p:nvSpPr>
        <p:spPr bwMode="auto">
          <a:xfrm>
            <a:off x="7481888" y="3881438"/>
            <a:ext cx="1401762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33" name="Rectangle 3"/>
          <p:cNvSpPr>
            <a:spLocks noChangeArrowheads="1"/>
          </p:cNvSpPr>
          <p:nvPr/>
        </p:nvSpPr>
        <p:spPr bwMode="auto">
          <a:xfrm>
            <a:off x="5988050" y="3892550"/>
            <a:ext cx="1012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"Hani"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34" name="Rectangle 23"/>
          <p:cNvSpPr>
            <a:spLocks noChangeArrowheads="1"/>
          </p:cNvSpPr>
          <p:nvPr/>
        </p:nvSpPr>
        <p:spPr bwMode="auto">
          <a:xfrm>
            <a:off x="2887663" y="3813175"/>
            <a:ext cx="1011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"Sami"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35" name="Rectangle 25"/>
          <p:cNvSpPr>
            <a:spLocks noChangeArrowheads="1"/>
          </p:cNvSpPr>
          <p:nvPr/>
        </p:nvSpPr>
        <p:spPr bwMode="auto">
          <a:xfrm>
            <a:off x="4365625" y="3829050"/>
            <a:ext cx="1149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"Turky"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36" name="Rectangle 16"/>
          <p:cNvSpPr>
            <a:spLocks noChangeArrowheads="1"/>
          </p:cNvSpPr>
          <p:nvPr/>
        </p:nvSpPr>
        <p:spPr bwMode="auto">
          <a:xfrm>
            <a:off x="7523163" y="3881438"/>
            <a:ext cx="1011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"Zaid"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37" name="Rectangle 17"/>
          <p:cNvSpPr>
            <a:spLocks noChangeArrowheads="1"/>
          </p:cNvSpPr>
          <p:nvPr/>
        </p:nvSpPr>
        <p:spPr bwMode="auto">
          <a:xfrm>
            <a:off x="4552950" y="4065588"/>
            <a:ext cx="874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38" name="Rectangle 27"/>
          <p:cNvSpPr>
            <a:spLocks noChangeArrowheads="1"/>
          </p:cNvSpPr>
          <p:nvPr/>
        </p:nvSpPr>
        <p:spPr bwMode="auto">
          <a:xfrm>
            <a:off x="1322388" y="4065588"/>
            <a:ext cx="873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39" name="Rectangle 28"/>
          <p:cNvSpPr>
            <a:spLocks noChangeArrowheads="1"/>
          </p:cNvSpPr>
          <p:nvPr/>
        </p:nvSpPr>
        <p:spPr bwMode="auto">
          <a:xfrm>
            <a:off x="2941638" y="4078288"/>
            <a:ext cx="874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40" name="Rectangle 29"/>
          <p:cNvSpPr>
            <a:spLocks noChangeArrowheads="1"/>
          </p:cNvSpPr>
          <p:nvPr/>
        </p:nvSpPr>
        <p:spPr bwMode="auto">
          <a:xfrm>
            <a:off x="6057900" y="4089400"/>
            <a:ext cx="87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41" name="Rectangle 30"/>
          <p:cNvSpPr>
            <a:spLocks noChangeArrowheads="1"/>
          </p:cNvSpPr>
          <p:nvPr/>
        </p:nvSpPr>
        <p:spPr bwMode="auto">
          <a:xfrm>
            <a:off x="7659688" y="4141788"/>
            <a:ext cx="8747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>
              <a:solidFill>
                <a:srgbClr val="000000"/>
              </a:solidFill>
            </a:endParaRPr>
          </a:p>
        </p:txBody>
      </p:sp>
      <p:cxnSp>
        <p:nvCxnSpPr>
          <p:cNvPr id="24642" name="Straight Arrow Connector 26"/>
          <p:cNvCxnSpPr>
            <a:cxnSpLocks noChangeShapeType="1"/>
          </p:cNvCxnSpPr>
          <p:nvPr/>
        </p:nvCxnSpPr>
        <p:spPr bwMode="auto">
          <a:xfrm flipH="1">
            <a:off x="1981200" y="3146425"/>
            <a:ext cx="320675" cy="666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643" name="Straight Arrow Connector 34"/>
          <p:cNvCxnSpPr>
            <a:cxnSpLocks noChangeShapeType="1"/>
          </p:cNvCxnSpPr>
          <p:nvPr/>
        </p:nvCxnSpPr>
        <p:spPr bwMode="auto">
          <a:xfrm>
            <a:off x="3124200" y="3302000"/>
            <a:ext cx="0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644" name="Straight Arrow Connector 40"/>
          <p:cNvCxnSpPr>
            <a:cxnSpLocks noChangeShapeType="1"/>
          </p:cNvCxnSpPr>
          <p:nvPr/>
        </p:nvCxnSpPr>
        <p:spPr bwMode="auto">
          <a:xfrm>
            <a:off x="3898900" y="3302000"/>
            <a:ext cx="466725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645" name="Straight Arrow Connector 44"/>
          <p:cNvCxnSpPr>
            <a:cxnSpLocks noChangeShapeType="1"/>
          </p:cNvCxnSpPr>
          <p:nvPr/>
        </p:nvCxnSpPr>
        <p:spPr bwMode="auto">
          <a:xfrm>
            <a:off x="4724400" y="3259138"/>
            <a:ext cx="1263650" cy="596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646" name="Straight Arrow Connector 48"/>
          <p:cNvCxnSpPr>
            <a:cxnSpLocks noChangeShapeType="1"/>
          </p:cNvCxnSpPr>
          <p:nvPr/>
        </p:nvCxnSpPr>
        <p:spPr bwMode="auto">
          <a:xfrm>
            <a:off x="5691188" y="3146425"/>
            <a:ext cx="1968500" cy="7350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4647" name="Rectangle 51"/>
          <p:cNvSpPr>
            <a:spLocks noChangeArrowheads="1"/>
          </p:cNvSpPr>
          <p:nvPr/>
        </p:nvSpPr>
        <p:spPr bwMode="auto">
          <a:xfrm>
            <a:off x="201613" y="3143250"/>
            <a:ext cx="87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name1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48" name="Rectangle 52"/>
          <p:cNvSpPr>
            <a:spLocks noChangeArrowheads="1"/>
          </p:cNvSpPr>
          <p:nvPr/>
        </p:nvSpPr>
        <p:spPr bwMode="auto">
          <a:xfrm>
            <a:off x="295275" y="5408613"/>
            <a:ext cx="873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49" name="Rounded Rectangle 45"/>
          <p:cNvSpPr>
            <a:spLocks noChangeArrowheads="1"/>
          </p:cNvSpPr>
          <p:nvPr/>
        </p:nvSpPr>
        <p:spPr bwMode="auto">
          <a:xfrm>
            <a:off x="763588" y="5805488"/>
            <a:ext cx="1401762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50" name="Rectangle 47"/>
          <p:cNvSpPr>
            <a:spLocks noChangeArrowheads="1"/>
          </p:cNvSpPr>
          <p:nvPr/>
        </p:nvSpPr>
        <p:spPr bwMode="auto">
          <a:xfrm>
            <a:off x="1028700" y="5816600"/>
            <a:ext cx="1012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"Ali" 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51" name="Rounded Rectangle 49"/>
          <p:cNvSpPr>
            <a:spLocks noChangeArrowheads="1"/>
          </p:cNvSpPr>
          <p:nvPr/>
        </p:nvSpPr>
        <p:spPr bwMode="auto">
          <a:xfrm>
            <a:off x="2373313" y="5867400"/>
            <a:ext cx="1401762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52" name="Rounded Rectangle 53"/>
          <p:cNvSpPr>
            <a:spLocks noChangeArrowheads="1"/>
          </p:cNvSpPr>
          <p:nvPr/>
        </p:nvSpPr>
        <p:spPr bwMode="auto">
          <a:xfrm>
            <a:off x="4022725" y="5867400"/>
            <a:ext cx="1401763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53" name="Rounded Rectangle 54"/>
          <p:cNvSpPr>
            <a:spLocks noChangeArrowheads="1"/>
          </p:cNvSpPr>
          <p:nvPr/>
        </p:nvSpPr>
        <p:spPr bwMode="auto">
          <a:xfrm>
            <a:off x="5649913" y="5903913"/>
            <a:ext cx="1401762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54" name="Rounded Rectangle 55"/>
          <p:cNvSpPr>
            <a:spLocks noChangeArrowheads="1"/>
          </p:cNvSpPr>
          <p:nvPr/>
        </p:nvSpPr>
        <p:spPr bwMode="auto">
          <a:xfrm>
            <a:off x="7361238" y="5643563"/>
            <a:ext cx="1401762" cy="7620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55" name="Rectangle 56"/>
          <p:cNvSpPr>
            <a:spLocks noChangeArrowheads="1"/>
          </p:cNvSpPr>
          <p:nvPr/>
        </p:nvSpPr>
        <p:spPr bwMode="auto">
          <a:xfrm>
            <a:off x="5886450" y="5881688"/>
            <a:ext cx="1011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"Hani"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56" name="Rectangle 57"/>
          <p:cNvSpPr>
            <a:spLocks noChangeArrowheads="1"/>
          </p:cNvSpPr>
          <p:nvPr/>
        </p:nvSpPr>
        <p:spPr bwMode="auto">
          <a:xfrm>
            <a:off x="2589213" y="5792788"/>
            <a:ext cx="1012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"Sami"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57" name="Rectangle 58"/>
          <p:cNvSpPr>
            <a:spLocks noChangeArrowheads="1"/>
          </p:cNvSpPr>
          <p:nvPr/>
        </p:nvSpPr>
        <p:spPr bwMode="auto">
          <a:xfrm>
            <a:off x="4122738" y="5862638"/>
            <a:ext cx="1149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"Turky"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58" name="Rectangle 59"/>
          <p:cNvSpPr>
            <a:spLocks noChangeArrowheads="1"/>
          </p:cNvSpPr>
          <p:nvPr/>
        </p:nvSpPr>
        <p:spPr bwMode="auto">
          <a:xfrm>
            <a:off x="7523163" y="5726113"/>
            <a:ext cx="1011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"Zaid"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59" name="Rectangle 70"/>
          <p:cNvSpPr>
            <a:spLocks noChangeArrowheads="1"/>
          </p:cNvSpPr>
          <p:nvPr/>
        </p:nvSpPr>
        <p:spPr bwMode="auto">
          <a:xfrm>
            <a:off x="1077913" y="6099175"/>
            <a:ext cx="87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60" name="Rectangle 81"/>
          <p:cNvSpPr>
            <a:spLocks noChangeArrowheads="1"/>
          </p:cNvSpPr>
          <p:nvPr/>
        </p:nvSpPr>
        <p:spPr bwMode="auto">
          <a:xfrm>
            <a:off x="2627313" y="6035675"/>
            <a:ext cx="874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61" name="Rectangle 82"/>
          <p:cNvSpPr>
            <a:spLocks noChangeArrowheads="1"/>
          </p:cNvSpPr>
          <p:nvPr/>
        </p:nvSpPr>
        <p:spPr bwMode="auto">
          <a:xfrm>
            <a:off x="4241800" y="6119813"/>
            <a:ext cx="874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62" name="Rectangle 83"/>
          <p:cNvSpPr>
            <a:spLocks noChangeArrowheads="1"/>
          </p:cNvSpPr>
          <p:nvPr/>
        </p:nvSpPr>
        <p:spPr bwMode="auto">
          <a:xfrm>
            <a:off x="6015038" y="6153150"/>
            <a:ext cx="87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663" name="Rectangle 84"/>
          <p:cNvSpPr>
            <a:spLocks noChangeArrowheads="1"/>
          </p:cNvSpPr>
          <p:nvPr/>
        </p:nvSpPr>
        <p:spPr bwMode="auto">
          <a:xfrm>
            <a:off x="7624763" y="5976938"/>
            <a:ext cx="873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. .</a:t>
            </a:r>
            <a:endParaRPr lang="en-US" altLang="en-US">
              <a:solidFill>
                <a:srgbClr val="000000"/>
              </a:solidFill>
            </a:endParaRPr>
          </a:p>
        </p:txBody>
      </p:sp>
      <p:cxnSp>
        <p:nvCxnSpPr>
          <p:cNvPr id="24664" name="Straight Arrow Connector 33"/>
          <p:cNvCxnSpPr>
            <a:cxnSpLocks noChangeShapeType="1"/>
          </p:cNvCxnSpPr>
          <p:nvPr/>
        </p:nvCxnSpPr>
        <p:spPr bwMode="auto">
          <a:xfrm flipH="1">
            <a:off x="1758950" y="5487988"/>
            <a:ext cx="614363" cy="3286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665" name="Straight Arrow Connector 37"/>
          <p:cNvCxnSpPr>
            <a:cxnSpLocks noChangeShapeType="1"/>
          </p:cNvCxnSpPr>
          <p:nvPr/>
        </p:nvCxnSpPr>
        <p:spPr bwMode="auto">
          <a:xfrm>
            <a:off x="3124200" y="5334000"/>
            <a:ext cx="0" cy="5699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666" name="Straight Arrow Connector 39"/>
          <p:cNvCxnSpPr>
            <a:cxnSpLocks noChangeShapeType="1"/>
          </p:cNvCxnSpPr>
          <p:nvPr/>
        </p:nvCxnSpPr>
        <p:spPr bwMode="auto">
          <a:xfrm>
            <a:off x="4022725" y="5334000"/>
            <a:ext cx="473075" cy="5699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667" name="Straight Arrow Connector 43"/>
          <p:cNvCxnSpPr>
            <a:cxnSpLocks noChangeShapeType="1"/>
          </p:cNvCxnSpPr>
          <p:nvPr/>
        </p:nvCxnSpPr>
        <p:spPr bwMode="auto">
          <a:xfrm>
            <a:off x="4876800" y="5408613"/>
            <a:ext cx="814388" cy="5032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4668" name="Straight Arrow Connector 21504"/>
          <p:cNvCxnSpPr>
            <a:cxnSpLocks noChangeShapeType="1"/>
          </p:cNvCxnSpPr>
          <p:nvPr/>
        </p:nvCxnSpPr>
        <p:spPr bwMode="auto">
          <a:xfrm>
            <a:off x="5886450" y="5334000"/>
            <a:ext cx="1474788" cy="482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grpSp>
        <p:nvGrpSpPr>
          <p:cNvPr id="24669" name="Group 21"/>
          <p:cNvGrpSpPr>
            <a:grpSpLocks/>
          </p:cNvGrpSpPr>
          <p:nvPr/>
        </p:nvGrpSpPr>
        <p:grpSpPr bwMode="auto">
          <a:xfrm>
            <a:off x="2165350" y="4764088"/>
            <a:ext cx="3505200" cy="381000"/>
            <a:chOff x="1728" y="2457"/>
            <a:chExt cx="2208" cy="240"/>
          </a:xfrm>
        </p:grpSpPr>
        <p:sp>
          <p:nvSpPr>
            <p:cNvPr id="24671" name="Text Box 22"/>
            <p:cNvSpPr txBox="1">
              <a:spLocks noChangeArrowheads="1"/>
            </p:cNvSpPr>
            <p:nvPr/>
          </p:nvSpPr>
          <p:spPr bwMode="auto">
            <a:xfrm>
              <a:off x="1728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24672" name="Text Box 23"/>
            <p:cNvSpPr txBox="1">
              <a:spLocks noChangeArrowheads="1"/>
            </p:cNvSpPr>
            <p:nvPr/>
          </p:nvSpPr>
          <p:spPr bwMode="auto">
            <a:xfrm>
              <a:off x="2256" y="245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24673" name="Text Box 24"/>
            <p:cNvSpPr txBox="1">
              <a:spLocks noChangeArrowheads="1"/>
            </p:cNvSpPr>
            <p:nvPr/>
          </p:nvSpPr>
          <p:spPr bwMode="auto">
            <a:xfrm>
              <a:off x="2736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24674" name="Text Box 25"/>
            <p:cNvSpPr txBox="1">
              <a:spLocks noChangeArrowheads="1"/>
            </p:cNvSpPr>
            <p:nvPr/>
          </p:nvSpPr>
          <p:spPr bwMode="auto">
            <a:xfrm>
              <a:off x="326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24675" name="Text Box 26"/>
            <p:cNvSpPr txBox="1">
              <a:spLocks noChangeArrowheads="1"/>
            </p:cNvSpPr>
            <p:nvPr/>
          </p:nvSpPr>
          <p:spPr bwMode="auto">
            <a:xfrm>
              <a:off x="3744" y="246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24670" name="Rectangle 21506"/>
          <p:cNvSpPr>
            <a:spLocks noChangeArrowheads="1"/>
          </p:cNvSpPr>
          <p:nvPr/>
        </p:nvSpPr>
        <p:spPr bwMode="auto">
          <a:xfrm>
            <a:off x="582613" y="1414463"/>
            <a:ext cx="8301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 [] name1 = {"Ali", "Sami", "Turky", "Hani", "Zaid"};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Equality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7659688" cy="3962400"/>
          </a:xfrm>
        </p:spPr>
        <p:txBody>
          <a:bodyPr/>
          <a:lstStyle/>
          <a:p>
            <a:pPr eaLnBrk="1" hangingPunct="1">
              <a:spcAft>
                <a:spcPct val="20000"/>
              </a:spcAft>
            </a:pPr>
            <a:r>
              <a:rPr lang="en-US" altLang="en-US" sz="2000" smtClean="0"/>
              <a:t>To test if two arrays are equal:</a:t>
            </a:r>
          </a:p>
          <a:p>
            <a:pPr lvl="1" eaLnBrk="1" hangingPunct="1">
              <a:spcAft>
                <a:spcPct val="20000"/>
              </a:spcAft>
            </a:pPr>
            <a:r>
              <a:rPr lang="en-US" altLang="en-US" sz="1800" smtClean="0"/>
              <a:t>They must have the same length</a:t>
            </a:r>
          </a:p>
          <a:p>
            <a:pPr lvl="1" eaLnBrk="1" hangingPunct="1">
              <a:spcAft>
                <a:spcPct val="20000"/>
              </a:spcAft>
            </a:pPr>
            <a:r>
              <a:rPr lang="en-US" altLang="en-US" sz="1800" smtClean="0"/>
              <a:t>Each element in one array must be equal to the corresponding element in the other array.</a:t>
            </a:r>
          </a:p>
          <a:p>
            <a:pPr eaLnBrk="1" hangingPunct="1">
              <a:spcAft>
                <a:spcPct val="20000"/>
              </a:spcAft>
            </a:pPr>
            <a:endParaRPr lang="en-US" altLang="en-US" sz="2000" smtClean="0"/>
          </a:p>
          <a:p>
            <a:pPr eaLnBrk="1" hangingPunct="1">
              <a:spcAft>
                <a:spcPct val="20000"/>
              </a:spcAft>
            </a:pPr>
            <a:endParaRPr lang="en-US" altLang="en-US" sz="2000" smtClean="0"/>
          </a:p>
          <a:p>
            <a:pPr eaLnBrk="1" hangingPunct="1">
              <a:spcAft>
                <a:spcPct val="20000"/>
              </a:spcAft>
            </a:pPr>
            <a:endParaRPr lang="en-US" altLang="en-US" sz="2000" smtClean="0"/>
          </a:p>
          <a:p>
            <a:pPr eaLnBrk="1" hangingPunct="1">
              <a:spcAft>
                <a:spcPct val="20000"/>
              </a:spcAft>
            </a:pPr>
            <a:endParaRPr lang="en-US" altLang="en-US" sz="1000" smtClean="0"/>
          </a:p>
          <a:p>
            <a:pPr eaLnBrk="1" hangingPunct="1">
              <a:spcAft>
                <a:spcPct val="20000"/>
              </a:spcAft>
            </a:pPr>
            <a:endParaRPr lang="en-US" altLang="en-US" sz="2000" smtClean="0"/>
          </a:p>
          <a:p>
            <a:pPr eaLnBrk="1" hangingPunct="1">
              <a:spcAft>
                <a:spcPct val="20000"/>
              </a:spcAft>
            </a:pPr>
            <a:endParaRPr lang="en-US" altLang="en-US" sz="2000" smtClean="0"/>
          </a:p>
          <a:p>
            <a:pPr eaLnBrk="1" hangingPunct="1">
              <a:spcAft>
                <a:spcPct val="20000"/>
              </a:spcAft>
            </a:pPr>
            <a:endParaRPr lang="en-US" altLang="en-US" sz="1000" smtClean="0"/>
          </a:p>
          <a:p>
            <a:pPr eaLnBrk="1" hangingPunct="1">
              <a:spcAft>
                <a:spcPct val="20000"/>
              </a:spcAft>
            </a:pPr>
            <a:endParaRPr lang="en-US" altLang="en-US" sz="2000" smtClean="0"/>
          </a:p>
          <a:p>
            <a:pPr eaLnBrk="1" hangingPunct="1">
              <a:spcAft>
                <a:spcPct val="20000"/>
              </a:spcAft>
              <a:buFont typeface="Wingdings" panose="05000000000000000000" pitchFamily="2" charset="2"/>
              <a:buNone/>
            </a:pPr>
            <a:endParaRPr lang="en-US" altLang="en-US" sz="2000" smtClean="0"/>
          </a:p>
          <a:p>
            <a:pPr eaLnBrk="1" hangingPunct="1">
              <a:spcAft>
                <a:spcPct val="20000"/>
              </a:spcAft>
            </a:pPr>
            <a:r>
              <a:rPr lang="en-US" altLang="en-US" sz="2000" smtClean="0"/>
              <a:t>If the elements are objects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!obj1.equals(obj2</a:t>
            </a:r>
            <a:r>
              <a:rPr lang="en-US" altLang="en-US" sz="2000" smtClean="0">
                <a:latin typeface="Courier New" panose="02070309020205020404" pitchFamily="49" charset="0"/>
              </a:rPr>
              <a:t>)</a:t>
            </a:r>
            <a:r>
              <a:rPr lang="en-US" altLang="en-US" sz="2000" smtClean="0"/>
              <a:t> is used instead of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lang="en-US" altLang="en-US" sz="2000" smtClean="0"/>
              <a:t> operator.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9600" y="2438400"/>
            <a:ext cx="80772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 areEqual = true;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if(score1.length != score2.length) areEqual =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for(int i = 0; i &lt; score1.length &amp;&amp; areEqual; i++){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if(score1[i] != score2[i]){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areEqual = false;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if(areEqual)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System.out.println(" The arrays are equal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System.out.println(" The arrays are not equal ");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CC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2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3619500" y="2667000"/>
            <a:ext cx="2019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/>
              <a:t>The end</a:t>
            </a:r>
          </a:p>
        </p:txBody>
      </p:sp>
      <p:graphicFrame>
        <p:nvGraphicFramePr>
          <p:cNvPr id="26627" name="Object 4"/>
          <p:cNvGraphicFramePr>
            <a:graphicFrameLocks noChangeAspect="1"/>
          </p:cNvGraphicFramePr>
          <p:nvPr/>
        </p:nvGraphicFramePr>
        <p:xfrm>
          <a:off x="7239000" y="4419600"/>
          <a:ext cx="1905000" cy="148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name="Image" r:id="rId4" imgW="2897282" imgH="2261913" progId="Photoshop.Image.5">
                  <p:embed/>
                </p:oleObj>
              </mc:Choice>
              <mc:Fallback>
                <p:oleObj name="Image" r:id="rId4" imgW="2897282" imgH="2261913" progId="Photoshop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419600"/>
                        <a:ext cx="1905000" cy="148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228600" y="4249738"/>
            <a:ext cx="70866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Important to do at home :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        - read section 6.1 (pages 346 - 355)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/>
              <a:t>         - read section 6.3 (pages 368 - 376)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Introduction</a:t>
            </a:r>
          </a:p>
        </p:txBody>
      </p:sp>
      <p:sp>
        <p:nvSpPr>
          <p:cNvPr id="1147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305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Write a program that reads the scores of 5 students and displays the scores above the average.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10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Imagine the code if we have 1000 students.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0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Loops can be used if we have a way to store data under one name.</a:t>
            </a:r>
          </a:p>
        </p:txBody>
      </p:sp>
      <p:sp>
        <p:nvSpPr>
          <p:cNvPr id="1147908" name="Text Box 4"/>
          <p:cNvSpPr txBox="1">
            <a:spLocks noChangeArrowheads="1"/>
          </p:cNvSpPr>
          <p:nvPr/>
        </p:nvSpPr>
        <p:spPr bwMode="auto">
          <a:xfrm>
            <a:off x="762000" y="1828800"/>
            <a:ext cx="815340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 s1, s2, s3, s4, s5;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800">
                <a:solidFill>
                  <a:srgbClr val="0000CC"/>
                </a:solidFill>
              </a:rPr>
              <a:t>"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Enter 5 students scores:</a:t>
            </a:r>
            <a:r>
              <a:rPr lang="en-US" altLang="en-US" sz="1800">
                <a:solidFill>
                  <a:srgbClr val="0000CC"/>
                </a:solidFill>
              </a:rPr>
              <a:t> 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s1 = scanner.nextDouble(); s2 = scanner.nextDouble();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s3 = scanner.nextDouble(); s4 = scanner.nextDouble();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s5 = scanner.nextDouble();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 average = (s1 + s2 + s3 + s4 + s5)/5;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800">
                <a:solidFill>
                  <a:srgbClr val="0000CC"/>
                </a:solidFill>
              </a:rPr>
              <a:t>" 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Scores above average are: </a:t>
            </a:r>
            <a:r>
              <a:rPr lang="en-US" altLang="en-US" sz="1800">
                <a:solidFill>
                  <a:srgbClr val="0000CC"/>
                </a:solidFill>
              </a:rPr>
              <a:t> "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if(s1 &gt; average) System.out.println(s1);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if(s2 &gt; average) System.out.println(s2);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if(s3 &gt; average) System.out.println(s3);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if(s4 &gt; average) System.out.println(s4);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if(s5 &gt; average) System.out.println(s5);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4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4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9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479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9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11479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907" grpId="0" build="p"/>
      <p:bldP spid="11479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 Arrays</a:t>
            </a:r>
          </a:p>
        </p:txBody>
      </p:sp>
      <p:sp>
        <p:nvSpPr>
          <p:cNvPr id="1121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990600"/>
            <a:ext cx="7848600" cy="4648200"/>
          </a:xfrm>
        </p:spPr>
        <p:txBody>
          <a:bodyPr/>
          <a:lstStyle/>
          <a:p>
            <a:pPr eaLnBrk="1" hangingPunct="1"/>
            <a:r>
              <a:rPr lang="en-US" altLang="en-US" sz="1800" smtClean="0"/>
              <a:t>An array is a collection of related data of the same type.</a:t>
            </a:r>
          </a:p>
          <a:p>
            <a:pPr eaLnBrk="1" hangingPunct="1"/>
            <a:r>
              <a:rPr lang="en-US" altLang="en-US" sz="1800" smtClean="0"/>
              <a:t>In Java creating an array object is a two-stage process:</a:t>
            </a:r>
          </a:p>
          <a:p>
            <a:pPr eaLnBrk="1" hangingPunct="1">
              <a:buSzPct val="100000"/>
              <a:buFont typeface="Tahoma" panose="020B0604030504040204" pitchFamily="34" charset="0"/>
              <a:buAutoNum type="arabicPeriod"/>
            </a:pPr>
            <a:r>
              <a:rPr lang="en-US" altLang="en-US" sz="1800" smtClean="0"/>
              <a:t>Declare an array reference variable: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smtClean="0"/>
          </a:p>
          <a:p>
            <a:pPr lvl="1" eaLnBrk="1" hangingPunct="1"/>
            <a:r>
              <a:rPr lang="en-US" altLang="en-US" sz="1600" smtClean="0"/>
              <a:t>If </a:t>
            </a:r>
            <a:r>
              <a:rPr lang="en-US" altLang="en-US" sz="1600" b="1" smtClean="0"/>
              <a:t>array_name</a:t>
            </a:r>
            <a:r>
              <a:rPr lang="en-US" altLang="en-US" sz="1600" smtClean="0"/>
              <a:t> is a local variable, it is not initialized and it is created in the stack memory.</a:t>
            </a:r>
          </a:p>
          <a:p>
            <a:pPr eaLnBrk="1" hangingPunct="1">
              <a:buSzPct val="100000"/>
              <a:buFont typeface="Tahoma" panose="020B0604030504040204" pitchFamily="34" charset="0"/>
              <a:buAutoNum type="arabicPeriod" startAt="2"/>
            </a:pPr>
            <a:r>
              <a:rPr lang="en-US" altLang="en-US" sz="1800" smtClean="0"/>
              <a:t>To create the array object and allocate heap memory, use the </a:t>
            </a:r>
            <a:r>
              <a:rPr lang="en-US" altLang="en-US" sz="1800" b="1" smtClean="0"/>
              <a:t>new</a:t>
            </a:r>
            <a:r>
              <a:rPr lang="en-US" altLang="en-US" sz="1800" smtClean="0"/>
              <a:t> operator. Assign the starting address of the object to the array reference variable by an assignment operator: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smtClean="0"/>
              <a:t>                </a:t>
            </a:r>
            <a:r>
              <a:rPr lang="en-US" altLang="en-US" sz="2000" i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array_name  </a:t>
            </a:r>
            <a:r>
              <a:rPr lang="en-US" altLang="en-US" sz="200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new type[</a:t>
            </a:r>
            <a:r>
              <a:rPr lang="en-US" altLang="en-US" sz="2000" i="1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size</a:t>
            </a:r>
            <a:r>
              <a:rPr lang="en-US" altLang="en-US" sz="2000" smtClean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eaLnBrk="1" hangingPunct="1">
              <a:buClr>
                <a:srgbClr val="008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altLang="en-US" sz="1800" smtClean="0">
                <a:cs typeface="Courier New" panose="02070309020205020404" pitchFamily="49" charset="0"/>
              </a:rPr>
              <a:t>Where:</a:t>
            </a:r>
            <a:endParaRPr lang="en-US" altLang="en-US" sz="1800" smtClean="0"/>
          </a:p>
          <a:p>
            <a:pPr lvl="1" eaLnBrk="1" hangingPunct="1"/>
            <a:r>
              <a:rPr lang="en-US" altLang="en-US" sz="1800" b="1" smtClean="0"/>
              <a:t>type</a:t>
            </a:r>
            <a:r>
              <a:rPr lang="en-US" altLang="en-US" sz="1800" smtClean="0"/>
              <a:t> is any primitive or class type in Java.</a:t>
            </a:r>
          </a:p>
          <a:p>
            <a:pPr lvl="1" eaLnBrk="1" hangingPunct="1"/>
            <a:r>
              <a:rPr lang="en-US" altLang="en-US" sz="1800" b="1" smtClean="0"/>
              <a:t>size</a:t>
            </a:r>
            <a:r>
              <a:rPr lang="en-US" altLang="en-US" sz="1800" smtClean="0"/>
              <a:t> is the number of data elements this array will have.</a:t>
            </a:r>
          </a:p>
          <a:p>
            <a:pPr eaLnBrk="1" hangingPunct="1"/>
            <a:r>
              <a:rPr lang="en-US" altLang="en-US" sz="2000" smtClean="0"/>
              <a:t>Example:</a:t>
            </a:r>
          </a:p>
        </p:txBody>
      </p:sp>
      <p:sp>
        <p:nvSpPr>
          <p:cNvPr id="1121320" name="Text Box 40"/>
          <p:cNvSpPr txBox="1">
            <a:spLocks noChangeArrowheads="1"/>
          </p:cNvSpPr>
          <p:nvPr/>
        </p:nvSpPr>
        <p:spPr bwMode="auto">
          <a:xfrm>
            <a:off x="1981200" y="1981200"/>
            <a:ext cx="5181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type[] </a:t>
            </a:r>
            <a:r>
              <a:rPr lang="en-US" altLang="en-US" sz="18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array_name;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121321" name="Text Box 41"/>
          <p:cNvSpPr txBox="1">
            <a:spLocks noChangeArrowheads="1"/>
          </p:cNvSpPr>
          <p:nvPr/>
        </p:nvSpPr>
        <p:spPr bwMode="auto">
          <a:xfrm>
            <a:off x="1524000" y="5562600"/>
            <a:ext cx="518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 score;</a:t>
            </a:r>
          </a:p>
        </p:txBody>
      </p:sp>
      <p:sp>
        <p:nvSpPr>
          <p:cNvPr id="24" name="Text Box 41"/>
          <p:cNvSpPr txBox="1">
            <a:spLocks noChangeArrowheads="1"/>
          </p:cNvSpPr>
          <p:nvPr/>
        </p:nvSpPr>
        <p:spPr bwMode="auto">
          <a:xfrm>
            <a:off x="1600200" y="5943600"/>
            <a:ext cx="518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= new double[5];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9600" y="6324600"/>
            <a:ext cx="647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</a:t>
            </a:r>
            <a:r>
              <a:rPr lang="en-US" altLang="en-US" sz="1600"/>
              <a:t>Note: Once an array object is created its size cannot be changed.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2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21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21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2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121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1121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121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121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1121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1000"/>
                                        <p:tgtEl>
                                          <p:spTgt spid="1121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1000"/>
                                        <p:tgtEl>
                                          <p:spTgt spid="1121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112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1283" grpId="0" build="p"/>
      <p:bldP spid="1121320" grpId="0"/>
      <p:bldP spid="1121321" grpId="0"/>
      <p:bldP spid="2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 Arrays</a:t>
            </a:r>
          </a:p>
        </p:txBody>
      </p:sp>
      <p:sp>
        <p:nvSpPr>
          <p:cNvPr id="1121320" name="Text Box 40"/>
          <p:cNvSpPr txBox="1">
            <a:spLocks noChangeArrowheads="1"/>
          </p:cNvSpPr>
          <p:nvPr/>
        </p:nvSpPr>
        <p:spPr bwMode="auto">
          <a:xfrm>
            <a:off x="1524000" y="1371600"/>
            <a:ext cx="5791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type[] </a:t>
            </a:r>
            <a:r>
              <a:rPr lang="en-US" altLang="en-US" sz="18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array_name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new type[</a:t>
            </a:r>
            <a:r>
              <a:rPr lang="en-US" altLang="en-US" sz="18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size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</p:txBody>
      </p:sp>
      <p:sp>
        <p:nvSpPr>
          <p:cNvPr id="1121321" name="Text Box 41"/>
          <p:cNvSpPr txBox="1">
            <a:spLocks noChangeArrowheads="1"/>
          </p:cNvSpPr>
          <p:nvPr/>
        </p:nvSpPr>
        <p:spPr bwMode="auto">
          <a:xfrm>
            <a:off x="1752600" y="2209800"/>
            <a:ext cx="518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 score = new double[5];</a:t>
            </a:r>
          </a:p>
        </p:txBody>
      </p:sp>
      <p:graphicFrame>
        <p:nvGraphicFramePr>
          <p:cNvPr id="1121366" name="Group 86"/>
          <p:cNvGraphicFramePr>
            <a:graphicFrameLocks noGrp="1"/>
          </p:cNvGraphicFramePr>
          <p:nvPr/>
        </p:nvGraphicFramePr>
        <p:xfrm>
          <a:off x="2209800" y="5410200"/>
          <a:ext cx="2540000" cy="431800"/>
        </p:xfrm>
        <a:graphic>
          <a:graphicData uri="http://schemas.openxmlformats.org/drawingml/2006/table">
            <a:tbl>
              <a:tblPr rtl="1"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21351" name="Text Box 71"/>
          <p:cNvSpPr txBox="1">
            <a:spLocks noChangeArrowheads="1"/>
          </p:cNvSpPr>
          <p:nvPr/>
        </p:nvSpPr>
        <p:spPr bwMode="auto">
          <a:xfrm>
            <a:off x="990600" y="58674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</a:p>
        </p:txBody>
      </p:sp>
      <p:sp>
        <p:nvSpPr>
          <p:cNvPr id="1121352" name="Arc 72"/>
          <p:cNvSpPr>
            <a:spLocks/>
          </p:cNvSpPr>
          <p:nvPr/>
        </p:nvSpPr>
        <p:spPr bwMode="auto">
          <a:xfrm rot="-5400000">
            <a:off x="1627981" y="5306219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87"/>
          <p:cNvGrpSpPr>
            <a:grpSpLocks/>
          </p:cNvGrpSpPr>
          <p:nvPr/>
        </p:nvGrpSpPr>
        <p:grpSpPr bwMode="auto">
          <a:xfrm>
            <a:off x="2286000" y="5029200"/>
            <a:ext cx="2362200" cy="381000"/>
            <a:chOff x="1248" y="2985"/>
            <a:chExt cx="1488" cy="240"/>
          </a:xfrm>
        </p:grpSpPr>
        <p:sp>
          <p:nvSpPr>
            <p:cNvPr id="9254" name="Text Box 74"/>
            <p:cNvSpPr txBox="1">
              <a:spLocks noChangeArrowheads="1"/>
            </p:cNvSpPr>
            <p:nvPr/>
          </p:nvSpPr>
          <p:spPr bwMode="auto">
            <a:xfrm>
              <a:off x="1248" y="299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9255" name="Text Box 75"/>
            <p:cNvSpPr txBox="1">
              <a:spLocks noChangeArrowheads="1"/>
            </p:cNvSpPr>
            <p:nvPr/>
          </p:nvSpPr>
          <p:spPr bwMode="auto">
            <a:xfrm>
              <a:off x="1584" y="298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9256" name="Text Box 76"/>
            <p:cNvSpPr txBox="1">
              <a:spLocks noChangeArrowheads="1"/>
            </p:cNvSpPr>
            <p:nvPr/>
          </p:nvSpPr>
          <p:spPr bwMode="auto">
            <a:xfrm>
              <a:off x="1920" y="299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9257" name="Text Box 77"/>
            <p:cNvSpPr txBox="1">
              <a:spLocks noChangeArrowheads="1"/>
            </p:cNvSpPr>
            <p:nvPr/>
          </p:nvSpPr>
          <p:spPr bwMode="auto">
            <a:xfrm>
              <a:off x="2208" y="299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9258" name="Text Box 84"/>
            <p:cNvSpPr txBox="1">
              <a:spLocks noChangeArrowheads="1"/>
            </p:cNvSpPr>
            <p:nvPr/>
          </p:nvSpPr>
          <p:spPr bwMode="auto">
            <a:xfrm>
              <a:off x="2544" y="299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1121370" name="Text Box 90"/>
          <p:cNvSpPr txBox="1">
            <a:spLocks noChangeArrowheads="1"/>
          </p:cNvSpPr>
          <p:nvPr/>
        </p:nvSpPr>
        <p:spPr bwMode="auto">
          <a:xfrm>
            <a:off x="2743200" y="63246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score[0]</a:t>
            </a:r>
          </a:p>
        </p:txBody>
      </p:sp>
      <p:sp>
        <p:nvSpPr>
          <p:cNvPr id="1121371" name="Line 91"/>
          <p:cNvSpPr>
            <a:spLocks noChangeShapeType="1"/>
          </p:cNvSpPr>
          <p:nvPr/>
        </p:nvSpPr>
        <p:spPr bwMode="auto">
          <a:xfrm flipH="1" flipV="1">
            <a:off x="2438400" y="58674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21373" name="Text Box 93"/>
          <p:cNvSpPr txBox="1">
            <a:spLocks noChangeArrowheads="1"/>
          </p:cNvSpPr>
          <p:nvPr/>
        </p:nvSpPr>
        <p:spPr bwMode="auto">
          <a:xfrm>
            <a:off x="2819400" y="63246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score[2]</a:t>
            </a:r>
          </a:p>
        </p:txBody>
      </p:sp>
      <p:sp>
        <p:nvSpPr>
          <p:cNvPr id="1121374" name="Line 94"/>
          <p:cNvSpPr>
            <a:spLocks noChangeShapeType="1"/>
          </p:cNvSpPr>
          <p:nvPr/>
        </p:nvSpPr>
        <p:spPr bwMode="auto">
          <a:xfrm flipV="1">
            <a:off x="3352800" y="5867400"/>
            <a:ext cx="762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21378" name="Text Box 98"/>
          <p:cNvSpPr txBox="1">
            <a:spLocks noChangeArrowheads="1"/>
          </p:cNvSpPr>
          <p:nvPr/>
        </p:nvSpPr>
        <p:spPr bwMode="auto">
          <a:xfrm>
            <a:off x="2743200" y="63246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score[4]</a:t>
            </a:r>
          </a:p>
        </p:txBody>
      </p:sp>
      <p:sp>
        <p:nvSpPr>
          <p:cNvPr id="1121379" name="Line 99"/>
          <p:cNvSpPr>
            <a:spLocks noChangeShapeType="1"/>
          </p:cNvSpPr>
          <p:nvPr/>
        </p:nvSpPr>
        <p:spPr bwMode="auto">
          <a:xfrm flipV="1">
            <a:off x="3581400" y="5867400"/>
            <a:ext cx="9906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21382" name="AutoShape 102"/>
          <p:cNvSpPr>
            <a:spLocks noChangeArrowheads="1"/>
          </p:cNvSpPr>
          <p:nvPr/>
        </p:nvSpPr>
        <p:spPr bwMode="auto">
          <a:xfrm>
            <a:off x="3244850" y="5410200"/>
            <a:ext cx="488950" cy="417513"/>
          </a:xfrm>
          <a:prstGeom prst="roundRect">
            <a:avLst>
              <a:gd name="adj" fmla="val 16667"/>
            </a:avLst>
          </a:prstGeom>
          <a:noFill/>
          <a:ln w="349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121383" name="AutoShape 103"/>
          <p:cNvSpPr>
            <a:spLocks noChangeArrowheads="1"/>
          </p:cNvSpPr>
          <p:nvPr/>
        </p:nvSpPr>
        <p:spPr bwMode="auto">
          <a:xfrm>
            <a:off x="2209800" y="5410200"/>
            <a:ext cx="488950" cy="417513"/>
          </a:xfrm>
          <a:prstGeom prst="roundRect">
            <a:avLst>
              <a:gd name="adj" fmla="val 16667"/>
            </a:avLst>
          </a:prstGeom>
          <a:noFill/>
          <a:ln w="349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121384" name="AutoShape 104"/>
          <p:cNvSpPr>
            <a:spLocks noChangeArrowheads="1"/>
          </p:cNvSpPr>
          <p:nvPr/>
        </p:nvSpPr>
        <p:spPr bwMode="auto">
          <a:xfrm>
            <a:off x="4267200" y="5410200"/>
            <a:ext cx="488950" cy="417513"/>
          </a:xfrm>
          <a:prstGeom prst="roundRect">
            <a:avLst>
              <a:gd name="adj" fmla="val 16667"/>
            </a:avLst>
          </a:prstGeom>
          <a:noFill/>
          <a:ln w="349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8223" name="TextBox 24"/>
          <p:cNvSpPr txBox="1">
            <a:spLocks noChangeArrowheads="1"/>
          </p:cNvSpPr>
          <p:nvPr/>
        </p:nvSpPr>
        <p:spPr bwMode="auto">
          <a:xfrm>
            <a:off x="685800" y="990600"/>
            <a:ext cx="7267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The two stages of array creation can be combined:</a:t>
            </a:r>
          </a:p>
        </p:txBody>
      </p:sp>
      <p:sp>
        <p:nvSpPr>
          <p:cNvPr id="8224" name="TextBox 25"/>
          <p:cNvSpPr txBox="1">
            <a:spLocks noChangeArrowheads="1"/>
          </p:cNvSpPr>
          <p:nvPr/>
        </p:nvSpPr>
        <p:spPr bwMode="auto">
          <a:xfrm>
            <a:off x="1066800" y="1828800"/>
            <a:ext cx="7267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Example:</a:t>
            </a:r>
          </a:p>
        </p:txBody>
      </p:sp>
      <p:sp>
        <p:nvSpPr>
          <p:cNvPr id="8225" name="TextBox 26"/>
          <p:cNvSpPr txBox="1">
            <a:spLocks noChangeArrowheads="1"/>
          </p:cNvSpPr>
          <p:nvPr/>
        </p:nvSpPr>
        <p:spPr bwMode="auto">
          <a:xfrm>
            <a:off x="533400" y="2667000"/>
            <a:ext cx="7848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An alternative, and not recommended, way of creating an array is: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endParaRPr lang="en-US" altLang="en-US" sz="1800"/>
          </a:p>
        </p:txBody>
      </p:sp>
      <p:sp>
        <p:nvSpPr>
          <p:cNvPr id="27" name="Text Box 40"/>
          <p:cNvSpPr txBox="1">
            <a:spLocks noChangeArrowheads="1"/>
          </p:cNvSpPr>
          <p:nvPr/>
        </p:nvSpPr>
        <p:spPr bwMode="auto">
          <a:xfrm>
            <a:off x="1447800" y="3048000"/>
            <a:ext cx="5791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 </a:t>
            </a:r>
            <a:r>
              <a:rPr lang="en-US" altLang="en-US" sz="18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array_name[]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new type[</a:t>
            </a:r>
            <a:r>
              <a:rPr lang="en-US" altLang="en-US" sz="18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size</a:t>
            </a: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</p:txBody>
      </p:sp>
      <p:sp>
        <p:nvSpPr>
          <p:cNvPr id="28" name="TextBox 24"/>
          <p:cNvSpPr txBox="1">
            <a:spLocks noChangeArrowheads="1"/>
          </p:cNvSpPr>
          <p:nvPr/>
        </p:nvSpPr>
        <p:spPr bwMode="auto">
          <a:xfrm>
            <a:off x="533400" y="3505200"/>
            <a:ext cx="7772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Array elements have indices (or subscripts) from </a:t>
            </a:r>
            <a:r>
              <a:rPr lang="en-US" altLang="en-US" sz="1800" b="1"/>
              <a:t>0</a:t>
            </a:r>
            <a:r>
              <a:rPr lang="en-US" altLang="en-US" sz="1800"/>
              <a:t> to </a:t>
            </a:r>
            <a:r>
              <a:rPr lang="en-US" altLang="en-US" sz="1800" b="1"/>
              <a:t>arraySize – 1</a:t>
            </a:r>
            <a:r>
              <a:rPr lang="en-US" altLang="en-US" sz="1800"/>
              <a:t>.</a:t>
            </a:r>
          </a:p>
        </p:txBody>
      </p:sp>
      <p:sp>
        <p:nvSpPr>
          <p:cNvPr id="29" name="TextBox 24"/>
          <p:cNvSpPr txBox="1">
            <a:spLocks noChangeArrowheads="1"/>
          </p:cNvSpPr>
          <p:nvPr/>
        </p:nvSpPr>
        <p:spPr bwMode="auto">
          <a:xfrm>
            <a:off x="533400" y="4419600"/>
            <a:ext cx="8077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Array elements are automatically initialized to default values: 0 for primitive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Tx/>
              <a:buNone/>
            </a:pPr>
            <a:r>
              <a:rPr lang="en-US" altLang="en-US" sz="1800"/>
              <a:t>   types, </a:t>
            </a:r>
            <a:r>
              <a:rPr lang="en-US" altLang="en-US" sz="1800" b="1"/>
              <a:t>null</a:t>
            </a:r>
            <a:r>
              <a:rPr lang="en-US" altLang="en-US" sz="1800"/>
              <a:t> for class types and </a:t>
            </a:r>
            <a:r>
              <a:rPr lang="en-US" altLang="en-US" sz="1800" b="1"/>
              <a:t>false</a:t>
            </a:r>
            <a:r>
              <a:rPr lang="en-US" altLang="en-US" sz="1800"/>
              <a:t> for boolean type:</a:t>
            </a:r>
          </a:p>
        </p:txBody>
      </p:sp>
      <p:sp>
        <p:nvSpPr>
          <p:cNvPr id="30" name="TextBox 24"/>
          <p:cNvSpPr txBox="1">
            <a:spLocks noChangeArrowheads="1"/>
          </p:cNvSpPr>
          <p:nvPr/>
        </p:nvSpPr>
        <p:spPr bwMode="auto">
          <a:xfrm>
            <a:off x="533400" y="3962400"/>
            <a:ext cx="7267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SzTx/>
              <a:buFont typeface="Wingdings" panose="05000000000000000000" pitchFamily="2" charset="2"/>
              <a:buChar char="§"/>
            </a:pPr>
            <a:r>
              <a:rPr lang="en-US" altLang="en-US" sz="1800"/>
              <a:t> The type of an array index must be </a:t>
            </a:r>
            <a:r>
              <a:rPr lang="en-US" altLang="en-US" sz="1800" b="1"/>
              <a:t>int</a:t>
            </a:r>
            <a:r>
              <a:rPr lang="en-US" altLang="en-US" sz="1800"/>
              <a:t> or a type convertible to int.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2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2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121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121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121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1121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1121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1000"/>
                                        <p:tgtEl>
                                          <p:spTgt spid="112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1121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1121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1000"/>
                                        <p:tgtEl>
                                          <p:spTgt spid="112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1000"/>
                                        <p:tgtEl>
                                          <p:spTgt spid="112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1000"/>
                                        <p:tgtEl>
                                          <p:spTgt spid="112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1000"/>
                                        <p:tgtEl>
                                          <p:spTgt spid="112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1320" grpId="0"/>
      <p:bldP spid="1121321" grpId="0"/>
      <p:bldP spid="1121351" grpId="0"/>
      <p:bldP spid="1121370" grpId="0"/>
      <p:bldP spid="1121370" grpId="1"/>
      <p:bldP spid="1121373" grpId="0"/>
      <p:bldP spid="1121373" grpId="1"/>
      <p:bldP spid="1121378" grpId="0"/>
      <p:bldP spid="1121382" grpId="0" animBg="1"/>
      <p:bldP spid="1121382" grpId="1" animBg="1"/>
      <p:bldP spid="1121383" grpId="0" animBg="1"/>
      <p:bldP spid="1121383" grpId="1" animBg="1"/>
      <p:bldP spid="1121384" grpId="0" animBg="1"/>
      <p:bldP spid="8223" grpId="0"/>
      <p:bldP spid="8224" grpId="0"/>
      <p:bldP spid="8225" grpId="0"/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Elements</a:t>
            </a:r>
          </a:p>
        </p:txBody>
      </p:sp>
      <p:sp>
        <p:nvSpPr>
          <p:cNvPr id="1138704" name="Rectangle 1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7848600" cy="4648200"/>
          </a:xfrm>
          <a:noFill/>
        </p:spPr>
        <p:txBody>
          <a:bodyPr/>
          <a:lstStyle/>
          <a:p>
            <a:pPr eaLnBrk="1" hangingPunct="1"/>
            <a:r>
              <a:rPr lang="en-US" altLang="en-US" sz="2000" smtClean="0"/>
              <a:t>An array element is treated like any normal variable.</a:t>
            </a: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r>
              <a:rPr lang="en-US" altLang="en-US" sz="2000" smtClean="0"/>
              <a:t>When an array is created, the number of its elements is stored in the instance variable </a:t>
            </a:r>
            <a:r>
              <a:rPr lang="en-US" altLang="en-US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length </a:t>
            </a:r>
            <a:r>
              <a:rPr lang="en-US" altLang="en-US" sz="2000" smtClean="0"/>
              <a:t>of the array:</a:t>
            </a:r>
          </a:p>
          <a:p>
            <a:pPr eaLnBrk="1" hangingPunct="1"/>
            <a:endParaRPr lang="en-US" altLang="en-US" sz="2000" smtClean="0"/>
          </a:p>
        </p:txBody>
      </p:sp>
      <p:graphicFrame>
        <p:nvGraphicFramePr>
          <p:cNvPr id="1138727" name="Group 39"/>
          <p:cNvGraphicFramePr>
            <a:graphicFrameLocks noGrp="1"/>
          </p:cNvGraphicFramePr>
          <p:nvPr/>
        </p:nvGraphicFramePr>
        <p:xfrm>
          <a:off x="3276600" y="1905000"/>
          <a:ext cx="3124200" cy="431800"/>
        </p:xfrm>
        <a:graphic>
          <a:graphicData uri="http://schemas.openxmlformats.org/drawingml/2006/table">
            <a:tbl>
              <a:tblPr rtl="1"/>
              <a:tblGrid>
                <a:gridCol w="443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5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89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16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L="91424" marR="914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L="91424" marR="914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L="91424" marR="914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L="91424" marR="914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marL="91424" marR="914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38741" name="Text Box 53"/>
          <p:cNvSpPr txBox="1">
            <a:spLocks noChangeArrowheads="1"/>
          </p:cNvSpPr>
          <p:nvPr/>
        </p:nvSpPr>
        <p:spPr bwMode="auto">
          <a:xfrm>
            <a:off x="1905000" y="2286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</a:p>
        </p:txBody>
      </p:sp>
      <p:sp>
        <p:nvSpPr>
          <p:cNvPr id="1138742" name="Arc 54"/>
          <p:cNvSpPr>
            <a:spLocks/>
          </p:cNvSpPr>
          <p:nvPr/>
        </p:nvSpPr>
        <p:spPr bwMode="auto">
          <a:xfrm rot="-5400000">
            <a:off x="2685256" y="1886744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3302000" y="1538288"/>
            <a:ext cx="3022600" cy="381000"/>
            <a:chOff x="1248" y="2985"/>
            <a:chExt cx="1567" cy="240"/>
          </a:xfrm>
        </p:grpSpPr>
        <p:sp>
          <p:nvSpPr>
            <p:cNvPr id="10273" name="Text Box 56"/>
            <p:cNvSpPr txBox="1">
              <a:spLocks noChangeArrowheads="1"/>
            </p:cNvSpPr>
            <p:nvPr/>
          </p:nvSpPr>
          <p:spPr bwMode="auto">
            <a:xfrm>
              <a:off x="1248" y="299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10274" name="Text Box 57"/>
            <p:cNvSpPr txBox="1">
              <a:spLocks noChangeArrowheads="1"/>
            </p:cNvSpPr>
            <p:nvPr/>
          </p:nvSpPr>
          <p:spPr bwMode="auto">
            <a:xfrm>
              <a:off x="1584" y="2985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10275" name="Text Box 58"/>
            <p:cNvSpPr txBox="1">
              <a:spLocks noChangeArrowheads="1"/>
            </p:cNvSpPr>
            <p:nvPr/>
          </p:nvSpPr>
          <p:spPr bwMode="auto">
            <a:xfrm>
              <a:off x="1920" y="299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10276" name="Text Box 59"/>
            <p:cNvSpPr txBox="1">
              <a:spLocks noChangeArrowheads="1"/>
            </p:cNvSpPr>
            <p:nvPr/>
          </p:nvSpPr>
          <p:spPr bwMode="auto">
            <a:xfrm>
              <a:off x="2307" y="299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10277" name="Text Box 60"/>
            <p:cNvSpPr txBox="1">
              <a:spLocks noChangeArrowheads="1"/>
            </p:cNvSpPr>
            <p:nvPr/>
          </p:nvSpPr>
          <p:spPr bwMode="auto">
            <a:xfrm>
              <a:off x="2623" y="299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1138749" name="Text Box 61"/>
          <p:cNvSpPr txBox="1">
            <a:spLocks noChangeArrowheads="1"/>
          </p:cNvSpPr>
          <p:nvPr/>
        </p:nvSpPr>
        <p:spPr bwMode="auto">
          <a:xfrm>
            <a:off x="838200" y="3124200"/>
            <a:ext cx="266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score[3] = 32.0;</a:t>
            </a:r>
          </a:p>
        </p:txBody>
      </p:sp>
      <p:sp>
        <p:nvSpPr>
          <p:cNvPr id="1138750" name="Text Box 62"/>
          <p:cNvSpPr txBox="1">
            <a:spLocks noChangeArrowheads="1"/>
          </p:cNvSpPr>
          <p:nvPr/>
        </p:nvSpPr>
        <p:spPr bwMode="auto">
          <a:xfrm>
            <a:off x="838200" y="3581400"/>
            <a:ext cx="411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score[0] = score[3] + 10.0;</a:t>
            </a:r>
          </a:p>
        </p:txBody>
      </p:sp>
      <p:sp>
        <p:nvSpPr>
          <p:cNvPr id="1138751" name="Text Box 63"/>
          <p:cNvSpPr txBox="1">
            <a:spLocks noChangeArrowheads="1"/>
          </p:cNvSpPr>
          <p:nvPr/>
        </p:nvSpPr>
        <p:spPr bwMode="auto">
          <a:xfrm>
            <a:off x="5334000" y="1981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32.0</a:t>
            </a:r>
          </a:p>
        </p:txBody>
      </p:sp>
      <p:sp>
        <p:nvSpPr>
          <p:cNvPr id="1138752" name="Text Box 64"/>
          <p:cNvSpPr txBox="1">
            <a:spLocks noChangeArrowheads="1"/>
          </p:cNvSpPr>
          <p:nvPr/>
        </p:nvSpPr>
        <p:spPr bwMode="auto">
          <a:xfrm>
            <a:off x="3352800" y="1978025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42.0</a:t>
            </a:r>
          </a:p>
        </p:txBody>
      </p:sp>
      <p:sp>
        <p:nvSpPr>
          <p:cNvPr id="1138754" name="Text Box 66"/>
          <p:cNvSpPr txBox="1">
            <a:spLocks noChangeArrowheads="1"/>
          </p:cNvSpPr>
          <p:nvPr/>
        </p:nvSpPr>
        <p:spPr bwMode="auto">
          <a:xfrm>
            <a:off x="838200" y="4891088"/>
            <a:ext cx="777240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System.out.print("score array contains ");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System.out.print(score.length + " elements");</a:t>
            </a:r>
          </a:p>
        </p:txBody>
      </p:sp>
      <p:sp>
        <p:nvSpPr>
          <p:cNvPr id="1138756" name="Text Box 68"/>
          <p:cNvSpPr txBox="1">
            <a:spLocks noChangeArrowheads="1"/>
          </p:cNvSpPr>
          <p:nvPr/>
        </p:nvSpPr>
        <p:spPr bwMode="auto">
          <a:xfrm>
            <a:off x="1447800" y="5867400"/>
            <a:ext cx="5029200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 array contains 5 elements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" name="Text Box 64"/>
          <p:cNvSpPr txBox="1">
            <a:spLocks noChangeArrowheads="1"/>
          </p:cNvSpPr>
          <p:nvPr/>
        </p:nvSpPr>
        <p:spPr bwMode="auto">
          <a:xfrm>
            <a:off x="4572000" y="1981200"/>
            <a:ext cx="53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</a:p>
        </p:txBody>
      </p:sp>
      <p:sp>
        <p:nvSpPr>
          <p:cNvPr id="20" name="Text Box 64"/>
          <p:cNvSpPr txBox="1">
            <a:spLocks noChangeArrowheads="1"/>
          </p:cNvSpPr>
          <p:nvPr/>
        </p:nvSpPr>
        <p:spPr bwMode="auto">
          <a:xfrm>
            <a:off x="3352800" y="1981200"/>
            <a:ext cx="53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</a:p>
        </p:txBody>
      </p:sp>
      <p:sp>
        <p:nvSpPr>
          <p:cNvPr id="21" name="Text Box 64"/>
          <p:cNvSpPr txBox="1">
            <a:spLocks noChangeArrowheads="1"/>
          </p:cNvSpPr>
          <p:nvPr/>
        </p:nvSpPr>
        <p:spPr bwMode="auto">
          <a:xfrm>
            <a:off x="3962400" y="1981200"/>
            <a:ext cx="53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</a:p>
        </p:txBody>
      </p:sp>
      <p:sp>
        <p:nvSpPr>
          <p:cNvPr id="22" name="Text Box 64"/>
          <p:cNvSpPr txBox="1">
            <a:spLocks noChangeArrowheads="1"/>
          </p:cNvSpPr>
          <p:nvPr/>
        </p:nvSpPr>
        <p:spPr bwMode="auto">
          <a:xfrm>
            <a:off x="5334000" y="1981200"/>
            <a:ext cx="53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</a:p>
        </p:txBody>
      </p:sp>
      <p:sp>
        <p:nvSpPr>
          <p:cNvPr id="23" name="Text Box 64"/>
          <p:cNvSpPr txBox="1">
            <a:spLocks noChangeArrowheads="1"/>
          </p:cNvSpPr>
          <p:nvPr/>
        </p:nvSpPr>
        <p:spPr bwMode="auto">
          <a:xfrm>
            <a:off x="5943600" y="1981200"/>
            <a:ext cx="53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</a:p>
        </p:txBody>
      </p:sp>
      <p:sp>
        <p:nvSpPr>
          <p:cNvPr id="30" name="Text Box 61"/>
          <p:cNvSpPr txBox="1">
            <a:spLocks noChangeArrowheads="1"/>
          </p:cNvSpPr>
          <p:nvPr/>
        </p:nvSpPr>
        <p:spPr bwMode="auto">
          <a:xfrm>
            <a:off x="914400" y="2743200"/>
            <a:ext cx="4876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 score = new double[5];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38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38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138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3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1138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7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11387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1138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1138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7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1000"/>
                                        <p:tgtEl>
                                          <p:spTgt spid="11387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1138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1138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8704" grpId="0" build="p"/>
      <p:bldP spid="1138741" grpId="0"/>
      <p:bldP spid="1138749" grpId="0"/>
      <p:bldP spid="1138750" grpId="0"/>
      <p:bldP spid="1138751" grpId="0" bldLvl="5" autoUpdateAnimBg="0"/>
      <p:bldP spid="1138752" grpId="0"/>
      <p:bldP spid="1138756" grpId="0" animBg="1"/>
      <p:bldP spid="19" grpId="0"/>
      <p:bldP spid="20" grpId="0"/>
      <p:bldP spid="20" grpId="1"/>
      <p:bldP spid="21" grpId="0"/>
      <p:bldP spid="22" grpId="0"/>
      <p:bldP spid="22" grpId="1"/>
      <p:bldP spid="23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initialization</a:t>
            </a:r>
          </a:p>
        </p:txBody>
      </p:sp>
      <p:sp>
        <p:nvSpPr>
          <p:cNvPr id="1148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820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1800" smtClean="0"/>
              <a:t>To initialize array elements, a for loop is usually used.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endParaRPr lang="en-US" altLang="en-US" sz="1000" smtClean="0"/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1800" smtClean="0"/>
              <a:t>The loop starts from </a:t>
            </a:r>
            <a:r>
              <a:rPr lang="en-US" altLang="en-US" sz="1800" b="1" smtClean="0"/>
              <a:t>0</a:t>
            </a:r>
            <a:r>
              <a:rPr lang="en-US" altLang="en-US" sz="1800" smtClean="0"/>
              <a:t> (first index) and ends at </a:t>
            </a:r>
            <a:r>
              <a:rPr lang="en-US" altLang="en-US" sz="1800" b="1" smtClean="0"/>
              <a:t>length </a:t>
            </a:r>
            <a:r>
              <a:rPr lang="en-US" altLang="en-US" sz="1800" b="1" smtClean="0">
                <a:latin typeface="Arial" panose="020B0604020202020204" pitchFamily="34" charset="0"/>
              </a:rPr>
              <a:t>–</a:t>
            </a:r>
            <a:r>
              <a:rPr lang="en-US" altLang="en-US" sz="1800" b="1" smtClean="0"/>
              <a:t> 1 </a:t>
            </a:r>
            <a:r>
              <a:rPr lang="en-US" altLang="en-US" sz="1800" smtClean="0"/>
              <a:t>(last index).</a:t>
            </a:r>
          </a:p>
        </p:txBody>
      </p:sp>
      <p:sp>
        <p:nvSpPr>
          <p:cNvPr id="1148932" name="Text Box 4"/>
          <p:cNvSpPr txBox="1">
            <a:spLocks noChangeArrowheads="1"/>
          </p:cNvSpPr>
          <p:nvPr/>
        </p:nvSpPr>
        <p:spPr bwMode="auto">
          <a:xfrm>
            <a:off x="762000" y="1600200"/>
            <a:ext cx="662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 score = new double[5];</a:t>
            </a:r>
          </a:p>
        </p:txBody>
      </p:sp>
      <p:graphicFrame>
        <p:nvGraphicFramePr>
          <p:cNvPr id="1148933" name="Group 5"/>
          <p:cNvGraphicFramePr>
            <a:graphicFrameLocks noGrp="1"/>
          </p:cNvGraphicFramePr>
          <p:nvPr/>
        </p:nvGraphicFramePr>
        <p:xfrm>
          <a:off x="5791200" y="3443288"/>
          <a:ext cx="2971800" cy="431800"/>
        </p:xfrm>
        <a:graphic>
          <a:graphicData uri="http://schemas.openxmlformats.org/drawingml/2006/table">
            <a:tbl>
              <a:tblPr rtl="1"/>
              <a:tblGrid>
                <a:gridCol w="59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5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48947" name="Text Box 19"/>
          <p:cNvSpPr txBox="1">
            <a:spLocks noChangeArrowheads="1"/>
          </p:cNvSpPr>
          <p:nvPr/>
        </p:nvSpPr>
        <p:spPr bwMode="auto">
          <a:xfrm>
            <a:off x="4572000" y="3900488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</a:p>
        </p:txBody>
      </p:sp>
      <p:sp>
        <p:nvSpPr>
          <p:cNvPr id="1148948" name="Arc 20"/>
          <p:cNvSpPr>
            <a:spLocks/>
          </p:cNvSpPr>
          <p:nvPr/>
        </p:nvSpPr>
        <p:spPr bwMode="auto">
          <a:xfrm rot="-5400000">
            <a:off x="5225256" y="3410744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5943600" y="3062288"/>
            <a:ext cx="2667000" cy="381000"/>
            <a:chOff x="3744" y="1929"/>
            <a:chExt cx="1680" cy="240"/>
          </a:xfrm>
        </p:grpSpPr>
        <p:sp>
          <p:nvSpPr>
            <p:cNvPr id="11307" name="Text Box 22"/>
            <p:cNvSpPr txBox="1">
              <a:spLocks noChangeArrowheads="1"/>
            </p:cNvSpPr>
            <p:nvPr/>
          </p:nvSpPr>
          <p:spPr bwMode="auto">
            <a:xfrm>
              <a:off x="3744" y="1938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11308" name="Text Box 23"/>
            <p:cNvSpPr txBox="1">
              <a:spLocks noChangeArrowheads="1"/>
            </p:cNvSpPr>
            <p:nvPr/>
          </p:nvSpPr>
          <p:spPr bwMode="auto">
            <a:xfrm>
              <a:off x="4080" y="1929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11309" name="Text Box 24"/>
            <p:cNvSpPr txBox="1">
              <a:spLocks noChangeArrowheads="1"/>
            </p:cNvSpPr>
            <p:nvPr/>
          </p:nvSpPr>
          <p:spPr bwMode="auto">
            <a:xfrm>
              <a:off x="4464" y="1938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11310" name="Text Box 25"/>
            <p:cNvSpPr txBox="1">
              <a:spLocks noChangeArrowheads="1"/>
            </p:cNvSpPr>
            <p:nvPr/>
          </p:nvSpPr>
          <p:spPr bwMode="auto">
            <a:xfrm>
              <a:off x="4848" y="1938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11311" name="Text Box 26"/>
            <p:cNvSpPr txBox="1">
              <a:spLocks noChangeArrowheads="1"/>
            </p:cNvSpPr>
            <p:nvPr/>
          </p:nvSpPr>
          <p:spPr bwMode="auto">
            <a:xfrm>
              <a:off x="5232" y="1938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1148955" name="Rectangle 27"/>
          <p:cNvSpPr>
            <a:spLocks noChangeArrowheads="1"/>
          </p:cNvSpPr>
          <p:nvPr/>
        </p:nvSpPr>
        <p:spPr bwMode="auto">
          <a:xfrm>
            <a:off x="914400" y="3276600"/>
            <a:ext cx="35052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148956" name="Text Box 28"/>
          <p:cNvSpPr txBox="1">
            <a:spLocks noChangeArrowheads="1"/>
          </p:cNvSpPr>
          <p:nvPr/>
        </p:nvSpPr>
        <p:spPr bwMode="auto">
          <a:xfrm>
            <a:off x="990600" y="3581400"/>
            <a:ext cx="45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80</a:t>
            </a:r>
          </a:p>
        </p:txBody>
      </p:sp>
      <p:sp>
        <p:nvSpPr>
          <p:cNvPr id="1148957" name="Text Box 29"/>
          <p:cNvSpPr txBox="1">
            <a:spLocks noChangeArrowheads="1"/>
          </p:cNvSpPr>
          <p:nvPr/>
        </p:nvSpPr>
        <p:spPr bwMode="auto">
          <a:xfrm>
            <a:off x="914400" y="3276600"/>
            <a:ext cx="3657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Enter 5 students scores:</a:t>
            </a:r>
          </a:p>
        </p:txBody>
      </p:sp>
      <p:sp>
        <p:nvSpPr>
          <p:cNvPr id="1148958" name="Text Box 30"/>
          <p:cNvSpPr txBox="1">
            <a:spLocks noChangeArrowheads="1"/>
          </p:cNvSpPr>
          <p:nvPr/>
        </p:nvSpPr>
        <p:spPr bwMode="auto">
          <a:xfrm>
            <a:off x="990600" y="3900488"/>
            <a:ext cx="762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99.9</a:t>
            </a:r>
          </a:p>
        </p:txBody>
      </p:sp>
      <p:sp>
        <p:nvSpPr>
          <p:cNvPr id="1148959" name="Text Box 31"/>
          <p:cNvSpPr txBox="1">
            <a:spLocks noChangeArrowheads="1"/>
          </p:cNvSpPr>
          <p:nvPr/>
        </p:nvSpPr>
        <p:spPr bwMode="auto">
          <a:xfrm>
            <a:off x="990600" y="4191000"/>
            <a:ext cx="45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75</a:t>
            </a:r>
          </a:p>
        </p:txBody>
      </p:sp>
      <p:sp>
        <p:nvSpPr>
          <p:cNvPr id="1148960" name="Text Box 32"/>
          <p:cNvSpPr txBox="1">
            <a:spLocks noChangeArrowheads="1"/>
          </p:cNvSpPr>
          <p:nvPr/>
        </p:nvSpPr>
        <p:spPr bwMode="auto">
          <a:xfrm>
            <a:off x="990600" y="4510088"/>
            <a:ext cx="609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</a:p>
        </p:txBody>
      </p:sp>
      <p:sp>
        <p:nvSpPr>
          <p:cNvPr id="1148961" name="Text Box 33"/>
          <p:cNvSpPr txBox="1">
            <a:spLocks noChangeArrowheads="1"/>
          </p:cNvSpPr>
          <p:nvPr/>
        </p:nvSpPr>
        <p:spPr bwMode="auto">
          <a:xfrm>
            <a:off x="990600" y="4814888"/>
            <a:ext cx="762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85.5</a:t>
            </a:r>
          </a:p>
        </p:txBody>
      </p:sp>
      <p:sp>
        <p:nvSpPr>
          <p:cNvPr id="1148962" name="Text Box 34"/>
          <p:cNvSpPr txBox="1">
            <a:spLocks noChangeArrowheads="1"/>
          </p:cNvSpPr>
          <p:nvPr/>
        </p:nvSpPr>
        <p:spPr bwMode="auto">
          <a:xfrm>
            <a:off x="5791200" y="35052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</a:p>
        </p:txBody>
      </p:sp>
      <p:sp>
        <p:nvSpPr>
          <p:cNvPr id="1148963" name="Text Box 35"/>
          <p:cNvSpPr txBox="1">
            <a:spLocks noChangeArrowheads="1"/>
          </p:cNvSpPr>
          <p:nvPr/>
        </p:nvSpPr>
        <p:spPr bwMode="auto">
          <a:xfrm>
            <a:off x="6400800" y="3505200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</a:p>
        </p:txBody>
      </p:sp>
      <p:sp>
        <p:nvSpPr>
          <p:cNvPr id="1148964" name="Text Box 36"/>
          <p:cNvSpPr txBox="1">
            <a:spLocks noChangeArrowheads="1"/>
          </p:cNvSpPr>
          <p:nvPr/>
        </p:nvSpPr>
        <p:spPr bwMode="auto">
          <a:xfrm>
            <a:off x="7010400" y="35052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</a:p>
        </p:txBody>
      </p:sp>
      <p:sp>
        <p:nvSpPr>
          <p:cNvPr id="1148965" name="Text Box 37"/>
          <p:cNvSpPr txBox="1">
            <a:spLocks noChangeArrowheads="1"/>
          </p:cNvSpPr>
          <p:nvPr/>
        </p:nvSpPr>
        <p:spPr bwMode="auto">
          <a:xfrm>
            <a:off x="7543800" y="3519488"/>
            <a:ext cx="762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30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</a:p>
        </p:txBody>
      </p:sp>
      <p:sp>
        <p:nvSpPr>
          <p:cNvPr id="1148966" name="Text Box 38"/>
          <p:cNvSpPr txBox="1">
            <a:spLocks noChangeArrowheads="1"/>
          </p:cNvSpPr>
          <p:nvPr/>
        </p:nvSpPr>
        <p:spPr bwMode="auto">
          <a:xfrm>
            <a:off x="8153400" y="3505200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0.0</a:t>
            </a:r>
          </a:p>
        </p:txBody>
      </p:sp>
      <p:sp>
        <p:nvSpPr>
          <p:cNvPr id="1148968" name="Oval 40"/>
          <p:cNvSpPr>
            <a:spLocks noChangeArrowheads="1"/>
          </p:cNvSpPr>
          <p:nvPr/>
        </p:nvSpPr>
        <p:spPr bwMode="auto">
          <a:xfrm>
            <a:off x="1981200" y="2209800"/>
            <a:ext cx="8382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148969" name="Oval 41"/>
          <p:cNvSpPr>
            <a:spLocks noChangeArrowheads="1"/>
          </p:cNvSpPr>
          <p:nvPr/>
        </p:nvSpPr>
        <p:spPr bwMode="auto">
          <a:xfrm>
            <a:off x="2971800" y="2209800"/>
            <a:ext cx="24384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5791200" y="35052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80.0</a:t>
            </a:r>
          </a:p>
        </p:txBody>
      </p:sp>
      <p:sp>
        <p:nvSpPr>
          <p:cNvPr id="29" name="Text Box 35"/>
          <p:cNvSpPr txBox="1">
            <a:spLocks noChangeArrowheads="1"/>
          </p:cNvSpPr>
          <p:nvPr/>
        </p:nvSpPr>
        <p:spPr bwMode="auto">
          <a:xfrm>
            <a:off x="6400800" y="35052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99.9</a:t>
            </a:r>
          </a:p>
        </p:txBody>
      </p:sp>
      <p:sp>
        <p:nvSpPr>
          <p:cNvPr id="30" name="Text Box 36"/>
          <p:cNvSpPr txBox="1">
            <a:spLocks noChangeArrowheads="1"/>
          </p:cNvSpPr>
          <p:nvPr/>
        </p:nvSpPr>
        <p:spPr bwMode="auto">
          <a:xfrm>
            <a:off x="7010400" y="35052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75.0</a:t>
            </a:r>
          </a:p>
        </p:txBody>
      </p:sp>
      <p:sp>
        <p:nvSpPr>
          <p:cNvPr id="31" name="Text Box 37"/>
          <p:cNvSpPr txBox="1">
            <a:spLocks noChangeArrowheads="1"/>
          </p:cNvSpPr>
          <p:nvPr/>
        </p:nvSpPr>
        <p:spPr bwMode="auto">
          <a:xfrm>
            <a:off x="7543800" y="3505200"/>
            <a:ext cx="762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300">
                <a:latin typeface="Courier New" panose="02070309020205020404" pitchFamily="49" charset="0"/>
                <a:cs typeface="Courier New" panose="02070309020205020404" pitchFamily="49" charset="0"/>
              </a:rPr>
              <a:t>100.0</a:t>
            </a:r>
          </a:p>
        </p:txBody>
      </p:sp>
      <p:sp>
        <p:nvSpPr>
          <p:cNvPr id="32" name="Text Box 38"/>
          <p:cNvSpPr txBox="1">
            <a:spLocks noChangeArrowheads="1"/>
          </p:cNvSpPr>
          <p:nvPr/>
        </p:nvSpPr>
        <p:spPr bwMode="auto">
          <a:xfrm>
            <a:off x="8153400" y="3505200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85.5</a:t>
            </a: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838200" y="2209800"/>
            <a:ext cx="6629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for(int i = 0; i &lt; score.length; i++)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score[i] = scanner.nextDouble();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838200" y="1905000"/>
            <a:ext cx="662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System.out.println("Enter 5 students scores:");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4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4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48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48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4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14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148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14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14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148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148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148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1148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/>
                                        <p:tgtEl>
                                          <p:spTgt spid="1148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1148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9" dur="500"/>
                                        <p:tgtEl>
                                          <p:spTgt spid="11489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0"/>
                                        <p:tgtEl>
                                          <p:spTgt spid="1148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2" dur="500"/>
                                        <p:tgtEl>
                                          <p:spTgt spid="11489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1000"/>
                                        <p:tgtEl>
                                          <p:spTgt spid="1148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5" dur="500"/>
                                        <p:tgtEl>
                                          <p:spTgt spid="11489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1000"/>
                                        <p:tgtEl>
                                          <p:spTgt spid="1148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8" dur="500"/>
                                        <p:tgtEl>
                                          <p:spTgt spid="11489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7" dur="1000"/>
                                        <p:tgtEl>
                                          <p:spTgt spid="11489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1000"/>
                                        <p:tgtEl>
                                          <p:spTgt spid="1148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1148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8931" grpId="0" build="p"/>
      <p:bldP spid="1148932" grpId="0"/>
      <p:bldP spid="1148947" grpId="0"/>
      <p:bldP spid="1148955" grpId="0" animBg="1"/>
      <p:bldP spid="1148956" grpId="0"/>
      <p:bldP spid="1148957" grpId="0"/>
      <p:bldP spid="1148958" grpId="0"/>
      <p:bldP spid="1148959" grpId="0"/>
      <p:bldP spid="1148960" grpId="0"/>
      <p:bldP spid="1148961" grpId="0"/>
      <p:bldP spid="1148962" grpId="0"/>
      <p:bldP spid="1148962" grpId="1"/>
      <p:bldP spid="1148963" grpId="0"/>
      <p:bldP spid="1148963" grpId="1"/>
      <p:bldP spid="1148964" grpId="0"/>
      <p:bldP spid="1148964" grpId="1"/>
      <p:bldP spid="1148965" grpId="0"/>
      <p:bldP spid="1148965" grpId="1"/>
      <p:bldP spid="1148966" grpId="0"/>
      <p:bldP spid="1148966" grpId="1"/>
      <p:bldP spid="1148968" grpId="0" animBg="1"/>
      <p:bldP spid="1148969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initialization</a:t>
            </a:r>
          </a:p>
        </p:txBody>
      </p:sp>
      <p:sp>
        <p:nvSpPr>
          <p:cNvPr id="1153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458200" cy="47609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When the size of an array is needed, always use the length instance variable and not a constant value for length.</a:t>
            </a:r>
          </a:p>
          <a:p>
            <a:pPr eaLnBrk="1" hangingPunct="1"/>
            <a:r>
              <a:rPr lang="en-US" altLang="en-US" sz="2000" smtClean="0"/>
              <a:t>This makes your code work with any array if its size needs to be changed.</a:t>
            </a:r>
          </a:p>
        </p:txBody>
      </p:sp>
      <p:sp>
        <p:nvSpPr>
          <p:cNvPr id="1153028" name="Text Box 4"/>
          <p:cNvSpPr txBox="1">
            <a:spLocks noChangeArrowheads="1"/>
          </p:cNvSpPr>
          <p:nvPr/>
        </p:nvSpPr>
        <p:spPr bwMode="auto">
          <a:xfrm>
            <a:off x="762000" y="2816225"/>
            <a:ext cx="66294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double[] score = new double[  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 sum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800"/>
              <a:t>" 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Enter students scores:</a:t>
            </a:r>
            <a:r>
              <a:rPr lang="en-US" altLang="en-US" sz="1800"/>
              <a:t> 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for(int i = 0; i &lt;   ; i++){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score[i] = scanner.nextDouble();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sum = sum + score[i];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800"/>
              <a:t>" 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The average </a:t>
            </a:r>
            <a:r>
              <a:rPr lang="en-US" altLang="en-US" sz="1800"/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+ sum /   );</a:t>
            </a:r>
          </a:p>
        </p:txBody>
      </p:sp>
      <p:sp>
        <p:nvSpPr>
          <p:cNvPr id="1153030" name="Text Box 6"/>
          <p:cNvSpPr txBox="1">
            <a:spLocks noChangeArrowheads="1"/>
          </p:cNvSpPr>
          <p:nvPr/>
        </p:nvSpPr>
        <p:spPr bwMode="auto">
          <a:xfrm>
            <a:off x="4648200" y="2819400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153031" name="Text Box 7"/>
          <p:cNvSpPr txBox="1">
            <a:spLocks noChangeArrowheads="1"/>
          </p:cNvSpPr>
          <p:nvPr/>
        </p:nvSpPr>
        <p:spPr bwMode="auto">
          <a:xfrm>
            <a:off x="3429000" y="3657600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153032" name="Text Box 8"/>
          <p:cNvSpPr txBox="1">
            <a:spLocks noChangeArrowheads="1"/>
          </p:cNvSpPr>
          <p:nvPr/>
        </p:nvSpPr>
        <p:spPr bwMode="auto">
          <a:xfrm>
            <a:off x="6477000" y="4738688"/>
            <a:ext cx="304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153033" name="Text Box 9"/>
          <p:cNvSpPr txBox="1">
            <a:spLocks noChangeArrowheads="1"/>
          </p:cNvSpPr>
          <p:nvPr/>
        </p:nvSpPr>
        <p:spPr bwMode="auto">
          <a:xfrm>
            <a:off x="4648200" y="2819400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</a:p>
        </p:txBody>
      </p:sp>
      <p:sp>
        <p:nvSpPr>
          <p:cNvPr id="1153035" name="Oval 11"/>
          <p:cNvSpPr>
            <a:spLocks noChangeArrowheads="1"/>
          </p:cNvSpPr>
          <p:nvPr/>
        </p:nvSpPr>
        <p:spPr bwMode="auto">
          <a:xfrm>
            <a:off x="3276600" y="3657600"/>
            <a:ext cx="5334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153036" name="Oval 12"/>
          <p:cNvSpPr>
            <a:spLocks noChangeArrowheads="1"/>
          </p:cNvSpPr>
          <p:nvPr/>
        </p:nvSpPr>
        <p:spPr bwMode="auto">
          <a:xfrm>
            <a:off x="6324600" y="4724400"/>
            <a:ext cx="5334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153037" name="Text Box 13"/>
          <p:cNvSpPr txBox="1">
            <a:spLocks noChangeArrowheads="1"/>
          </p:cNvSpPr>
          <p:nvPr/>
        </p:nvSpPr>
        <p:spPr bwMode="auto">
          <a:xfrm>
            <a:off x="762000" y="2819400"/>
            <a:ext cx="79248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double[] score = new double[  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double sum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800"/>
              <a:t>" 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Enter students scores:</a:t>
            </a:r>
            <a:r>
              <a:rPr lang="en-US" altLang="en-US" sz="1800"/>
              <a:t> 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for(int i = 0; i &lt; score.length; i++){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score[i] = scanner.nextDouble();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 sum = sum + score[i];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</a:t>
            </a:r>
            <a:r>
              <a:rPr lang="en-US" altLang="en-US" sz="1800"/>
              <a:t>" 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The average </a:t>
            </a:r>
            <a:r>
              <a:rPr lang="en-US" altLang="en-US" sz="1800"/>
              <a:t>"</a:t>
            </a: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 + sum / score.length);</a:t>
            </a:r>
          </a:p>
        </p:txBody>
      </p:sp>
      <p:sp>
        <p:nvSpPr>
          <p:cNvPr id="1153038" name="Text Box 14"/>
          <p:cNvSpPr txBox="1">
            <a:spLocks noChangeArrowheads="1"/>
          </p:cNvSpPr>
          <p:nvPr/>
        </p:nvSpPr>
        <p:spPr bwMode="auto">
          <a:xfrm>
            <a:off x="4648200" y="2833688"/>
            <a:ext cx="304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153039" name="Oval 15"/>
          <p:cNvSpPr>
            <a:spLocks noChangeArrowheads="1"/>
          </p:cNvSpPr>
          <p:nvPr/>
        </p:nvSpPr>
        <p:spPr bwMode="auto">
          <a:xfrm>
            <a:off x="3124200" y="3657600"/>
            <a:ext cx="20574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153040" name="Oval 16"/>
          <p:cNvSpPr>
            <a:spLocks noChangeArrowheads="1"/>
          </p:cNvSpPr>
          <p:nvPr/>
        </p:nvSpPr>
        <p:spPr bwMode="auto">
          <a:xfrm>
            <a:off x="6324600" y="4724400"/>
            <a:ext cx="20574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en-US" sz="1800"/>
          </a:p>
        </p:txBody>
      </p:sp>
      <p:sp>
        <p:nvSpPr>
          <p:cNvPr id="1153041" name="Text Box 17"/>
          <p:cNvSpPr txBox="1">
            <a:spLocks noChangeArrowheads="1"/>
          </p:cNvSpPr>
          <p:nvPr/>
        </p:nvSpPr>
        <p:spPr bwMode="auto">
          <a:xfrm>
            <a:off x="6096000" y="3962400"/>
            <a:ext cx="1752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</a:rPr>
              <a:t>No change is necessary </a:t>
            </a:r>
          </a:p>
        </p:txBody>
      </p:sp>
      <p:sp>
        <p:nvSpPr>
          <p:cNvPr id="1153042" name="Text Box 18"/>
          <p:cNvSpPr txBox="1">
            <a:spLocks noChangeArrowheads="1"/>
          </p:cNvSpPr>
          <p:nvPr/>
        </p:nvSpPr>
        <p:spPr bwMode="auto">
          <a:xfrm>
            <a:off x="4648200" y="2833688"/>
            <a:ext cx="304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09800" y="5867400"/>
            <a:ext cx="3429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</a:rPr>
              <a:t>Change of 5 to 7 is necessary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5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15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5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15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15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15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115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1000"/>
                                        <p:tgtEl>
                                          <p:spTgt spid="115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1000"/>
                                        <p:tgtEl>
                                          <p:spTgt spid="115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000"/>
                                        <p:tgtEl>
                                          <p:spTgt spid="115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000"/>
                                        <p:tgtEl>
                                          <p:spTgt spid="1153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1153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1000"/>
                                        <p:tgtEl>
                                          <p:spTgt spid="1153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1000"/>
                                        <p:tgtEl>
                                          <p:spTgt spid="1153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1000"/>
                                        <p:tgtEl>
                                          <p:spTgt spid="115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3027" grpId="0" build="p"/>
      <p:bldP spid="1153028" grpId="0"/>
      <p:bldP spid="1153028" grpId="1"/>
      <p:bldP spid="1153030" grpId="0"/>
      <p:bldP spid="1153030" grpId="1"/>
      <p:bldP spid="1153030" grpId="2"/>
      <p:bldP spid="1153031" grpId="0"/>
      <p:bldP spid="1153031" grpId="1"/>
      <p:bldP spid="1153032" grpId="0"/>
      <p:bldP spid="1153032" grpId="1"/>
      <p:bldP spid="1153033" grpId="0"/>
      <p:bldP spid="1153033" grpId="1"/>
      <p:bldP spid="1153035" grpId="0" animBg="1"/>
      <p:bldP spid="1153035" grpId="1" animBg="1"/>
      <p:bldP spid="1153036" grpId="0" animBg="1"/>
      <p:bldP spid="1153036" grpId="1" animBg="1"/>
      <p:bldP spid="1153037" grpId="0"/>
      <p:bldP spid="1153038" grpId="0"/>
      <p:bldP spid="1153038" grpId="1"/>
      <p:bldP spid="1153039" grpId="0" animBg="1"/>
      <p:bldP spid="1153040" grpId="0" animBg="1"/>
      <p:bldP spid="1153041" grpId="0"/>
      <p:bldP spid="11530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Array initialization</a:t>
            </a:r>
          </a:p>
        </p:txBody>
      </p:sp>
      <p:sp>
        <p:nvSpPr>
          <p:cNvPr id="1149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382000" cy="4760913"/>
          </a:xfrm>
        </p:spPr>
        <p:txBody>
          <a:bodyPr/>
          <a:lstStyle/>
          <a:p>
            <a:pPr eaLnBrk="1" hangingPunct="1"/>
            <a:r>
              <a:rPr lang="en-US" altLang="en-US" sz="1800" smtClean="0"/>
              <a:t>An array can also be created and initialized at the same time by an initializer list</a:t>
            </a:r>
            <a:r>
              <a:rPr lang="en-US" altLang="en-US" sz="2000" smtClean="0"/>
              <a:t>.</a:t>
            </a:r>
          </a:p>
          <a:p>
            <a:pPr eaLnBrk="1" hangingPunct="1"/>
            <a:endParaRPr lang="en-US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smtClean="0"/>
              <a:t>     or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smtClean="0"/>
          </a:p>
          <a:p>
            <a:pPr eaLnBrk="1" hangingPunct="1"/>
            <a:r>
              <a:rPr lang="en-US" altLang="en-US" sz="1800" smtClean="0"/>
              <a:t>Where values are constants assigned to elements in the same order. The size of the array is determined by the number of constants in the list.</a:t>
            </a:r>
          </a:p>
        </p:txBody>
      </p:sp>
      <p:sp>
        <p:nvSpPr>
          <p:cNvPr id="1149956" name="Text Box 4"/>
          <p:cNvSpPr txBox="1">
            <a:spLocks noChangeArrowheads="1"/>
          </p:cNvSpPr>
          <p:nvPr/>
        </p:nvSpPr>
        <p:spPr bwMode="auto">
          <a:xfrm>
            <a:off x="1066800" y="3810000"/>
            <a:ext cx="708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 score = {80.0, 99.9, 75.0, 100.0, 85.5};</a:t>
            </a:r>
          </a:p>
        </p:txBody>
      </p:sp>
      <p:sp>
        <p:nvSpPr>
          <p:cNvPr id="1149957" name="Text Box 5"/>
          <p:cNvSpPr txBox="1">
            <a:spLocks noChangeArrowheads="1"/>
          </p:cNvSpPr>
          <p:nvPr/>
        </p:nvSpPr>
        <p:spPr bwMode="auto">
          <a:xfrm>
            <a:off x="914400" y="1828800"/>
            <a:ext cx="6553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type[] </a:t>
            </a:r>
            <a:r>
              <a:rPr lang="en-US" altLang="en-US" sz="14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array_name</a:t>
            </a: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{</a:t>
            </a:r>
            <a:r>
              <a:rPr lang="en-US" altLang="en-US" sz="14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value1</a:t>
            </a: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4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value2</a:t>
            </a: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4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value3</a:t>
            </a: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..., valueN}; </a:t>
            </a:r>
          </a:p>
        </p:txBody>
      </p:sp>
      <p:graphicFrame>
        <p:nvGraphicFramePr>
          <p:cNvPr id="1149958" name="Group 6"/>
          <p:cNvGraphicFramePr>
            <a:graphicFrameLocks noGrp="1"/>
          </p:cNvGraphicFramePr>
          <p:nvPr/>
        </p:nvGraphicFramePr>
        <p:xfrm>
          <a:off x="3352800" y="4495800"/>
          <a:ext cx="2971800" cy="431800"/>
        </p:xfrm>
        <a:graphic>
          <a:graphicData uri="http://schemas.openxmlformats.org/drawingml/2006/table">
            <a:tbl>
              <a:tblPr rtl="1"/>
              <a:tblGrid>
                <a:gridCol w="59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5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49972" name="Text Box 20"/>
          <p:cNvSpPr txBox="1">
            <a:spLocks noChangeArrowheads="1"/>
          </p:cNvSpPr>
          <p:nvPr/>
        </p:nvSpPr>
        <p:spPr bwMode="auto">
          <a:xfrm>
            <a:off x="1600200" y="48006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</a:p>
        </p:txBody>
      </p:sp>
      <p:sp>
        <p:nvSpPr>
          <p:cNvPr id="1149973" name="Arc 21"/>
          <p:cNvSpPr>
            <a:spLocks/>
          </p:cNvSpPr>
          <p:nvPr/>
        </p:nvSpPr>
        <p:spPr bwMode="auto">
          <a:xfrm rot="-5400000">
            <a:off x="2770981" y="4468019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505200" y="4114800"/>
            <a:ext cx="2667000" cy="381000"/>
            <a:chOff x="3744" y="1929"/>
            <a:chExt cx="1680" cy="240"/>
          </a:xfrm>
        </p:grpSpPr>
        <p:sp>
          <p:nvSpPr>
            <p:cNvPr id="13377" name="Text Box 23"/>
            <p:cNvSpPr txBox="1">
              <a:spLocks noChangeArrowheads="1"/>
            </p:cNvSpPr>
            <p:nvPr/>
          </p:nvSpPr>
          <p:spPr bwMode="auto">
            <a:xfrm>
              <a:off x="3744" y="1938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13378" name="Text Box 24"/>
            <p:cNvSpPr txBox="1">
              <a:spLocks noChangeArrowheads="1"/>
            </p:cNvSpPr>
            <p:nvPr/>
          </p:nvSpPr>
          <p:spPr bwMode="auto">
            <a:xfrm>
              <a:off x="4080" y="1929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13379" name="Text Box 25"/>
            <p:cNvSpPr txBox="1">
              <a:spLocks noChangeArrowheads="1"/>
            </p:cNvSpPr>
            <p:nvPr/>
          </p:nvSpPr>
          <p:spPr bwMode="auto">
            <a:xfrm>
              <a:off x="4464" y="1938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13380" name="Text Box 26"/>
            <p:cNvSpPr txBox="1">
              <a:spLocks noChangeArrowheads="1"/>
            </p:cNvSpPr>
            <p:nvPr/>
          </p:nvSpPr>
          <p:spPr bwMode="auto">
            <a:xfrm>
              <a:off x="4848" y="1938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13381" name="Text Box 27"/>
            <p:cNvSpPr txBox="1">
              <a:spLocks noChangeArrowheads="1"/>
            </p:cNvSpPr>
            <p:nvPr/>
          </p:nvSpPr>
          <p:spPr bwMode="auto">
            <a:xfrm>
              <a:off x="5232" y="1938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1149980" name="Text Box 28"/>
          <p:cNvSpPr txBox="1">
            <a:spLocks noChangeArrowheads="1"/>
          </p:cNvSpPr>
          <p:nvPr/>
        </p:nvSpPr>
        <p:spPr bwMode="auto">
          <a:xfrm>
            <a:off x="3352800" y="45720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80.0</a:t>
            </a:r>
          </a:p>
        </p:txBody>
      </p:sp>
      <p:sp>
        <p:nvSpPr>
          <p:cNvPr id="1149981" name="Text Box 29"/>
          <p:cNvSpPr txBox="1">
            <a:spLocks noChangeArrowheads="1"/>
          </p:cNvSpPr>
          <p:nvPr/>
        </p:nvSpPr>
        <p:spPr bwMode="auto">
          <a:xfrm>
            <a:off x="3962400" y="4572000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99.9</a:t>
            </a:r>
          </a:p>
        </p:txBody>
      </p:sp>
      <p:sp>
        <p:nvSpPr>
          <p:cNvPr id="1149982" name="Text Box 30"/>
          <p:cNvSpPr txBox="1">
            <a:spLocks noChangeArrowheads="1"/>
          </p:cNvSpPr>
          <p:nvPr/>
        </p:nvSpPr>
        <p:spPr bwMode="auto">
          <a:xfrm>
            <a:off x="4495800" y="45720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75.0</a:t>
            </a:r>
          </a:p>
        </p:txBody>
      </p:sp>
      <p:sp>
        <p:nvSpPr>
          <p:cNvPr id="1149983" name="Text Box 31"/>
          <p:cNvSpPr txBox="1">
            <a:spLocks noChangeArrowheads="1"/>
          </p:cNvSpPr>
          <p:nvPr/>
        </p:nvSpPr>
        <p:spPr bwMode="auto">
          <a:xfrm>
            <a:off x="5105400" y="4572000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100.0</a:t>
            </a:r>
          </a:p>
        </p:txBody>
      </p:sp>
      <p:sp>
        <p:nvSpPr>
          <p:cNvPr id="1149984" name="Text Box 32"/>
          <p:cNvSpPr txBox="1">
            <a:spLocks noChangeArrowheads="1"/>
          </p:cNvSpPr>
          <p:nvPr/>
        </p:nvSpPr>
        <p:spPr bwMode="auto">
          <a:xfrm>
            <a:off x="5791200" y="4572000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85.5</a:t>
            </a:r>
          </a:p>
        </p:txBody>
      </p:sp>
      <p:sp>
        <p:nvSpPr>
          <p:cNvPr id="1149985" name="Text Box 33"/>
          <p:cNvSpPr txBox="1">
            <a:spLocks noChangeArrowheads="1"/>
          </p:cNvSpPr>
          <p:nvPr/>
        </p:nvSpPr>
        <p:spPr bwMode="auto">
          <a:xfrm>
            <a:off x="914400" y="5257800"/>
            <a:ext cx="784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double[] score = {80.0,99.9,75.0,100.0,85.5,79.0,93.0};</a:t>
            </a:r>
          </a:p>
        </p:txBody>
      </p:sp>
      <p:graphicFrame>
        <p:nvGraphicFramePr>
          <p:cNvPr id="1150029" name="Group 77"/>
          <p:cNvGraphicFramePr>
            <a:graphicFrameLocks noGrp="1"/>
          </p:cNvGraphicFramePr>
          <p:nvPr/>
        </p:nvGraphicFramePr>
        <p:xfrm>
          <a:off x="2971800" y="6096000"/>
          <a:ext cx="4159250" cy="431800"/>
        </p:xfrm>
        <a:graphic>
          <a:graphicData uri="http://schemas.openxmlformats.org/drawingml/2006/table">
            <a:tbl>
              <a:tblPr rtl="1"/>
              <a:tblGrid>
                <a:gridCol w="59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53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53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37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990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50000" name="Text Box 48"/>
          <p:cNvSpPr txBox="1">
            <a:spLocks noChangeArrowheads="1"/>
          </p:cNvSpPr>
          <p:nvPr/>
        </p:nvSpPr>
        <p:spPr bwMode="auto">
          <a:xfrm>
            <a:off x="1752600" y="6491288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score</a:t>
            </a:r>
          </a:p>
        </p:txBody>
      </p:sp>
      <p:sp>
        <p:nvSpPr>
          <p:cNvPr id="1150001" name="Arc 49"/>
          <p:cNvSpPr>
            <a:spLocks/>
          </p:cNvSpPr>
          <p:nvPr/>
        </p:nvSpPr>
        <p:spPr bwMode="auto">
          <a:xfrm rot="-5400000">
            <a:off x="2389981" y="6068219"/>
            <a:ext cx="309563" cy="822325"/>
          </a:xfrm>
          <a:custGeom>
            <a:avLst/>
            <a:gdLst>
              <a:gd name="T0" fmla="*/ 2147483646 w 21600"/>
              <a:gd name="T1" fmla="*/ 0 h 20761"/>
              <a:gd name="T2" fmla="*/ 2147483646 w 21600"/>
              <a:gd name="T3" fmla="*/ 2147483646 h 20761"/>
              <a:gd name="T4" fmla="*/ 0 w 21600"/>
              <a:gd name="T5" fmla="*/ 2147483646 h 20761"/>
              <a:gd name="T6" fmla="*/ 0 60000 65536"/>
              <a:gd name="T7" fmla="*/ 0 60000 65536"/>
              <a:gd name="T8" fmla="*/ 0 60000 65536"/>
              <a:gd name="T9" fmla="*/ 0 w 21600"/>
              <a:gd name="T10" fmla="*/ 0 h 20761"/>
              <a:gd name="T11" fmla="*/ 21600 w 21600"/>
              <a:gd name="T12" fmla="*/ 20761 h 207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61" fill="none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</a:path>
              <a:path w="21600" h="20761" stroke="0" extrusionOk="0">
                <a:moveTo>
                  <a:pt x="5961" y="0"/>
                </a:moveTo>
                <a:cubicBezTo>
                  <a:pt x="15220" y="2659"/>
                  <a:pt x="21600" y="11127"/>
                  <a:pt x="21600" y="20761"/>
                </a:cubicBezTo>
                <a:lnTo>
                  <a:pt x="0" y="20761"/>
                </a:lnTo>
                <a:lnTo>
                  <a:pt x="5961" y="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50008" name="Text Box 56"/>
          <p:cNvSpPr txBox="1">
            <a:spLocks noChangeArrowheads="1"/>
          </p:cNvSpPr>
          <p:nvPr/>
        </p:nvSpPr>
        <p:spPr bwMode="auto">
          <a:xfrm>
            <a:off x="2971800" y="60960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80.0</a:t>
            </a:r>
          </a:p>
        </p:txBody>
      </p:sp>
      <p:sp>
        <p:nvSpPr>
          <p:cNvPr id="1150009" name="Text Box 57"/>
          <p:cNvSpPr txBox="1">
            <a:spLocks noChangeArrowheads="1"/>
          </p:cNvSpPr>
          <p:nvPr/>
        </p:nvSpPr>
        <p:spPr bwMode="auto">
          <a:xfrm>
            <a:off x="3505200" y="6110288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99.9</a:t>
            </a:r>
          </a:p>
        </p:txBody>
      </p:sp>
      <p:sp>
        <p:nvSpPr>
          <p:cNvPr id="1150010" name="Text Box 58"/>
          <p:cNvSpPr txBox="1">
            <a:spLocks noChangeArrowheads="1"/>
          </p:cNvSpPr>
          <p:nvPr/>
        </p:nvSpPr>
        <p:spPr bwMode="auto">
          <a:xfrm>
            <a:off x="4114800" y="6110288"/>
            <a:ext cx="685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75.0</a:t>
            </a:r>
          </a:p>
        </p:txBody>
      </p:sp>
      <p:sp>
        <p:nvSpPr>
          <p:cNvPr id="1150011" name="Text Box 59"/>
          <p:cNvSpPr txBox="1">
            <a:spLocks noChangeArrowheads="1"/>
          </p:cNvSpPr>
          <p:nvPr/>
        </p:nvSpPr>
        <p:spPr bwMode="auto">
          <a:xfrm>
            <a:off x="4724400" y="6096000"/>
            <a:ext cx="838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100.0</a:t>
            </a:r>
          </a:p>
        </p:txBody>
      </p:sp>
      <p:sp>
        <p:nvSpPr>
          <p:cNvPr id="1150012" name="Text Box 60"/>
          <p:cNvSpPr txBox="1">
            <a:spLocks noChangeArrowheads="1"/>
          </p:cNvSpPr>
          <p:nvPr/>
        </p:nvSpPr>
        <p:spPr bwMode="auto">
          <a:xfrm>
            <a:off x="5334000" y="6096000"/>
            <a:ext cx="762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85.5</a:t>
            </a:r>
          </a:p>
        </p:txBody>
      </p:sp>
      <p:sp>
        <p:nvSpPr>
          <p:cNvPr id="1150030" name="Text Box 78"/>
          <p:cNvSpPr txBox="1">
            <a:spLocks noChangeArrowheads="1"/>
          </p:cNvSpPr>
          <p:nvPr/>
        </p:nvSpPr>
        <p:spPr bwMode="auto">
          <a:xfrm>
            <a:off x="5943600" y="6096000"/>
            <a:ext cx="685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79.0</a:t>
            </a:r>
          </a:p>
        </p:txBody>
      </p:sp>
      <p:sp>
        <p:nvSpPr>
          <p:cNvPr id="1150031" name="Text Box 79"/>
          <p:cNvSpPr txBox="1">
            <a:spLocks noChangeArrowheads="1"/>
          </p:cNvSpPr>
          <p:nvPr/>
        </p:nvSpPr>
        <p:spPr bwMode="auto">
          <a:xfrm>
            <a:off x="6553200" y="6096000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93.0</a:t>
            </a:r>
          </a:p>
        </p:txBody>
      </p:sp>
      <p:grpSp>
        <p:nvGrpSpPr>
          <p:cNvPr id="3" name="Group 82"/>
          <p:cNvGrpSpPr>
            <a:grpSpLocks/>
          </p:cNvGrpSpPr>
          <p:nvPr/>
        </p:nvGrpSpPr>
        <p:grpSpPr bwMode="auto">
          <a:xfrm>
            <a:off x="3124200" y="5638800"/>
            <a:ext cx="3886200" cy="381000"/>
            <a:chOff x="2112" y="3417"/>
            <a:chExt cx="2448" cy="240"/>
          </a:xfrm>
        </p:grpSpPr>
        <p:sp>
          <p:nvSpPr>
            <p:cNvPr id="13370" name="Text Box 51"/>
            <p:cNvSpPr txBox="1">
              <a:spLocks noChangeArrowheads="1"/>
            </p:cNvSpPr>
            <p:nvPr/>
          </p:nvSpPr>
          <p:spPr bwMode="auto">
            <a:xfrm>
              <a:off x="2112" y="342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sp>
          <p:nvSpPr>
            <p:cNvPr id="13371" name="Text Box 52"/>
            <p:cNvSpPr txBox="1">
              <a:spLocks noChangeArrowheads="1"/>
            </p:cNvSpPr>
            <p:nvPr/>
          </p:nvSpPr>
          <p:spPr bwMode="auto">
            <a:xfrm>
              <a:off x="2448" y="341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13372" name="Text Box 53"/>
            <p:cNvSpPr txBox="1">
              <a:spLocks noChangeArrowheads="1"/>
            </p:cNvSpPr>
            <p:nvPr/>
          </p:nvSpPr>
          <p:spPr bwMode="auto">
            <a:xfrm>
              <a:off x="2832" y="342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13373" name="Text Box 54"/>
            <p:cNvSpPr txBox="1">
              <a:spLocks noChangeArrowheads="1"/>
            </p:cNvSpPr>
            <p:nvPr/>
          </p:nvSpPr>
          <p:spPr bwMode="auto">
            <a:xfrm>
              <a:off x="3216" y="342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13374" name="Text Box 55"/>
            <p:cNvSpPr txBox="1">
              <a:spLocks noChangeArrowheads="1"/>
            </p:cNvSpPr>
            <p:nvPr/>
          </p:nvSpPr>
          <p:spPr bwMode="auto">
            <a:xfrm>
              <a:off x="3600" y="3426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  <p:sp>
          <p:nvSpPr>
            <p:cNvPr id="13375" name="Text Box 80"/>
            <p:cNvSpPr txBox="1">
              <a:spLocks noChangeArrowheads="1"/>
            </p:cNvSpPr>
            <p:nvPr/>
          </p:nvSpPr>
          <p:spPr bwMode="auto">
            <a:xfrm>
              <a:off x="3984" y="341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  <p:sp>
          <p:nvSpPr>
            <p:cNvPr id="13376" name="Text Box 81"/>
            <p:cNvSpPr txBox="1">
              <a:spLocks noChangeArrowheads="1"/>
            </p:cNvSpPr>
            <p:nvPr/>
          </p:nvSpPr>
          <p:spPr bwMode="auto">
            <a:xfrm>
              <a:off x="4368" y="3417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9900"/>
                </a:buClr>
                <a:buSzPct val="6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55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</p:grp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914400" y="2438400"/>
            <a:ext cx="7467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9900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55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type[] </a:t>
            </a:r>
            <a:r>
              <a:rPr lang="en-US" altLang="en-US" sz="14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array_name</a:t>
            </a: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new type[]{</a:t>
            </a:r>
            <a:r>
              <a:rPr lang="en-US" altLang="en-US" sz="14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value1</a:t>
            </a: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4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value2</a:t>
            </a: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400" i="1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value3</a:t>
            </a:r>
            <a:r>
              <a:rPr lang="en-US" altLang="en-US" sz="140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..., valueN};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149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4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1149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149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4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149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149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14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114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114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1149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1149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000"/>
                                        <p:tgtEl>
                                          <p:spTgt spid="1149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1149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1150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1150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1150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1000"/>
                                        <p:tgtEl>
                                          <p:spTgt spid="1150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1000"/>
                                        <p:tgtEl>
                                          <p:spTgt spid="1150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1000"/>
                                        <p:tgtEl>
                                          <p:spTgt spid="1150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1000"/>
                                        <p:tgtEl>
                                          <p:spTgt spid="1150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1000"/>
                                        <p:tgtEl>
                                          <p:spTgt spid="1150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1000"/>
                                        <p:tgtEl>
                                          <p:spTgt spid="1150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1000"/>
                                        <p:tgtEl>
                                          <p:spTgt spid="1150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9955" grpId="0" build="p"/>
      <p:bldP spid="1149956" grpId="0"/>
      <p:bldP spid="1149957" grpId="0"/>
      <p:bldP spid="1149972" grpId="0"/>
      <p:bldP spid="1149980" grpId="0"/>
      <p:bldP spid="1149981" grpId="0"/>
      <p:bldP spid="1149982" grpId="0"/>
      <p:bldP spid="1149983" grpId="0"/>
      <p:bldP spid="1149984" grpId="0"/>
      <p:bldP spid="1149985" grpId="0"/>
      <p:bldP spid="1150000" grpId="0"/>
      <p:bldP spid="1150008" grpId="0"/>
      <p:bldP spid="1150009" grpId="0"/>
      <p:bldP spid="1150010" grpId="0"/>
      <p:bldP spid="1150011" grpId="0"/>
      <p:bldP spid="1150012" grpId="0"/>
      <p:bldP spid="1150030" grpId="0"/>
      <p:bldP spid="1150031" grpId="0"/>
      <p:bldP spid="39" grpId="0"/>
    </p:bldLst>
  </p:timing>
</p:sld>
</file>

<file path=ppt/theme/theme1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KFUPM-Template</Template>
  <TotalTime>8667</TotalTime>
  <Words>2144</Words>
  <Application>Microsoft Office PowerPoint</Application>
  <PresentationFormat>On-screen Show (4:3)</PresentationFormat>
  <Paragraphs>497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Tahoma</vt:lpstr>
      <vt:lpstr>Arial</vt:lpstr>
      <vt:lpstr>Wingdings</vt:lpstr>
      <vt:lpstr>Times New Roman</vt:lpstr>
      <vt:lpstr>Courier New</vt:lpstr>
      <vt:lpstr>1_Blends</vt:lpstr>
      <vt:lpstr>Adobe Photoshop Image</vt:lpstr>
      <vt:lpstr>PowerPoint Presentation</vt:lpstr>
      <vt:lpstr>Outline</vt:lpstr>
      <vt:lpstr>Introduction</vt:lpstr>
      <vt:lpstr> Arrays</vt:lpstr>
      <vt:lpstr> Arrays</vt:lpstr>
      <vt:lpstr>Array Elements</vt:lpstr>
      <vt:lpstr>Array initialization</vt:lpstr>
      <vt:lpstr>Array initialization</vt:lpstr>
      <vt:lpstr>Array initialization</vt:lpstr>
      <vt:lpstr>Array initialization</vt:lpstr>
      <vt:lpstr>Bounds Checking</vt:lpstr>
      <vt:lpstr>Array Processing: Array Printing</vt:lpstr>
      <vt:lpstr>Array Processing: Finding scores above average</vt:lpstr>
      <vt:lpstr>Array Processing: Finding Max</vt:lpstr>
      <vt:lpstr>Array Processing: Linear Search</vt:lpstr>
      <vt:lpstr>The Assignment Operation</vt:lpstr>
      <vt:lpstr>Array Cloning (shallow copy)</vt:lpstr>
      <vt:lpstr>Array Copying </vt:lpstr>
      <vt:lpstr>Array Cloning (shallow copy on array of references)</vt:lpstr>
      <vt:lpstr>Array Cloning (deep copy on array of references)</vt:lpstr>
      <vt:lpstr>Array Equality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Mohammad Alshayeb</dc:creator>
  <cp:lastModifiedBy>Mohammad Alshayeb</cp:lastModifiedBy>
  <cp:revision>906</cp:revision>
  <cp:lastPrinted>1999-09-10T20:38:56Z</cp:lastPrinted>
  <dcterms:created xsi:type="dcterms:W3CDTF">1998-06-19T04:38:52Z</dcterms:created>
  <dcterms:modified xsi:type="dcterms:W3CDTF">2018-07-23T07:14:50Z</dcterms:modified>
</cp:coreProperties>
</file>