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4" r:id="rId1"/>
  </p:sldMasterIdLst>
  <p:notesMasterIdLst>
    <p:notesMasterId r:id="rId18"/>
  </p:notesMasterIdLst>
  <p:handoutMasterIdLst>
    <p:handoutMasterId r:id="rId19"/>
  </p:handoutMasterIdLst>
  <p:sldIdLst>
    <p:sldId id="284" r:id="rId2"/>
    <p:sldId id="292" r:id="rId3"/>
    <p:sldId id="286" r:id="rId4"/>
    <p:sldId id="287" r:id="rId5"/>
    <p:sldId id="321" r:id="rId6"/>
    <p:sldId id="289" r:id="rId7"/>
    <p:sldId id="323" r:id="rId8"/>
    <p:sldId id="322" r:id="rId9"/>
    <p:sldId id="316" r:id="rId10"/>
    <p:sldId id="319" r:id="rId11"/>
    <p:sldId id="302" r:id="rId12"/>
    <p:sldId id="327" r:id="rId13"/>
    <p:sldId id="328" r:id="rId14"/>
    <p:sldId id="294" r:id="rId15"/>
    <p:sldId id="295" r:id="rId16"/>
    <p:sldId id="283" r:id="rId17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A25A"/>
    <a:srgbClr val="0000CC"/>
    <a:srgbClr val="0000FF"/>
    <a:srgbClr val="00CC00"/>
    <a:srgbClr val="F6E6EA"/>
    <a:srgbClr val="FAE2F6"/>
    <a:srgbClr val="170981"/>
    <a:srgbClr val="121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77" autoAdjust="0"/>
    <p:restoredTop sz="94385" autoAdjust="0"/>
  </p:normalViewPr>
  <p:slideViewPr>
    <p:cSldViewPr>
      <p:cViewPr varScale="1">
        <p:scale>
          <a:sx n="105" d="100"/>
          <a:sy n="105" d="100"/>
        </p:scale>
        <p:origin x="213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36AF6E34-4F12-43EE-98F5-0F128A1DE29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3676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385F10CA-50C6-4DB4-A383-3C8638D000E0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61143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Chapter 7</a:t>
            </a:r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Intro to OOP w/Java--Wu</a:t>
            </a:r>
          </a:p>
        </p:txBody>
      </p:sp>
      <p:sp>
        <p:nvSpPr>
          <p:cNvPr id="1638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 smtClean="0"/>
              <a:t>Chapter 7 -</a:t>
            </a:r>
            <a:fld id="{CF06C886-0BF0-4ED8-A037-A26E285C32BE}" type="slidenum">
              <a:rPr lang="en-US" altLang="ja-JP" smtClean="0"/>
              <a:pPr>
                <a:spcBef>
                  <a:spcPct val="0"/>
                </a:spcBef>
              </a:pPr>
              <a:t>11</a:t>
            </a:fld>
            <a:endParaRPr lang="en-US" altLang="ja-JP" smtClean="0"/>
          </a:p>
        </p:txBody>
      </p:sp>
      <p:sp>
        <p:nvSpPr>
          <p:cNvPr id="16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z="10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0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Chapter 7</a:t>
            </a:r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Intro to OOP w/Java--Wu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 smtClean="0"/>
              <a:t>Chapter 7 -</a:t>
            </a:r>
            <a:fld id="{E1875A7D-1C9F-4D3B-9249-8B44DC2C7E19}" type="slidenum">
              <a:rPr lang="en-US" altLang="ja-JP" smtClean="0"/>
              <a:pPr>
                <a:spcBef>
                  <a:spcPct val="0"/>
                </a:spcBef>
              </a:pPr>
              <a:t>12</a:t>
            </a:fld>
            <a:endParaRPr lang="en-US" altLang="ja-JP" smtClean="0"/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z="10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212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Times New Roman" pitchFamily="18" charset="0"/>
              </a:rPr>
              <a:t>Chapter 7</a:t>
            </a:r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Times New Roman" pitchFamily="18" charset="0"/>
              </a:rPr>
              <a:t>Intro to OOP w/Java--Wu</a:t>
            </a:r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</a:rPr>
              <a:t>Chapter 7 -</a:t>
            </a:r>
            <a:fld id="{85498041-E188-4288-88E1-2A539BFE11CE}" type="slidenum">
              <a:rPr lang="en-US" altLang="ja-JP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13</a:t>
            </a:fld>
            <a:endParaRPr lang="en-US" altLang="ja-JP" smtClean="0">
              <a:solidFill>
                <a:srgbClr val="000000"/>
              </a:solidFill>
            </a:endParaRPr>
          </a:p>
        </p:txBody>
      </p:sp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z="10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328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E06CA36-3659-42FB-B851-85075B7B2FC9}" type="datetime4">
              <a:rPr lang="en-US"/>
              <a:pPr>
                <a:defRPr/>
              </a:pPr>
              <a:t>July 7,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02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61983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8706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9476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238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188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033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2648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265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0860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567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4295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ChangeArrowheads="1"/>
          </p:cNvSpPr>
          <p:nvPr/>
        </p:nvSpPr>
        <p:spPr bwMode="auto">
          <a:xfrm>
            <a:off x="5270500" y="53213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5123" name="Text Box 10"/>
          <p:cNvSpPr txBox="1">
            <a:spLocks noChangeArrowheads="1"/>
          </p:cNvSpPr>
          <p:nvPr/>
        </p:nvSpPr>
        <p:spPr bwMode="auto">
          <a:xfrm>
            <a:off x="1981200" y="1841500"/>
            <a:ext cx="68580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7: While and Do-While loops</a:t>
            </a: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Infinite loops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7659688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Equality operators (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  <a:r>
              <a:rPr lang="en-US" altLang="en-US" sz="2000" smtClean="0"/>
              <a:t>,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US" altLang="en-US" sz="2000" smtClean="0"/>
              <a:t>) with floating point numbers may also produce infinite loops. Because floating point numbers are approximated in the computer.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1000" smtClean="0"/>
          </a:p>
          <a:p>
            <a:pPr eaLnBrk="1" hangingPunct="1"/>
            <a:r>
              <a:rPr lang="en-US" altLang="en-US" sz="2000" smtClean="0"/>
              <a:t>It outputs: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1447800" y="2268538"/>
            <a:ext cx="43434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 number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while(number != 1){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System.out.println(number);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number = number + 1.0/6.0;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2743200" y="3810000"/>
            <a:ext cx="3810000" cy="2862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0.16666666666666666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0.3333333333333333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0.5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0.6666666666666666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0.8333333333333333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0.9999999999999999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1.1666666666666665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1.3333333333333333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6477000" y="2330450"/>
            <a:ext cx="1752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In this case Use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&lt;=</a:t>
            </a:r>
            <a:r>
              <a:rPr lang="en-US" altLang="en-US" sz="1800"/>
              <a:t> </a:t>
            </a:r>
          </a:p>
        </p:txBody>
      </p:sp>
      <p:sp>
        <p:nvSpPr>
          <p:cNvPr id="65544" name="Line 8"/>
          <p:cNvSpPr>
            <a:spLocks noChangeShapeType="1"/>
          </p:cNvSpPr>
          <p:nvPr/>
        </p:nvSpPr>
        <p:spPr bwMode="auto">
          <a:xfrm flipH="1">
            <a:off x="4267200" y="2667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  <p:bldP spid="65540" grpId="0"/>
      <p:bldP spid="65541" grpId="0" animBg="1"/>
      <p:bldP spid="65543" grpId="0"/>
      <p:bldP spid="655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D40C29F-0394-4CF6-8B7B-7BA6D81862CF}" type="datetime4">
              <a:rPr lang="en-US" altLang="ja-JP" sz="1200"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ja-JP" sz="120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ICS102: while &amp; do-while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Chapter 7 - </a:t>
            </a:r>
            <a:fld id="{47787352-893C-4092-8BB1-D35931B69AB8}" type="slidenum">
              <a:rPr lang="en-US" altLang="ja-JP" sz="1200"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ja-JP" sz="1200">
              <a:ea typeface="MS PGothic" panose="020B0600070205080204" pitchFamily="34" charset="-128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Using do-while loops in menu driven programs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143000" y="762000"/>
            <a:ext cx="8001000" cy="59086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rtl="1">
              <a:defRPr/>
            </a:pPr>
            <a:r>
              <a:rPr lang="en-US" sz="1400" dirty="0">
                <a:solidFill>
                  <a:srgbClr val="0000CC"/>
                </a:solidFill>
                <a:cs typeface="Arial" charset="0"/>
              </a:rPr>
              <a:t>import java.util.Scanner;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public class MenuDrivenProgram{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public static void main(String[] args){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Scanner kbscanner = new Scanner(System.in);  int num1= 0, num2= 0, result, choice;     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do{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</a:t>
            </a:r>
            <a:r>
              <a:rPr lang="en-US" sz="1400" dirty="0" err="1" smtClean="0">
                <a:solidFill>
                  <a:srgbClr val="0000CC"/>
                </a:solidFill>
                <a:cs typeface="Arial" charset="0"/>
              </a:rPr>
              <a:t>System.out.print</a:t>
            </a:r>
            <a:r>
              <a:rPr lang="en-US" sz="1400" dirty="0" smtClean="0">
                <a:solidFill>
                  <a:srgbClr val="0000CC"/>
                </a:solidFill>
                <a:cs typeface="Arial" charset="0"/>
              </a:rPr>
              <a:t>("</a:t>
            </a:r>
            <a:r>
              <a:rPr lang="en-US" sz="1400" dirty="0">
                <a:solidFill>
                  <a:srgbClr val="0000CC"/>
                </a:solidFill>
                <a:cs typeface="Arial" charset="0"/>
              </a:rPr>
              <a:t>1. Addition\n2. Subtraction\n3. Multiplication\n4. Exit");         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System.out.println("Please select your choice: "); choice = kbscanner.nextInt( );         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switch(choice){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 case 1: case 2: case 3: </a:t>
            </a:r>
            <a:r>
              <a:rPr lang="en-US" sz="1400" dirty="0" err="1" smtClean="0">
                <a:solidFill>
                  <a:srgbClr val="0000CC"/>
                </a:solidFill>
                <a:cs typeface="Arial" charset="0"/>
              </a:rPr>
              <a:t>System.out.print</a:t>
            </a:r>
            <a:r>
              <a:rPr lang="en-US" sz="1400" dirty="0" smtClean="0">
                <a:solidFill>
                  <a:srgbClr val="0000CC"/>
                </a:solidFill>
                <a:cs typeface="Arial" charset="0"/>
              </a:rPr>
              <a:t>("</a:t>
            </a:r>
            <a:r>
              <a:rPr lang="en-US" sz="1400" dirty="0">
                <a:solidFill>
                  <a:srgbClr val="0000CC"/>
                </a:solidFill>
                <a:cs typeface="Arial" charset="0"/>
              </a:rPr>
              <a:t>Enter two integers: ");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         num1 = kbscanner.nextInt(); num2 = kbscanner.nextInt();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}          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switch(choice){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 case 1: System.out.println(num1 + " + " + num2 + " = " + (num1 + num2));break;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 case 2: System.out.println(num1 + " - " + num2 + " = " + (num1 - num2));break;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 case 3: System.out.println(num1 + " * " + num2 + " = " + (num1 * num2));break;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 case 4: break;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 default: System.out.println("Error: Invalid choice");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}           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kbscanner.nextLine( );  </a:t>
            </a:r>
            <a:r>
              <a:rPr lang="en-US" sz="1400" dirty="0">
                <a:solidFill>
                  <a:srgbClr val="C00000"/>
                </a:solidFill>
                <a:cs typeface="Arial" charset="0"/>
              </a:rPr>
              <a:t>// </a:t>
            </a:r>
            <a:r>
              <a:rPr lang="en-US" sz="1400" dirty="0" smtClean="0">
                <a:solidFill>
                  <a:srgbClr val="C00000"/>
                </a:solidFill>
                <a:cs typeface="Arial" charset="0"/>
              </a:rPr>
              <a:t>clear the input </a:t>
            </a:r>
            <a:r>
              <a:rPr lang="en-US" sz="1400" dirty="0">
                <a:solidFill>
                  <a:srgbClr val="C00000"/>
                </a:solidFill>
                <a:cs typeface="Arial" charset="0"/>
              </a:rPr>
              <a:t>buffer</a:t>
            </a:r>
            <a:r>
              <a:rPr lang="en-US" sz="1400" dirty="0">
                <a:solidFill>
                  <a:srgbClr val="0000CC"/>
                </a:solidFill>
                <a:cs typeface="Arial" charset="0"/>
              </a:rPr>
              <a:t/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if(choice != 4){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  System.out.println("Press Enter key to continue . . .");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  kbscanner.nextLine( );  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     }                  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   }while(choice != 4);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   }</a:t>
            </a:r>
            <a:br>
              <a:rPr lang="en-US" sz="1400" dirty="0">
                <a:solidFill>
                  <a:srgbClr val="0000CC"/>
                </a:solidFill>
                <a:cs typeface="Arial" charset="0"/>
              </a:rPr>
            </a:br>
            <a:r>
              <a:rPr lang="en-US" sz="1400" dirty="0">
                <a:solidFill>
                  <a:srgbClr val="0000CC"/>
                </a:solidFill>
                <a:cs typeface="Arial" charset="0"/>
              </a:rPr>
              <a:t>}</a:t>
            </a:r>
            <a:endParaRPr lang="en-US" sz="14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097316B-BA3B-43E8-879A-F720A56815C1}" type="datetime4">
              <a:rPr lang="en-US" altLang="ja-JP" sz="1200"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ja-JP" sz="120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ICS102: while &amp; do-while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Chapter 7 - </a:t>
            </a:r>
            <a:fld id="{23A9621D-4690-48DB-B58C-72DEBFAEAC5E}" type="slidenum">
              <a:rPr lang="en-US" altLang="ja-JP" sz="1200"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ja-JP" sz="1200">
              <a:ea typeface="MS PGothic" panose="020B0600070205080204" pitchFamily="34" charset="-128"/>
            </a:endParaRP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Using do-while loops in input validation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1000" y="1219200"/>
            <a:ext cx="12080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/>
              <a:t>Example:</a:t>
            </a:r>
            <a:r>
              <a:rPr lang="en-US" altLang="en-US" sz="1600"/>
              <a:t> 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81000" y="1492250"/>
            <a:ext cx="8610600" cy="18161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rtl="1"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int num;</a:t>
            </a:r>
            <a:endParaRPr lang="en-US" sz="1400" dirty="0"/>
          </a:p>
          <a:p>
            <a:pPr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do{</a:t>
            </a:r>
            <a:endParaRPr lang="en-US" sz="1400" dirty="0"/>
          </a:p>
          <a:p>
            <a:pPr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System.out.println("Enter an integer number  in the [10,100] interval: ");</a:t>
            </a:r>
            <a:endParaRPr lang="en-US" sz="1400" dirty="0"/>
          </a:p>
          <a:p>
            <a:pPr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num = scanner.nextInt();</a:t>
            </a:r>
            <a:endParaRPr lang="en-US" sz="1400" dirty="0"/>
          </a:p>
          <a:p>
            <a:pPr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if(num &lt;10 || num &gt;100)</a:t>
            </a:r>
            <a:endParaRPr lang="en-US" sz="1400" dirty="0"/>
          </a:p>
          <a:p>
            <a:pPr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       System.out.println("Sorry wrong input, try again");</a:t>
            </a:r>
            <a:endParaRPr lang="en-US" sz="1400" dirty="0"/>
          </a:p>
          <a:p>
            <a:pPr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}while (num &lt; 10 || num &gt; 100);</a:t>
            </a:r>
            <a:endParaRPr lang="en-US" sz="1400" dirty="0"/>
          </a:p>
          <a:p>
            <a:pPr>
              <a:defRPr/>
            </a:pPr>
            <a:r>
              <a:rPr lang="en-US" sz="1400" dirty="0">
                <a:solidFill>
                  <a:srgbClr val="0000FF"/>
                </a:solidFill>
                <a:latin typeface="Courier New" pitchFamily="49" charset="0"/>
                <a:ea typeface="Times New Roman" pitchFamily="18" charset="0"/>
              </a:rPr>
              <a:t> System.out.println("Now your input is correct");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3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741E9D6-236A-4B72-895F-7DDD82D93237}" type="datetime4">
              <a:rPr lang="en-US" altLang="ja-JP" sz="1200">
                <a:solidFill>
                  <a:srgbClr val="000000"/>
                </a:solidFill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ja-JP" sz="1200">
              <a:solidFill>
                <a:srgbClr val="000000"/>
              </a:solidFill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solidFill>
                  <a:srgbClr val="000000"/>
                </a:solidFill>
                <a:ea typeface="MS PGothic" panose="020B0600070205080204" pitchFamily="34" charset="-128"/>
              </a:rPr>
              <a:t>ICS102: while &amp; do-while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solidFill>
                  <a:srgbClr val="000000"/>
                </a:solidFill>
                <a:ea typeface="MS PGothic" panose="020B0600070205080204" pitchFamily="34" charset="-128"/>
              </a:rPr>
              <a:t>Chapter 7 - </a:t>
            </a:r>
            <a:fld id="{58B3493C-D0CB-45DD-B078-A008D2DFE04A}" type="slidenum">
              <a:rPr lang="en-US" altLang="ja-JP" sz="1200">
                <a:solidFill>
                  <a:srgbClr val="000000"/>
                </a:solidFill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ja-JP" sz="120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Using do-while loops to recover from Exceptions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43000"/>
            <a:ext cx="87820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</a:rPr>
              <a:t>Example:</a:t>
            </a:r>
            <a:r>
              <a:rPr lang="en-US" altLang="en-US" sz="1600">
                <a:solidFill>
                  <a:srgbClr val="000000"/>
                </a:solidFill>
              </a:rPr>
              <a:t> Using a do-while loop to recover from both  </a:t>
            </a:r>
            <a:r>
              <a:rPr lang="en-US" altLang="en-US" sz="1600" b="1">
                <a:solidFill>
                  <a:srgbClr val="000000"/>
                </a:solidFill>
              </a:rPr>
              <a:t>java.util.InputMismatch Exception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 and invalid input range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000000"/>
              </a:solidFill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428625" y="1647825"/>
            <a:ext cx="7924800" cy="507841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Low">
              <a:defRPr/>
            </a:pPr>
            <a:r>
              <a:rPr lang="en-US" sz="1200" b="1" dirty="0" smtClean="0">
                <a:solidFill>
                  <a:srgbClr val="0000CC"/>
                </a:solidFill>
                <a:ea typeface="Times New Roman" pitchFamily="18" charset="0"/>
              </a:rPr>
              <a:t>import </a:t>
            </a:r>
            <a:r>
              <a:rPr lang="en-US" sz="1200" b="1" dirty="0" err="1" smtClean="0">
                <a:solidFill>
                  <a:srgbClr val="0000CC"/>
                </a:solidFill>
                <a:ea typeface="Times New Roman" pitchFamily="18" charset="0"/>
              </a:rPr>
              <a:t>java.util</a:t>
            </a:r>
            <a:r>
              <a:rPr lang="en-US" sz="1200" b="1" dirty="0" smtClean="0">
                <a:solidFill>
                  <a:srgbClr val="0000CC"/>
                </a:solidFill>
                <a:ea typeface="Times New Roman" pitchFamily="18" charset="0"/>
              </a:rPr>
              <a:t>.*;</a:t>
            </a:r>
          </a:p>
          <a:p>
            <a:pPr algn="justLow">
              <a:defRPr/>
            </a:pPr>
            <a:r>
              <a:rPr lang="en-US" sz="1200" b="1" dirty="0" smtClean="0">
                <a:solidFill>
                  <a:srgbClr val="0000CC"/>
                </a:solidFill>
                <a:ea typeface="Times New Roman" pitchFamily="18" charset="0"/>
              </a:rPr>
              <a:t>public 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class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ErrorRecovery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{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public static void main(String[ ]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args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){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int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num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= 0;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</a:t>
            </a:r>
            <a:r>
              <a:rPr lang="en-US" sz="1200" b="1" dirty="0" err="1">
                <a:solidFill>
                  <a:srgbClr val="C00000"/>
                </a:solidFill>
                <a:ea typeface="Times New Roman" pitchFamily="18" charset="0"/>
              </a:rPr>
              <a:t>boolean</a:t>
            </a:r>
            <a:r>
              <a:rPr lang="en-US" sz="1200" b="1" dirty="0">
                <a:solidFill>
                  <a:srgbClr val="C00000"/>
                </a:solidFill>
                <a:ea typeface="Times New Roman" pitchFamily="18" charset="0"/>
              </a:rPr>
              <a:t>  </a:t>
            </a:r>
            <a:r>
              <a:rPr lang="en-US" sz="1200" b="1" dirty="0" err="1">
                <a:solidFill>
                  <a:srgbClr val="C00000"/>
                </a:solidFill>
                <a:ea typeface="Times New Roman" pitchFamily="18" charset="0"/>
              </a:rPr>
              <a:t>inputMismatch</a:t>
            </a:r>
            <a:r>
              <a:rPr lang="en-US" sz="1200" b="1" dirty="0">
                <a:solidFill>
                  <a:srgbClr val="C00000"/>
                </a:solidFill>
                <a:ea typeface="Times New Roman" pitchFamily="18" charset="0"/>
              </a:rPr>
              <a:t>;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Scanner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scanner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= new Scanner(System.in);</a:t>
            </a:r>
          </a:p>
          <a:p>
            <a:pPr algn="justLow">
              <a:defRPr/>
            </a:pPr>
            <a:endParaRPr lang="en-US" sz="1200" b="1" dirty="0">
              <a:solidFill>
                <a:srgbClr val="0000CC"/>
              </a:solidFill>
              <a:ea typeface="Times New Roman" pitchFamily="18" charset="0"/>
            </a:endParaRP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do{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System.out.println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("Enter an integer number  in the [10,100] interval: ");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try{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   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num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=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scanner.nextInt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( );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C00000"/>
                </a:solidFill>
                <a:ea typeface="Times New Roman" pitchFamily="18" charset="0"/>
              </a:rPr>
              <a:t>                  </a:t>
            </a:r>
            <a:r>
              <a:rPr lang="en-US" sz="1200" b="1" dirty="0" err="1">
                <a:solidFill>
                  <a:srgbClr val="C00000"/>
                </a:solidFill>
                <a:ea typeface="Times New Roman" pitchFamily="18" charset="0"/>
              </a:rPr>
              <a:t>inputMismatch</a:t>
            </a:r>
            <a:r>
              <a:rPr lang="en-US" sz="1200" b="1" dirty="0">
                <a:solidFill>
                  <a:srgbClr val="C00000"/>
                </a:solidFill>
                <a:ea typeface="Times New Roman" pitchFamily="18" charset="0"/>
              </a:rPr>
              <a:t> = false;   </a:t>
            </a:r>
            <a:r>
              <a:rPr lang="en-US" sz="1200" b="1" dirty="0" smtClean="0">
                <a:solidFill>
                  <a:srgbClr val="C00000"/>
                </a:solidFill>
                <a:ea typeface="Times New Roman" pitchFamily="18" charset="0"/>
              </a:rPr>
              <a:t>             </a:t>
            </a:r>
            <a:r>
              <a:rPr lang="en-US" sz="1200" b="1" dirty="0" smtClean="0">
                <a:solidFill>
                  <a:srgbClr val="1EA25A"/>
                </a:solidFill>
                <a:ea typeface="Times New Roman" pitchFamily="18" charset="0"/>
              </a:rPr>
              <a:t>// </a:t>
            </a:r>
            <a:r>
              <a:rPr lang="en-US" sz="1200" b="1" dirty="0">
                <a:solidFill>
                  <a:srgbClr val="1EA25A"/>
                </a:solidFill>
                <a:ea typeface="Times New Roman" pitchFamily="18" charset="0"/>
              </a:rPr>
              <a:t>Not executed  if there is Exception</a:t>
            </a:r>
          </a:p>
          <a:p>
            <a:pPr algn="justLow">
              <a:defRPr/>
            </a:pPr>
            <a:endParaRPr lang="en-US" sz="1200" b="1" dirty="0">
              <a:solidFill>
                <a:srgbClr val="0000CC"/>
              </a:solidFill>
              <a:ea typeface="Times New Roman" pitchFamily="18" charset="0"/>
            </a:endParaRP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    if(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num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&lt; 10 ||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num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&gt;100)        </a:t>
            </a:r>
            <a:r>
              <a:rPr lang="en-US" sz="1200" b="1" dirty="0">
                <a:solidFill>
                  <a:srgbClr val="1EA25A"/>
                </a:solidFill>
                <a:ea typeface="Times New Roman" pitchFamily="18" charset="0"/>
              </a:rPr>
              <a:t>//      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      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System.out.println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("Sorry input outside the range [10, 100], try again");   </a:t>
            </a:r>
            <a:r>
              <a:rPr lang="en-US" sz="1200" b="1" dirty="0">
                <a:solidFill>
                  <a:srgbClr val="1EA25A"/>
                </a:solidFill>
                <a:ea typeface="Times New Roman" pitchFamily="18" charset="0"/>
              </a:rPr>
              <a:t>//</a:t>
            </a:r>
          </a:p>
          <a:p>
            <a:pPr algn="justLow">
              <a:defRPr/>
            </a:pPr>
            <a:endParaRPr lang="en-US" sz="1200" b="1" dirty="0">
              <a:solidFill>
                <a:srgbClr val="0000CC"/>
              </a:solidFill>
              <a:ea typeface="Times New Roman" pitchFamily="18" charset="0"/>
            </a:endParaRP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 }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 catch(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InputMismatchException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e){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    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System.out.println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("Error: " + e);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     </a:t>
            </a:r>
            <a:r>
              <a:rPr lang="en-US" sz="1200" b="1" dirty="0" err="1">
                <a:solidFill>
                  <a:srgbClr val="C00000"/>
                </a:solidFill>
                <a:ea typeface="Times New Roman" pitchFamily="18" charset="0"/>
              </a:rPr>
              <a:t>inputMismatch</a:t>
            </a:r>
            <a:r>
              <a:rPr lang="en-US" sz="1200" b="1" dirty="0">
                <a:solidFill>
                  <a:srgbClr val="C00000"/>
                </a:solidFill>
                <a:ea typeface="Times New Roman" pitchFamily="18" charset="0"/>
              </a:rPr>
              <a:t> = true;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    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scanner.nextLine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();      </a:t>
            </a:r>
            <a:r>
              <a:rPr lang="en-US" sz="1200" b="1" dirty="0">
                <a:solidFill>
                  <a:srgbClr val="1EA25A"/>
                </a:solidFill>
                <a:ea typeface="Times New Roman" pitchFamily="18" charset="0"/>
              </a:rPr>
              <a:t>// </a:t>
            </a:r>
            <a:r>
              <a:rPr lang="en-US" sz="1200" b="1" dirty="0" smtClean="0">
                <a:solidFill>
                  <a:srgbClr val="1EA25A"/>
                </a:solidFill>
                <a:ea typeface="Times New Roman" pitchFamily="18" charset="0"/>
              </a:rPr>
              <a:t>clear the input </a:t>
            </a:r>
            <a:r>
              <a:rPr lang="en-US" sz="1200" b="1" dirty="0">
                <a:solidFill>
                  <a:srgbClr val="1EA25A"/>
                </a:solidFill>
                <a:ea typeface="Times New Roman" pitchFamily="18" charset="0"/>
              </a:rPr>
              <a:t>buffer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       }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}while (</a:t>
            </a:r>
            <a:r>
              <a:rPr lang="en-US" sz="1200" b="1" dirty="0" err="1">
                <a:solidFill>
                  <a:srgbClr val="C00000"/>
                </a:solidFill>
                <a:ea typeface="Times New Roman" pitchFamily="18" charset="0"/>
              </a:rPr>
              <a:t>inputMismatch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||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num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&lt; 10 ||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num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&gt; 100);</a:t>
            </a:r>
          </a:p>
          <a:p>
            <a:pPr algn="justLow">
              <a:defRPr/>
            </a:pPr>
            <a:endParaRPr lang="en-US" sz="1200" b="1" dirty="0">
              <a:solidFill>
                <a:srgbClr val="0000CC"/>
              </a:solidFill>
              <a:ea typeface="Times New Roman" pitchFamily="18" charset="0"/>
            </a:endParaRP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      </a:t>
            </a:r>
            <a:r>
              <a:rPr lang="en-US" sz="1200" b="1" dirty="0" err="1">
                <a:solidFill>
                  <a:srgbClr val="0000CC"/>
                </a:solidFill>
                <a:ea typeface="Times New Roman" pitchFamily="18" charset="0"/>
              </a:rPr>
              <a:t>System.out.println</a:t>
            </a: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("Now your input is correct");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  }</a:t>
            </a:r>
          </a:p>
          <a:p>
            <a:pPr algn="justLow">
              <a:defRPr/>
            </a:pPr>
            <a:r>
              <a:rPr lang="en-US" sz="1200" b="1" dirty="0">
                <a:solidFill>
                  <a:srgbClr val="0000CC"/>
                </a:solidFill>
                <a:ea typeface="Times New Roman" pitchFamily="18" charset="0"/>
              </a:rPr>
              <a:t>}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3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32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3E2E638-71D0-4648-97A5-7D825C87EA75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while &amp; do-while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CDFE0CB-4AE9-4692-B03B-35CAFFC36928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200"/>
          </a:p>
        </p:txBody>
      </p:sp>
      <p:sp>
        <p:nvSpPr>
          <p:cNvPr id="21509" name="Text Box 2"/>
          <p:cNvSpPr txBox="1">
            <a:spLocks noChangeArrowheads="1"/>
          </p:cNvSpPr>
          <p:nvPr/>
        </p:nvSpPr>
        <p:spPr bwMode="auto">
          <a:xfrm>
            <a:off x="3429000" y="3151188"/>
            <a:ext cx="2444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/>
              <a:t>Exercises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D6696A1-DE70-4998-9521-3699C1AB1F81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while &amp; do-while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A3C339BA-0F53-4FC6-AB9C-3102142F5418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20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r>
              <a:rPr lang="en-US" altLang="en-US" sz="2000" smtClean="0"/>
              <a:t>Write a Java program which computes the sum of all the odd numbers between 0 and 100.</a:t>
            </a:r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endParaRPr lang="en-US" altLang="en-US" sz="2000" smtClean="0"/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r>
              <a:rPr lang="en-US" altLang="en-US" sz="2000" smtClean="0"/>
              <a:t>Write a Java program which reads 20 numbers using a scanner and computes their average.</a:t>
            </a:r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endParaRPr lang="en-US" altLang="en-US" sz="2000" smtClean="0"/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r>
              <a:rPr lang="en-US" altLang="en-US" sz="2000" smtClean="0"/>
              <a:t>Write a Java program which reads an unknown number of integers from a text-file numbers.txt , it then counts the number of odd numbers and the number of even numbers.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4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23555" name="Object 8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9" name="Image" r:id="rId4" imgW="2897282" imgH="2261913" progId="Photoshop.Image.5">
                  <p:embed/>
                </p:oleObj>
              </mc:Choice>
              <mc:Fallback>
                <p:oleObj name="Image" r:id="rId4" imgW="2897282" imgH="2261913" progId="Photoshop.Image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 Box 9"/>
          <p:cNvSpPr txBox="1">
            <a:spLocks noChangeArrowheads="1"/>
          </p:cNvSpPr>
          <p:nvPr/>
        </p:nvSpPr>
        <p:spPr bwMode="auto">
          <a:xfrm>
            <a:off x="228600" y="4249738"/>
            <a:ext cx="70866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- read section 3.3 [pg 164 – 169]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540188C-0714-4E26-878B-22F1C080F256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while &amp; do-while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7C7D229E-6CF3-4BCF-A5D4-4A8781AEC918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20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219200"/>
            <a:ext cx="7659688" cy="4760913"/>
          </a:xfrm>
        </p:spPr>
        <p:txBody>
          <a:bodyPr/>
          <a:lstStyle/>
          <a:p>
            <a:pPr eaLnBrk="1" hangingPunct="1"/>
            <a:r>
              <a:rPr lang="en-US" altLang="en-US" sz="1800" smtClean="0"/>
              <a:t>Introduction</a:t>
            </a:r>
          </a:p>
          <a:p>
            <a:pPr eaLnBrk="1" hangingPunct="1"/>
            <a:endParaRPr lang="en-US" altLang="en-US" sz="1800" smtClean="0"/>
          </a:p>
          <a:p>
            <a:pPr eaLnBrk="1" hangingPunct="1"/>
            <a:r>
              <a:rPr lang="en-US" altLang="en-US" sz="1800" smtClean="0"/>
              <a:t>while loops</a:t>
            </a:r>
          </a:p>
          <a:p>
            <a:pPr lvl="1" eaLnBrk="1" hangingPunct="1"/>
            <a:r>
              <a:rPr lang="en-US" altLang="en-US" sz="1800" smtClean="0"/>
              <a:t>while loop examples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800" smtClean="0"/>
          </a:p>
          <a:p>
            <a:pPr eaLnBrk="1" hangingPunct="1"/>
            <a:r>
              <a:rPr lang="en-US" altLang="en-US" sz="1800" smtClean="0"/>
              <a:t>do-while loops</a:t>
            </a:r>
          </a:p>
          <a:p>
            <a:pPr lvl="1" eaLnBrk="1" hangingPunct="1"/>
            <a:r>
              <a:rPr lang="en-US" altLang="en-US" sz="1800" smtClean="0"/>
              <a:t>do-while loop examples</a:t>
            </a:r>
          </a:p>
          <a:p>
            <a:pPr lvl="1" eaLnBrk="1" hangingPunct="1"/>
            <a:endParaRPr lang="en-US" altLang="en-US" sz="1800" smtClean="0"/>
          </a:p>
          <a:p>
            <a:pPr eaLnBrk="1" hangingPunct="1"/>
            <a:r>
              <a:rPr lang="en-US" altLang="en-US" sz="1800" smtClean="0"/>
              <a:t>Sentinel controlled loops</a:t>
            </a:r>
          </a:p>
          <a:p>
            <a:pPr eaLnBrk="1" hangingPunct="1"/>
            <a:endParaRPr lang="en-US" altLang="en-US" sz="1800" smtClean="0"/>
          </a:p>
          <a:p>
            <a:pPr eaLnBrk="1" hangingPunct="1"/>
            <a:r>
              <a:rPr lang="en-US" altLang="en-US" sz="1800" smtClean="0"/>
              <a:t>Infinite loops</a:t>
            </a:r>
          </a:p>
          <a:p>
            <a:pPr eaLnBrk="1" hangingPunct="1"/>
            <a:endParaRPr lang="en-US" altLang="en-US" sz="1800" smtClean="0"/>
          </a:p>
          <a:p>
            <a:pPr eaLnBrk="1" hangingPunct="1"/>
            <a:r>
              <a:rPr lang="en-US" altLang="en-US" sz="1800" smtClean="0"/>
              <a:t>Applications of do-while loops</a:t>
            </a:r>
          </a:p>
          <a:p>
            <a:pPr lvl="1" eaLnBrk="1" hangingPunct="1"/>
            <a:r>
              <a:rPr lang="en-US" altLang="en-US" sz="1800" smtClean="0"/>
              <a:t>Menu-driven programs</a:t>
            </a:r>
          </a:p>
          <a:p>
            <a:pPr lvl="1" eaLnBrk="1" hangingPunct="1"/>
            <a:r>
              <a:rPr lang="en-US" altLang="en-US" sz="1800" smtClean="0"/>
              <a:t>Input validation</a:t>
            </a:r>
          </a:p>
          <a:p>
            <a:pPr lvl="1" eaLnBrk="1" hangingPunct="1"/>
            <a:r>
              <a:rPr lang="en-US" altLang="en-US" sz="1800" smtClean="0"/>
              <a:t>Recovering from Exceptions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5BDFB2E-D69E-42B3-A104-1694B31080BC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while &amp; do-while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A55A7E1A-157E-4B1C-AF65-52A347521C90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20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27163" y="228600"/>
            <a:ext cx="7640637" cy="609600"/>
          </a:xfrm>
        </p:spPr>
        <p:txBody>
          <a:bodyPr/>
          <a:lstStyle/>
          <a:p>
            <a:pPr eaLnBrk="1" hangingPunct="1"/>
            <a:r>
              <a:rPr lang="en-US" altLang="en-US" smtClean="0">
                <a:cs typeface="Tahoma" panose="020B0604030504040204" pitchFamily="34" charset="0"/>
              </a:rPr>
              <a:t>Introduction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143000"/>
            <a:ext cx="8077200" cy="4495800"/>
          </a:xfrm>
        </p:spPr>
        <p:txBody>
          <a:bodyPr/>
          <a:lstStyle/>
          <a:p>
            <a:pPr eaLnBrk="1" hangingPunct="1"/>
            <a:r>
              <a:rPr lang="en-US" altLang="en-US" sz="2000" i="1" smtClean="0"/>
              <a:t>Loops</a:t>
            </a:r>
            <a:r>
              <a:rPr lang="en-US" altLang="en-US" sz="2000" smtClean="0"/>
              <a:t> are used for problems that require repeating some action.</a:t>
            </a:r>
          </a:p>
          <a:p>
            <a:pPr eaLnBrk="1" hangingPunct="1"/>
            <a:endParaRPr lang="en-US" altLang="en-US" sz="1200" smtClean="0"/>
          </a:p>
          <a:p>
            <a:pPr eaLnBrk="1" hangingPunct="1"/>
            <a:r>
              <a:rPr lang="en-US" altLang="en-US" sz="2000" smtClean="0"/>
              <a:t>A loop consists of:</a:t>
            </a:r>
          </a:p>
          <a:p>
            <a:pPr lvl="1" eaLnBrk="1" hangingPunct="1"/>
            <a:r>
              <a:rPr lang="en-US" altLang="en-US" sz="1800" smtClean="0"/>
              <a:t>Body: The code that is repeated in a loop.</a:t>
            </a:r>
          </a:p>
          <a:p>
            <a:pPr lvl="1" eaLnBrk="1" hangingPunct="1"/>
            <a:r>
              <a:rPr lang="en-US" altLang="en-US" sz="1800" smtClean="0"/>
              <a:t>Condition (boolean expression): as long as it is true, the body is executed.</a:t>
            </a:r>
          </a:p>
          <a:p>
            <a:pPr eaLnBrk="1" hangingPunct="1"/>
            <a:endParaRPr lang="en-US" altLang="en-US" sz="900" smtClean="0"/>
          </a:p>
          <a:p>
            <a:pPr eaLnBrk="1" hangingPunct="1"/>
            <a:r>
              <a:rPr lang="en-US" altLang="en-US" sz="2000" smtClean="0"/>
              <a:t>Each repetition of the loop body is called an </a:t>
            </a:r>
            <a:r>
              <a:rPr lang="en-US" altLang="en-US" sz="2000" i="1" smtClean="0"/>
              <a:t>iteration</a:t>
            </a:r>
            <a:r>
              <a:rPr lang="en-US" altLang="en-US" sz="2000" smtClean="0"/>
              <a:t> of the loop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2000" smtClean="0"/>
              <a:t>Java has three types of loop statements:  </a:t>
            </a:r>
          </a:p>
          <a:p>
            <a:pPr lvl="1" eaLnBrk="1" hangingPunct="1"/>
            <a:r>
              <a:rPr lang="en-US" altLang="en-US" sz="1800" smtClean="0"/>
              <a:t>The </a:t>
            </a:r>
            <a:r>
              <a:rPr lang="en-US" altLang="en-US" sz="1800" b="1" smtClean="0">
                <a:solidFill>
                  <a:srgbClr val="034CA1"/>
                </a:solidFill>
                <a:latin typeface="Courier New" panose="02070309020205020404" pitchFamily="49" charset="0"/>
              </a:rPr>
              <a:t>while</a:t>
            </a:r>
            <a:endParaRPr lang="en-US" altLang="en-US" sz="1800" smtClean="0"/>
          </a:p>
          <a:p>
            <a:pPr lvl="1" eaLnBrk="1" hangingPunct="1"/>
            <a:r>
              <a:rPr lang="en-US" altLang="en-US" sz="1800" smtClean="0"/>
              <a:t>The </a:t>
            </a:r>
            <a:r>
              <a:rPr lang="en-US" altLang="en-US" sz="1800" b="1" smtClean="0">
                <a:solidFill>
                  <a:srgbClr val="034CA1"/>
                </a:solidFill>
                <a:latin typeface="Courier New" panose="02070309020205020404" pitchFamily="49" charset="0"/>
              </a:rPr>
              <a:t>do-while</a:t>
            </a:r>
            <a:endParaRPr lang="en-US" altLang="en-US" sz="1800" smtClean="0"/>
          </a:p>
          <a:p>
            <a:pPr lvl="1" eaLnBrk="1" hangingPunct="1"/>
            <a:r>
              <a:rPr lang="en-US" altLang="en-US" sz="1800" smtClean="0"/>
              <a:t>The  </a:t>
            </a:r>
            <a:r>
              <a:rPr lang="en-US" altLang="en-US" sz="1800" b="1" smtClean="0">
                <a:solidFill>
                  <a:srgbClr val="034CA1"/>
                </a:solidFill>
                <a:latin typeface="Courier New" panose="02070309020205020404" pitchFamily="49" charset="0"/>
              </a:rPr>
              <a:t>for</a:t>
            </a:r>
            <a:r>
              <a:rPr lang="en-US" altLang="en-US" sz="1800" smtClean="0"/>
              <a:t> </a:t>
            </a:r>
          </a:p>
          <a:p>
            <a:pPr eaLnBrk="1" hangingPunct="1"/>
            <a:endParaRPr lang="en-US" altLang="en-US" sz="8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5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51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1000"/>
                                        <p:tgtEl>
                                          <p:spTgt spid="51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1000"/>
                                        <p:tgtEl>
                                          <p:spTgt spid="51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C983306-D2E8-4635-B1EC-66EE8CD843DF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while &amp; do-while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5E01682F-F12F-4FDD-9D45-038810059E44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20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altLang="en-US" smtClean="0">
                <a:cs typeface="Tahoma" panose="020B0604030504040204" pitchFamily="34" charset="0"/>
              </a:rPr>
              <a:t> loop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76400"/>
            <a:ext cx="8077200" cy="30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General form: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1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smtClean="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914400" y="2133600"/>
            <a:ext cx="2286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while(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   statement;</a:t>
            </a:r>
            <a:endParaRPr lang="en-US" altLang="en-US" sz="1800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715000" y="2057400"/>
            <a:ext cx="29718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while(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   block_statement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810000" y="228600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/>
              <a:t>OR</a:t>
            </a: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4267200" y="3276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3276600" y="3505200"/>
            <a:ext cx="1981200" cy="7620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latin typeface="Arial" panose="020B0604020202020204" pitchFamily="34" charset="0"/>
              </a:rPr>
              <a:t>bool_exp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410200" y="4419600"/>
            <a:ext cx="13716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while body</a:t>
            </a:r>
          </a:p>
        </p:txBody>
      </p:sp>
      <p:cxnSp>
        <p:nvCxnSpPr>
          <p:cNvPr id="6158" name="AutoShape 14"/>
          <p:cNvCxnSpPr>
            <a:cxnSpLocks noChangeShapeType="1"/>
            <a:stCxn id="6157" idx="2"/>
            <a:endCxn id="6156" idx="2"/>
          </p:cNvCxnSpPr>
          <p:nvPr/>
        </p:nvCxnSpPr>
        <p:spPr bwMode="auto">
          <a:xfrm rot="5400000" flipH="1">
            <a:off x="4920456" y="3613944"/>
            <a:ext cx="522288" cy="1828800"/>
          </a:xfrm>
          <a:prstGeom prst="bentConnector3">
            <a:avLst>
              <a:gd name="adj1" fmla="val -4381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9" name="Line 15"/>
          <p:cNvSpPr>
            <a:spLocks noChangeShapeType="1"/>
          </p:cNvSpPr>
          <p:nvPr/>
        </p:nvSpPr>
        <p:spPr bwMode="auto">
          <a:xfrm flipH="1">
            <a:off x="2895600" y="3886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2895600" y="38862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2895600" y="5791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>
            <a:off x="4191000" y="5791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590800" y="3505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false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257800" y="3505200"/>
            <a:ext cx="1219200" cy="914400"/>
            <a:chOff x="3312" y="2208"/>
            <a:chExt cx="768" cy="576"/>
          </a:xfrm>
        </p:grpSpPr>
        <p:cxnSp>
          <p:nvCxnSpPr>
            <p:cNvPr id="8213" name="AutoShape 21"/>
            <p:cNvCxnSpPr>
              <a:cxnSpLocks noChangeShapeType="1"/>
              <a:stCxn id="6156" idx="3"/>
              <a:endCxn id="6157" idx="0"/>
            </p:cNvCxnSpPr>
            <p:nvPr/>
          </p:nvCxnSpPr>
          <p:spPr bwMode="auto">
            <a:xfrm>
              <a:off x="3312" y="2448"/>
              <a:ext cx="528" cy="336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14" name="Text Box 22"/>
            <p:cNvSpPr txBox="1">
              <a:spLocks noChangeArrowheads="1"/>
            </p:cNvSpPr>
            <p:nvPr/>
          </p:nvSpPr>
          <p:spPr bwMode="auto">
            <a:xfrm>
              <a:off x="3600" y="2208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true</a:t>
              </a:r>
            </a:p>
          </p:txBody>
        </p:sp>
      </p:grp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219200" y="990600"/>
            <a:ext cx="7620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339933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A while-statement is used to execute a statement or a compound-statement </a:t>
            </a:r>
            <a:r>
              <a:rPr lang="en-US" altLang="en-US" sz="1800" u="sng"/>
              <a:t>zero</a:t>
            </a:r>
            <a:r>
              <a:rPr lang="en-US" altLang="en-US" sz="1800"/>
              <a:t> or more times.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  <p:bldP spid="6152" grpId="0"/>
      <p:bldP spid="6153" grpId="0"/>
      <p:bldP spid="6154" grpId="0"/>
      <p:bldP spid="6155" grpId="0" animBg="1"/>
      <p:bldP spid="6156" grpId="0" animBg="1"/>
      <p:bldP spid="6157" grpId="0" animBg="1"/>
      <p:bldP spid="6159" grpId="0" animBg="1"/>
      <p:bldP spid="6160" grpId="0" animBg="1"/>
      <p:bldP spid="6161" grpId="0" animBg="1"/>
      <p:bldP spid="6162" grpId="0" animBg="1"/>
      <p:bldP spid="61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3895C04-800F-4833-85D0-3C889535A379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while &amp; do-while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680EA26A-B656-48B3-828E-97FF2B8F8603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20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</a:rPr>
              <a:t>while</a:t>
            </a:r>
            <a:r>
              <a:rPr lang="en-US" altLang="en-US" smtClean="0"/>
              <a:t> loop examples 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381000" y="1295400"/>
          <a:ext cx="8534400" cy="4419599"/>
        </p:xfrm>
        <a:graphic>
          <a:graphicData uri="http://schemas.openxmlformats.org/drawingml/2006/table">
            <a:tbl>
              <a:tblPr/>
              <a:tblGrid>
                <a:gridCol w="548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381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raditional Arabic"/>
                        </a:rPr>
                        <a:t>while-loop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raditional Arabic"/>
                        </a:rPr>
                        <a:t>output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833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45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599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57200" y="1676400"/>
            <a:ext cx="53340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int n = 1;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while(n &lt;= 10){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System.out.printf("%d    ", n);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</a:t>
            </a: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n += 2;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}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248400" y="1676400"/>
            <a:ext cx="2247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1     3     5     7     9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7200" y="3124200"/>
            <a:ext cx="5334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int k = 12;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while(k &gt; 6)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System.out.printf("%d    ", k--);      </a:t>
            </a:r>
            <a:endParaRPr lang="en-US" altLang="en-US" sz="18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248400" y="3124200"/>
            <a:ext cx="2247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12     11     10     9     8     7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57200" y="4114800"/>
            <a:ext cx="5334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int num = 2;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System.out.println("number\tsquare root\tsquare\n");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while(num &lt;= 5){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System.out. printf("%d\t%.2f\t%2d\n", num, Math.sqrt(num), 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     num * num);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num++;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}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096000" y="4114800"/>
            <a:ext cx="25908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number     square root       square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2               1.41                   4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3                1.73                   9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4                2.00                 16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5                2.24                 25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04800" y="5943600"/>
            <a:ext cx="8885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Note: Loops, like the above loops, in which a loop control variable is used to control the number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of repetitions are called counter-controlled loops.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11BC9E6-4004-46E8-AB53-0EF3100C68C1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while &amp; do-while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6B160B32-96EB-43B6-980E-77D785EC561D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20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</a:rPr>
              <a:t>do-while</a:t>
            </a:r>
            <a:r>
              <a:rPr lang="en-US" altLang="en-US" smtClean="0"/>
              <a:t> loop 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219200"/>
            <a:ext cx="88392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A </a:t>
            </a:r>
            <a:r>
              <a:rPr lang="en-US" altLang="en-US" sz="2000" b="1" smtClean="0">
                <a:solidFill>
                  <a:srgbClr val="034CA1"/>
                </a:solidFill>
                <a:latin typeface="Courier New" panose="02070309020205020404" pitchFamily="49" charset="0"/>
              </a:rPr>
              <a:t>do-while</a:t>
            </a:r>
            <a:r>
              <a:rPr lang="en-US" altLang="en-US" sz="2000" smtClean="0"/>
              <a:t> statement is used to execute a statement </a:t>
            </a:r>
            <a:r>
              <a:rPr lang="en-US" altLang="en-US" sz="2000" u="sng" smtClean="0"/>
              <a:t>one</a:t>
            </a:r>
            <a:r>
              <a:rPr lang="en-US" altLang="en-US" sz="2000" smtClean="0"/>
              <a:t> or more times.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General form: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914400" y="2286000"/>
            <a:ext cx="24384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  statement;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while(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191000" y="25146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/>
              <a:t>OR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715000" y="2286000"/>
            <a:ext cx="27432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  block_statement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while(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bool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4343400" y="3429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3352800" y="4724400"/>
            <a:ext cx="1981200" cy="7620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latin typeface="Arial" panose="020B0604020202020204" pitchFamily="34" charset="0"/>
              </a:rPr>
              <a:t>bool_exp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657600" y="3657600"/>
            <a:ext cx="1371600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do-loop body</a:t>
            </a:r>
          </a:p>
        </p:txBody>
      </p:sp>
      <p:cxnSp>
        <p:nvCxnSpPr>
          <p:cNvPr id="9231" name="AutoShape 15"/>
          <p:cNvCxnSpPr>
            <a:cxnSpLocks noChangeShapeType="1"/>
            <a:endCxn id="9229" idx="0"/>
          </p:cNvCxnSpPr>
          <p:nvPr/>
        </p:nvCxnSpPr>
        <p:spPr bwMode="auto">
          <a:xfrm rot="5400000">
            <a:off x="4135437" y="4516438"/>
            <a:ext cx="4159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2" name="Line 16"/>
          <p:cNvSpPr>
            <a:spLocks noChangeShapeType="1"/>
          </p:cNvSpPr>
          <p:nvPr/>
        </p:nvSpPr>
        <p:spPr bwMode="auto">
          <a:xfrm flipH="1">
            <a:off x="2895600" y="5105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2895600" y="5105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>
            <a:off x="2895600" y="5791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4191000" y="5791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2362200" y="4724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false</a:t>
            </a:r>
          </a:p>
        </p:txBody>
      </p:sp>
      <p:cxnSp>
        <p:nvCxnSpPr>
          <p:cNvPr id="9240" name="AutoShape 24"/>
          <p:cNvCxnSpPr>
            <a:cxnSpLocks noChangeShapeType="1"/>
          </p:cNvCxnSpPr>
          <p:nvPr/>
        </p:nvCxnSpPr>
        <p:spPr bwMode="auto">
          <a:xfrm flipH="1" flipV="1">
            <a:off x="5029200" y="3983038"/>
            <a:ext cx="304800" cy="1122362"/>
          </a:xfrm>
          <a:prstGeom prst="bentConnector3">
            <a:avLst>
              <a:gd name="adj1" fmla="val -75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5410200" y="5195888"/>
            <a:ext cx="685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true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uild="p"/>
      <p:bldP spid="9224" grpId="0"/>
      <p:bldP spid="9226" grpId="0"/>
      <p:bldP spid="9227" grpId="0"/>
      <p:bldP spid="9228" grpId="0" animBg="1"/>
      <p:bldP spid="9229" grpId="0" animBg="1"/>
      <p:bldP spid="9230" grpId="0" animBg="1"/>
      <p:bldP spid="9232" grpId="0" animBg="1"/>
      <p:bldP spid="9233" grpId="0" animBg="1"/>
      <p:bldP spid="9234" grpId="0" animBg="1"/>
      <p:bldP spid="9235" grpId="0" animBg="1"/>
      <p:bldP spid="9236" grpId="0"/>
      <p:bldP spid="92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BF14794-097B-4C0D-820F-50AC2FA837B6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while &amp; do-while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35361DB-B246-4464-86B6-22F8DA837070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20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</a:rPr>
              <a:t>do-while</a:t>
            </a:r>
            <a:r>
              <a:rPr lang="en-US" altLang="en-US" smtClean="0"/>
              <a:t> loop examples 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381000" y="1295400"/>
          <a:ext cx="8534400" cy="4545012"/>
        </p:xfrm>
        <a:graphic>
          <a:graphicData uri="http://schemas.openxmlformats.org/drawingml/2006/table">
            <a:tbl>
              <a:tblPr/>
              <a:tblGrid>
                <a:gridCol w="548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37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raditional Arabic"/>
                        </a:rPr>
                        <a:t>do-while</a:t>
                      </a:r>
                      <a:r>
                        <a:rPr lang="en-US" sz="1400" baseline="0" dirty="0" smtClean="0">
                          <a:latin typeface="Times New Roman"/>
                          <a:ea typeface="Times New Roman"/>
                          <a:cs typeface="Traditional Arabic"/>
                        </a:rPr>
                        <a:t>  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Traditional Arabic"/>
                        </a:rPr>
                        <a:t>loop</a:t>
                      </a: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raditional Arabic"/>
                        </a:rPr>
                        <a:t>output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820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16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585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57200" y="1676400"/>
            <a:ext cx="53340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int n = 1;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do{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System.out.printf("%d    ", n);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</a:t>
            </a: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n += 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</a:t>
            </a: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} while(n &lt;= 10);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248400" y="1676400"/>
            <a:ext cx="2247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1     3     5     7     9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7200" y="3124200"/>
            <a:ext cx="5334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int k = 12;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do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System.out.printf("%d    ", k--);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while(k &gt; 6);      </a:t>
            </a:r>
            <a:endParaRPr lang="en-US" altLang="en-US" sz="18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248400" y="3124200"/>
            <a:ext cx="2247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12     11     10     9     8     7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57200" y="4114800"/>
            <a:ext cx="5334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int num = 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System.out.println("number\tsquare root\tsquare\n");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do{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System.out. printf("%d\t%.2f\t%2d\n", num, Math.sqrt(num),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     num * num);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  num++;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  }while(num &lt;= 5);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096000" y="4114800"/>
            <a:ext cx="2590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number     square root       square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2               1.41                   4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3                1.73                   9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en-US" sz="1400">
                <a:latin typeface="Times New Roman" panose="02020603050405020304" pitchFamily="18" charset="0"/>
                <a:ea typeface="Times New Roman" panose="02020603050405020304" pitchFamily="18" charset="0"/>
                <a:cs typeface="Traditional Arabic" panose="02020603050405020304" pitchFamily="18" charset="-78"/>
              </a:rPr>
              <a:t>4                2.00                 16</a:t>
            </a:r>
            <a:endParaRPr lang="en-US" altLang="en-US" sz="1400">
              <a:latin typeface="Times New Roman" panose="02020603050405020304" pitchFamily="18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0542DA8-C10B-43D5-9BB1-5B20D278E0C8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while &amp; do-while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985E9B8-4E46-438C-B8BE-354422993515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20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b="1" dirty="0" smtClean="0"/>
              <a:t>Sentinel controlled loops</a:t>
            </a:r>
            <a:endParaRPr lang="en-US" altLang="en-US" dirty="0" smtClean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990600" y="914400"/>
            <a:ext cx="79248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A sentinel is a value or values that mark the end of a series of data values; but is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 not a data value itself.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04800" y="1600200"/>
            <a:ext cx="685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Sentinels may be used to control loop iterations: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04800" y="2057400"/>
            <a:ext cx="838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 Example: Write a Java program fragment that prompts for and reads student grades in a quiz. It then calculates and displays the average. Use a negative value or a value greater than 100 as the sentinel.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1000" y="2895600"/>
            <a:ext cx="81534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 err="1">
                <a:solidFill>
                  <a:srgbClr val="0000CC"/>
                </a:solidFill>
              </a:rPr>
              <a:t>int</a:t>
            </a:r>
            <a:r>
              <a:rPr lang="en-US" altLang="en-US" sz="1600" dirty="0">
                <a:solidFill>
                  <a:srgbClr val="0000CC"/>
                </a:solidFill>
              </a:rPr>
              <a:t> count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double grade, </a:t>
            </a:r>
            <a:r>
              <a:rPr lang="en-US" altLang="en-US" sz="1600" dirty="0" err="1">
                <a:solidFill>
                  <a:srgbClr val="0000CC"/>
                </a:solidFill>
              </a:rPr>
              <a:t>sumOfGrades</a:t>
            </a:r>
            <a:r>
              <a:rPr lang="en-US" altLang="en-US" sz="1600" dirty="0">
                <a:solidFill>
                  <a:srgbClr val="0000CC"/>
                </a:solidFill>
              </a:rPr>
              <a:t> = 0.0;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 err="1">
                <a:solidFill>
                  <a:srgbClr val="C00000"/>
                </a:solidFill>
              </a:rPr>
              <a:t>System.out.printf</a:t>
            </a:r>
            <a:r>
              <a:rPr lang="en-US" altLang="en-US" sz="1600" dirty="0">
                <a:solidFill>
                  <a:srgbClr val="C00000"/>
                </a:solidFill>
              </a:rPr>
              <a:t>("Enter grade#%d (0 &lt; or &gt; 100 to terminate</a:t>
            </a:r>
            <a:r>
              <a:rPr lang="en-US" altLang="en-US" sz="1600" dirty="0" smtClean="0">
                <a:solidFill>
                  <a:srgbClr val="C00000"/>
                </a:solidFill>
              </a:rPr>
              <a:t>): ", </a:t>
            </a:r>
            <a:r>
              <a:rPr lang="en-US" altLang="en-US" sz="1600" dirty="0">
                <a:solidFill>
                  <a:srgbClr val="C00000"/>
                </a:solidFill>
              </a:rPr>
              <a:t>count+1);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C00000"/>
                </a:solidFill>
              </a:rPr>
              <a:t>grade = </a:t>
            </a:r>
            <a:r>
              <a:rPr lang="en-US" altLang="en-US" sz="1600" dirty="0" err="1">
                <a:solidFill>
                  <a:srgbClr val="C00000"/>
                </a:solidFill>
              </a:rPr>
              <a:t>scanner.nextDouble</a:t>
            </a:r>
            <a:r>
              <a:rPr lang="en-US" altLang="en-US" sz="1600" dirty="0">
                <a:solidFill>
                  <a:srgbClr val="C00000"/>
                </a:solidFill>
              </a:rPr>
              <a:t>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while(grade &gt;= 0 &amp;&amp; grade &lt;= 100){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   count++;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   </a:t>
            </a:r>
            <a:r>
              <a:rPr lang="en-US" altLang="en-US" sz="1600" dirty="0" err="1">
                <a:solidFill>
                  <a:srgbClr val="0000CC"/>
                </a:solidFill>
              </a:rPr>
              <a:t>sumOfGrades</a:t>
            </a:r>
            <a:r>
              <a:rPr lang="en-US" altLang="en-US" sz="1600" dirty="0">
                <a:solidFill>
                  <a:srgbClr val="0000CC"/>
                </a:solidFill>
              </a:rPr>
              <a:t> += grade;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   </a:t>
            </a:r>
            <a:r>
              <a:rPr lang="en-US" altLang="en-US" sz="1600" dirty="0" err="1">
                <a:solidFill>
                  <a:srgbClr val="C00000"/>
                </a:solidFill>
              </a:rPr>
              <a:t>System.out.printf</a:t>
            </a:r>
            <a:r>
              <a:rPr lang="en-US" altLang="en-US" sz="1600" dirty="0">
                <a:solidFill>
                  <a:srgbClr val="C00000"/>
                </a:solidFill>
              </a:rPr>
              <a:t>("Enter grade#%d (0 &lt; or &gt; 100 to terminate</a:t>
            </a:r>
            <a:r>
              <a:rPr lang="en-US" altLang="en-US" sz="1600" dirty="0" smtClean="0">
                <a:solidFill>
                  <a:srgbClr val="C00000"/>
                </a:solidFill>
              </a:rPr>
              <a:t>): ", </a:t>
            </a:r>
            <a:r>
              <a:rPr lang="en-US" altLang="en-US" sz="1600" dirty="0">
                <a:solidFill>
                  <a:srgbClr val="C00000"/>
                </a:solidFill>
              </a:rPr>
              <a:t>count+1);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C00000"/>
                </a:solidFill>
              </a:rPr>
              <a:t>   grade = </a:t>
            </a:r>
            <a:r>
              <a:rPr lang="en-US" altLang="en-US" sz="1600" dirty="0" err="1">
                <a:solidFill>
                  <a:srgbClr val="C00000"/>
                </a:solidFill>
              </a:rPr>
              <a:t>scanner.nextDouble</a:t>
            </a:r>
            <a:r>
              <a:rPr lang="en-US" altLang="en-US" sz="1600" dirty="0">
                <a:solidFill>
                  <a:srgbClr val="C00000"/>
                </a:solidFill>
              </a:rPr>
              <a:t>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if(count </a:t>
            </a:r>
            <a:r>
              <a:rPr lang="en-US" altLang="en-US" sz="1600" b="1" dirty="0">
                <a:solidFill>
                  <a:srgbClr val="0000CC"/>
                </a:solidFill>
              </a:rPr>
              <a:t>==</a:t>
            </a:r>
            <a:r>
              <a:rPr lang="en-US" altLang="en-US" sz="1600" dirty="0">
                <a:solidFill>
                  <a:srgbClr val="0000CC"/>
                </a:solidFill>
              </a:rPr>
              <a:t> 0)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  </a:t>
            </a:r>
            <a:r>
              <a:rPr lang="en-US" altLang="en-US" sz="1600" dirty="0" err="1">
                <a:solidFill>
                  <a:srgbClr val="0000CC"/>
                </a:solidFill>
              </a:rPr>
              <a:t>System.out.println</a:t>
            </a:r>
            <a:r>
              <a:rPr lang="en-US" altLang="en-US" sz="1600" dirty="0">
                <a:solidFill>
                  <a:srgbClr val="0000CC"/>
                </a:solidFill>
              </a:rPr>
              <a:t>("Error: No valid grade entered");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CC"/>
                </a:solidFill>
              </a:rPr>
              <a:t>   </a:t>
            </a:r>
            <a:r>
              <a:rPr lang="en-US" altLang="en-US" sz="1600" dirty="0" err="1">
                <a:solidFill>
                  <a:srgbClr val="0000CC"/>
                </a:solidFill>
              </a:rPr>
              <a:t>System.out.printf</a:t>
            </a:r>
            <a:r>
              <a:rPr lang="en-US" altLang="en-US" sz="1600" dirty="0">
                <a:solidFill>
                  <a:srgbClr val="0000CC"/>
                </a:solidFill>
              </a:rPr>
              <a:t>("Average = %.2f%n", </a:t>
            </a:r>
            <a:r>
              <a:rPr lang="en-US" altLang="en-US" sz="1600" dirty="0" err="1">
                <a:solidFill>
                  <a:srgbClr val="0000CC"/>
                </a:solidFill>
              </a:rPr>
              <a:t>sumOfGrades</a:t>
            </a:r>
            <a:r>
              <a:rPr lang="en-US" altLang="en-US" sz="1600" dirty="0">
                <a:solidFill>
                  <a:srgbClr val="0000CC"/>
                </a:solidFill>
              </a:rPr>
              <a:t> / count);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8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Infinite loops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344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A loop that runs for infinite times occurs when the condition is always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altLang="en-US" sz="2000" smtClean="0"/>
              <a:t>.</a:t>
            </a:r>
          </a:p>
          <a:p>
            <a:pPr eaLnBrk="1" hangingPunct="1"/>
            <a:r>
              <a:rPr lang="en-US" altLang="en-US" sz="2000" smtClean="0"/>
              <a:t>This happens because of a logical error in the condition.</a:t>
            </a:r>
          </a:p>
          <a:p>
            <a:pPr eaLnBrk="1" hangingPunct="1"/>
            <a:r>
              <a:rPr lang="en-US" altLang="en-US" sz="2000" smtClean="0"/>
              <a:t>Write a code snippet that finds the sum of odd numbers less than 12.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2000" smtClean="0"/>
              <a:t>The condition should be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number &lt;= 12</a:t>
            </a:r>
            <a:r>
              <a:rPr lang="en-US" altLang="en-US" sz="2000" smtClean="0"/>
              <a:t>.</a:t>
            </a:r>
          </a:p>
          <a:p>
            <a:pPr eaLnBrk="1" hangingPunct="1"/>
            <a:endParaRPr lang="en-US" altLang="en-US" sz="2000" smtClean="0"/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914400" y="2590800"/>
            <a:ext cx="43434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number = 1, sum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while(number != 12){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sum = sum + number;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number = number + 2;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5257800" y="2819400"/>
            <a:ext cx="3581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altLang="en-US" sz="1800"/>
              <a:t>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1 3 5 7 9 11 13 15 ... </a:t>
            </a:r>
            <a:r>
              <a:rPr lang="en-US" altLang="en-US">
                <a:latin typeface="Courier New" panose="02070309020205020404" pitchFamily="49" charset="0"/>
              </a:rPr>
              <a:t>∞</a:t>
            </a:r>
            <a:endParaRPr lang="en-US" altLang="en-US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  <p:bldP spid="61444" grpId="0"/>
      <p:bldP spid="61445" grpId="0"/>
    </p:bld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6772</TotalTime>
  <Words>1262</Words>
  <Application>Microsoft Office PowerPoint</Application>
  <PresentationFormat>On-screen Show (4:3)</PresentationFormat>
  <Paragraphs>280</Paragraphs>
  <Slides>16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ＭＳ Ｐゴシック</vt:lpstr>
      <vt:lpstr>ＭＳ Ｐゴシック</vt:lpstr>
      <vt:lpstr>Arial</vt:lpstr>
      <vt:lpstr>Arial Narrow</vt:lpstr>
      <vt:lpstr>Courier New</vt:lpstr>
      <vt:lpstr>Tahoma</vt:lpstr>
      <vt:lpstr>Times New Roman</vt:lpstr>
      <vt:lpstr>Traditional Arabic</vt:lpstr>
      <vt:lpstr>Wingdings</vt:lpstr>
      <vt:lpstr>1_Blends</vt:lpstr>
      <vt:lpstr>Image</vt:lpstr>
      <vt:lpstr>PowerPoint Presentation</vt:lpstr>
      <vt:lpstr>Outline</vt:lpstr>
      <vt:lpstr>Introduction</vt:lpstr>
      <vt:lpstr>while loop</vt:lpstr>
      <vt:lpstr>while loop examples </vt:lpstr>
      <vt:lpstr>do-while loop </vt:lpstr>
      <vt:lpstr>do-while loop examples </vt:lpstr>
      <vt:lpstr>Sentinel controlled loops</vt:lpstr>
      <vt:lpstr>Infinite loops</vt:lpstr>
      <vt:lpstr>Infinite loops</vt:lpstr>
      <vt:lpstr>Using do-while loops in menu driven programs</vt:lpstr>
      <vt:lpstr>Using do-while loops in input validation</vt:lpstr>
      <vt:lpstr>Using do-while loops to recover from Exceptions</vt:lpstr>
      <vt:lpstr>PowerPoint Presentation</vt:lpstr>
      <vt:lpstr>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itc</dc:creator>
  <cp:lastModifiedBy>Mohammad Alshayeb</cp:lastModifiedBy>
  <cp:revision>682</cp:revision>
  <cp:lastPrinted>1999-09-10T20:38:56Z</cp:lastPrinted>
  <dcterms:created xsi:type="dcterms:W3CDTF">1998-06-19T04:38:52Z</dcterms:created>
  <dcterms:modified xsi:type="dcterms:W3CDTF">2018-07-07T11:30:27Z</dcterms:modified>
</cp:coreProperties>
</file>