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  <p:sldMasterId id="2147483924" r:id="rId2"/>
  </p:sldMasterIdLst>
  <p:notesMasterIdLst>
    <p:notesMasterId r:id="rId32"/>
  </p:notesMasterIdLst>
  <p:handoutMasterIdLst>
    <p:handoutMasterId r:id="rId33"/>
  </p:handoutMasterIdLst>
  <p:sldIdLst>
    <p:sldId id="309" r:id="rId3"/>
    <p:sldId id="316" r:id="rId4"/>
    <p:sldId id="312" r:id="rId5"/>
    <p:sldId id="285" r:id="rId6"/>
    <p:sldId id="335" r:id="rId7"/>
    <p:sldId id="336" r:id="rId8"/>
    <p:sldId id="337" r:id="rId9"/>
    <p:sldId id="344" r:id="rId10"/>
    <p:sldId id="342" r:id="rId11"/>
    <p:sldId id="311" r:id="rId12"/>
    <p:sldId id="346" r:id="rId13"/>
    <p:sldId id="345" r:id="rId14"/>
    <p:sldId id="313" r:id="rId15"/>
    <p:sldId id="289" r:id="rId16"/>
    <p:sldId id="343" r:id="rId17"/>
    <p:sldId id="290" r:id="rId18"/>
    <p:sldId id="318" r:id="rId19"/>
    <p:sldId id="331" r:id="rId20"/>
    <p:sldId id="332" r:id="rId21"/>
    <p:sldId id="333" r:id="rId22"/>
    <p:sldId id="334" r:id="rId23"/>
    <p:sldId id="338" r:id="rId24"/>
    <p:sldId id="348" r:id="rId25"/>
    <p:sldId id="349" r:id="rId26"/>
    <p:sldId id="347" r:id="rId27"/>
    <p:sldId id="350" r:id="rId28"/>
    <p:sldId id="340" r:id="rId29"/>
    <p:sldId id="341" r:id="rId30"/>
    <p:sldId id="283" r:id="rId31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5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121328"/>
    <a:srgbClr val="008000"/>
    <a:srgbClr val="170981"/>
    <a:srgbClr val="F6E6EA"/>
    <a:srgbClr val="FAE2F6"/>
    <a:srgbClr val="D7FDF9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16" autoAdjust="0"/>
    <p:restoredTop sz="93096" autoAdjust="0"/>
  </p:normalViewPr>
  <p:slideViewPr>
    <p:cSldViewPr>
      <p:cViewPr varScale="1">
        <p:scale>
          <a:sx n="86" d="100"/>
          <a:sy n="86" d="100"/>
        </p:scale>
        <p:origin x="1230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2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530" y="-72"/>
      </p:cViewPr>
      <p:guideLst>
        <p:guide orient="horz" pos="3225"/>
        <p:guide pos="223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536" rtl="0" eaLnBrk="0" hangingPunct="0">
              <a:defRPr sz="13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536" rtl="0" eaLnBrk="0" hangingPunct="0">
              <a:defRPr sz="13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536" rtl="0" eaLnBrk="0" hangingPunct="0">
              <a:defRPr sz="13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5200" rtl="0" eaLnBrk="0" hangingPunct="0">
              <a:defRPr sz="13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4701253A-6CE0-4802-BBA9-70DFF39B7C3C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9622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536" rtl="0" eaLnBrk="0" hangingPunct="0">
              <a:defRPr sz="13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536" rtl="0" eaLnBrk="0" hangingPunct="0">
              <a:defRPr sz="13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62513"/>
            <a:ext cx="520382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536" rtl="0" eaLnBrk="0" hangingPunct="0">
              <a:defRPr sz="13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5200" rtl="0" eaLnBrk="0" hangingPunct="0">
              <a:defRPr sz="13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BF5D4D5F-0735-42C3-8793-57B643B5862C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4989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05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728913"/>
            <a:ext cx="6096000" cy="7762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905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295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038600" y="5486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hangingPunct="1">
              <a:defRPr sz="1400">
                <a:solidFill>
                  <a:schemeClr val="bg2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FE40B21-D8D8-4866-AF53-61FCCF2A8446}" type="datetime4">
              <a:rPr lang="en-US"/>
              <a:pPr>
                <a:defRPr/>
              </a:pPr>
              <a:t>June 30,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049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2758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214313"/>
            <a:ext cx="1997075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14313"/>
            <a:ext cx="5843588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89200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14313"/>
            <a:ext cx="7307263" cy="6238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62000" y="1371600"/>
            <a:ext cx="7659688" cy="4760913"/>
          </a:xfrm>
        </p:spPr>
        <p:txBody>
          <a:bodyPr/>
          <a:lstStyle/>
          <a:p>
            <a:pPr lvl="0"/>
            <a:endParaRPr lang="ar-SA" noProof="0" smtClean="0"/>
          </a:p>
        </p:txBody>
      </p:sp>
    </p:spTree>
    <p:extLst>
      <p:ext uri="{BB962C8B-B14F-4D97-AF65-F5344CB8AC3E}">
        <p14:creationId xmlns:p14="http://schemas.microsoft.com/office/powerpoint/2010/main" val="3699466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8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728913"/>
            <a:ext cx="6096000" cy="7762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028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295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038600" y="5486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hangingPunct="1">
              <a:defRPr sz="1400">
                <a:solidFill>
                  <a:srgbClr val="1C1C1C"/>
                </a:solidFill>
                <a:cs typeface="Arial" charset="0"/>
              </a:defRPr>
            </a:lvl1pPr>
          </a:lstStyle>
          <a:p>
            <a:pPr>
              <a:defRPr/>
            </a:pPr>
            <a:fld id="{A4312EE3-86A0-4BCE-81EE-8AC6C1FBF742}" type="datetime4">
              <a:rPr lang="en-US"/>
              <a:pPr>
                <a:defRPr/>
              </a:pPr>
              <a:t>June 30,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1135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3757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0494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371600"/>
            <a:ext cx="3752850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7250" y="1371600"/>
            <a:ext cx="3754438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2757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225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9660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3699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141529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0115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74040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8594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214313"/>
            <a:ext cx="1997075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14313"/>
            <a:ext cx="5843588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320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0114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371600"/>
            <a:ext cx="3752850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7250" y="1371600"/>
            <a:ext cx="3754438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30416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0823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57754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8580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207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4628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14313"/>
            <a:ext cx="7307263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371600"/>
            <a:ext cx="7659688" cy="476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4" r:id="rId1"/>
    <p:sldLayoutId id="2147484013" r:id="rId2"/>
    <p:sldLayoutId id="2147484014" r:id="rId3"/>
    <p:sldLayoutId id="2147484015" r:id="rId4"/>
    <p:sldLayoutId id="2147484016" r:id="rId5"/>
    <p:sldLayoutId id="2147484017" r:id="rId6"/>
    <p:sldLayoutId id="2147484018" r:id="rId7"/>
    <p:sldLayoutId id="2147484019" r:id="rId8"/>
    <p:sldLayoutId id="2147484020" r:id="rId9"/>
    <p:sldLayoutId id="2147484021" r:id="rId10"/>
    <p:sldLayoutId id="2147484022" r:id="rId11"/>
    <p:sldLayoutId id="214748402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5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14313"/>
            <a:ext cx="7307263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371600"/>
            <a:ext cx="7659688" cy="476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5" r:id="rId1"/>
    <p:sldLayoutId id="2147484024" r:id="rId2"/>
    <p:sldLayoutId id="2147484025" r:id="rId3"/>
    <p:sldLayoutId id="2147484026" r:id="rId4"/>
    <p:sldLayoutId id="2147484027" r:id="rId5"/>
    <p:sldLayoutId id="2147484028" r:id="rId6"/>
    <p:sldLayoutId id="2147484029" r:id="rId7"/>
    <p:sldLayoutId id="2147484030" r:id="rId8"/>
    <p:sldLayoutId id="2147484031" r:id="rId9"/>
    <p:sldLayoutId id="2147484032" r:id="rId10"/>
    <p:sldLayoutId id="214748403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5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802F60F-DBCB-4C6E-91DB-E5DB1FD98A16}" type="datetime4">
              <a:rPr lang="en-US" altLang="en-US" sz="1400" smtClean="0">
                <a:solidFill>
                  <a:schemeClr val="bg2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June 30, 2018</a:t>
            </a:fld>
            <a:endParaRPr lang="en-US" altLang="en-US" sz="1400" smtClean="0">
              <a:solidFill>
                <a:schemeClr val="bg2"/>
              </a:solidFill>
            </a:endParaRPr>
          </a:p>
        </p:txBody>
      </p:sp>
      <p:sp>
        <p:nvSpPr>
          <p:cNvPr id="7171" name="Rectangle 5"/>
          <p:cNvSpPr>
            <a:spLocks noChangeArrowheads="1"/>
          </p:cNvSpPr>
          <p:nvPr/>
        </p:nvSpPr>
        <p:spPr bwMode="auto">
          <a:xfrm>
            <a:off x="3657600" y="5562600"/>
            <a:ext cx="3429000" cy="482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2133600" y="1841500"/>
            <a:ext cx="6400800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 b="1">
                <a:latin typeface="Arial" panose="020B0604020202020204" pitchFamily="34" charset="0"/>
              </a:rPr>
              <a:t>ICS102 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 b="1">
                <a:latin typeface="Arial" panose="020B0604020202020204" pitchFamily="34" charset="0"/>
              </a:rPr>
              <a:t>Lecture 4 : Console Input and Output</a:t>
            </a:r>
          </a:p>
        </p:txBody>
      </p:sp>
      <p:sp>
        <p:nvSpPr>
          <p:cNvPr id="7173" name="Text Box 7"/>
          <p:cNvSpPr txBox="1">
            <a:spLocks noChangeArrowheads="1"/>
          </p:cNvSpPr>
          <p:nvPr/>
        </p:nvSpPr>
        <p:spPr bwMode="auto">
          <a:xfrm>
            <a:off x="1219200" y="152400"/>
            <a:ext cx="7924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King Fahd University of Petroleum &amp; Minerals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College of Computer Science &amp; Engineering</a:t>
            </a:r>
            <a:endParaRPr lang="en-US" altLang="en-US"/>
          </a:p>
        </p:txBody>
      </p:sp>
      <p:sp>
        <p:nvSpPr>
          <p:cNvPr id="7174" name="Rectangle 8"/>
          <p:cNvSpPr>
            <a:spLocks noChangeArrowheads="1"/>
          </p:cNvSpPr>
          <p:nvPr/>
        </p:nvSpPr>
        <p:spPr bwMode="auto">
          <a:xfrm>
            <a:off x="2590800" y="1295400"/>
            <a:ext cx="5073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Information &amp; Computer Science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import statement</a:t>
            </a:r>
          </a:p>
        </p:txBody>
      </p:sp>
      <p:sp>
        <p:nvSpPr>
          <p:cNvPr id="1092622" name="Rectangle 14"/>
          <p:cNvSpPr>
            <a:spLocks noChangeArrowheads="1"/>
          </p:cNvSpPr>
          <p:nvPr/>
        </p:nvSpPr>
        <p:spPr bwMode="auto">
          <a:xfrm>
            <a:off x="463550" y="1143000"/>
            <a:ext cx="8472488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rgbClr val="009900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n-US" sz="1600" dirty="0">
                <a:cs typeface="Tahoma" pitchFamily="34" charset="0"/>
              </a:rPr>
              <a:t>In Java, a package is a folder containing related classes.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9900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n-US" sz="1600" dirty="0">
                <a:cs typeface="Tahoma" pitchFamily="34" charset="0"/>
              </a:rPr>
              <a:t>All classes in your current folder that do not belong to some other package belong to an unnamed package called the default package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9900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n-US" sz="1600" dirty="0">
                <a:latin typeface="+mn-lt"/>
                <a:cs typeface="Tahoma" pitchFamily="34" charset="0"/>
              </a:rPr>
              <a:t>All classes in the default package are automatically available in your program.</a:t>
            </a:r>
            <a:r>
              <a:rPr lang="en-US" altLang="en-US" sz="1600" b="1" dirty="0">
                <a:latin typeface="Courier New" pitchFamily="49" charset="0"/>
                <a:cs typeface="Courier New" pitchFamily="49" charset="0"/>
              </a:rPr>
              <a:t>	 </a:t>
            </a:r>
            <a:r>
              <a:rPr lang="en-US" altLang="en-US" sz="1600" b="1" dirty="0">
                <a:solidFill>
                  <a:srgbClr val="003366"/>
                </a:solidFill>
                <a:latin typeface="Courier New" pitchFamily="49" charset="0"/>
                <a:cs typeface="Courier New" pitchFamily="49" charset="0"/>
              </a:rPr>
              <a:t>	</a:t>
            </a:r>
            <a:endParaRPr lang="en-US" altLang="en-US" sz="1600" dirty="0">
              <a:cs typeface="Tahoma" pitchFamily="34" charset="0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rgbClr val="009900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n-US" sz="1600" dirty="0">
                <a:cs typeface="Tahoma" pitchFamily="34" charset="0"/>
              </a:rPr>
              <a:t>All classes in the </a:t>
            </a:r>
            <a:r>
              <a:rPr lang="en-US" altLang="en-US" sz="1600" b="1" dirty="0">
                <a:cs typeface="Tahoma" pitchFamily="34" charset="0"/>
              </a:rPr>
              <a:t>java.lang</a:t>
            </a:r>
            <a:r>
              <a:rPr lang="en-US" altLang="en-US" sz="1600" dirty="0">
                <a:cs typeface="Tahoma" pitchFamily="34" charset="0"/>
              </a:rPr>
              <a:t> package are also automatically available in your program.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9900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n-US" sz="1600" dirty="0">
                <a:cs typeface="Tahoma" pitchFamily="34" charset="0"/>
              </a:rPr>
              <a:t>Some of the </a:t>
            </a:r>
            <a:r>
              <a:rPr lang="en-US" altLang="en-US" sz="1600" b="1" dirty="0">
                <a:cs typeface="Tahoma" pitchFamily="34" charset="0"/>
              </a:rPr>
              <a:t>java.lang</a:t>
            </a:r>
            <a:r>
              <a:rPr lang="en-US" altLang="en-US" sz="1600" dirty="0">
                <a:cs typeface="Tahoma" pitchFamily="34" charset="0"/>
              </a:rPr>
              <a:t> package classes we have used are: System, Math, Character, String, Integer, Float, Long, and Double.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9900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n-US" sz="1600" dirty="0">
                <a:cs typeface="Tahoma" pitchFamily="34" charset="0"/>
              </a:rPr>
              <a:t>Classes belonging to other packages have to be imported if you want to use them in your program.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9900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n-US" sz="1600" dirty="0">
                <a:cs typeface="Tahoma" pitchFamily="34" charset="0"/>
              </a:rPr>
              <a:t>Example: The statement: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9900"/>
              </a:buClr>
              <a:buSzPct val="60000"/>
              <a:defRPr/>
            </a:pPr>
            <a:r>
              <a:rPr lang="en-US" altLang="en-US" sz="1600" dirty="0">
                <a:cs typeface="Tahoma" pitchFamily="34" charset="0"/>
              </a:rPr>
              <a:t>               </a:t>
            </a:r>
            <a:r>
              <a:rPr lang="en-US" altLang="en-US" sz="1600" dirty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import java.util.Scanner;   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9900"/>
              </a:buClr>
              <a:buSzPct val="60000"/>
              <a:defRPr/>
            </a:pPr>
            <a:r>
              <a:rPr lang="en-US" altLang="en-US" sz="1600" dirty="0">
                <a:cs typeface="Tahoma" pitchFamily="34" charset="0"/>
              </a:rPr>
              <a:t>      imports the class Scanner of the </a:t>
            </a:r>
            <a:r>
              <a:rPr lang="en-US" altLang="en-US" sz="1600" b="1" dirty="0">
                <a:cs typeface="Tahoma" pitchFamily="34" charset="0"/>
              </a:rPr>
              <a:t>java.util</a:t>
            </a:r>
            <a:r>
              <a:rPr lang="en-US" altLang="en-US" sz="1600" dirty="0">
                <a:cs typeface="Tahoma" pitchFamily="34" charset="0"/>
              </a:rPr>
              <a:t> package, and the statement: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9900"/>
              </a:buClr>
              <a:buSzPct val="60000"/>
              <a:defRPr/>
            </a:pPr>
            <a:r>
              <a:rPr lang="en-US" altLang="en-US" sz="1600" dirty="0">
                <a:cs typeface="Tahoma" pitchFamily="34" charset="0"/>
              </a:rPr>
              <a:t>             </a:t>
            </a:r>
            <a:r>
              <a:rPr lang="en-US" altLang="en-US" sz="1600" dirty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import java.util.*;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9900"/>
              </a:buClr>
              <a:buSzPct val="60000"/>
              <a:defRPr/>
            </a:pPr>
            <a:r>
              <a:rPr lang="en-US" altLang="en-US" sz="1600" dirty="0">
                <a:cs typeface="Tahoma" pitchFamily="34" charset="0"/>
              </a:rPr>
              <a:t>     imports all classes from the </a:t>
            </a:r>
            <a:r>
              <a:rPr lang="en-US" altLang="en-US" sz="1600" b="1" dirty="0">
                <a:cs typeface="Tahoma" pitchFamily="34" charset="0"/>
              </a:rPr>
              <a:t>java.util</a:t>
            </a:r>
            <a:r>
              <a:rPr lang="en-US" altLang="en-US" sz="1600" dirty="0">
                <a:cs typeface="Tahoma" pitchFamily="34" charset="0"/>
              </a:rPr>
              <a:t> package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66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altLang="en-US" sz="1600" dirty="0">
                <a:cs typeface="Tahoma" pitchFamily="34" charset="0"/>
              </a:rPr>
              <a:t>Note : import statements must be at the beginning of the Java file, they can only be preceded by comments and package statement. 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9900"/>
              </a:buClr>
              <a:buSzPct val="60000"/>
              <a:buFont typeface="Wingdings" pitchFamily="2" charset="2"/>
              <a:buChar char="n"/>
              <a:defRPr/>
            </a:pPr>
            <a:endParaRPr lang="en-US" altLang="en-US" sz="2000" dirty="0">
              <a:cs typeface="Tahoma" pitchFamily="34" charset="0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rgbClr val="009900"/>
              </a:buClr>
              <a:buSzPct val="60000"/>
              <a:buFont typeface="Wingdings" pitchFamily="2" charset="2"/>
              <a:buChar char="n"/>
              <a:defRPr/>
            </a:pPr>
            <a:endParaRPr lang="en-US" altLang="en-US" sz="2000" dirty="0">
              <a:cs typeface="Tahoma" pitchFamily="34" charset="0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rgbClr val="009900"/>
              </a:buClr>
              <a:buSzPct val="60000"/>
              <a:buFont typeface="Wingdings" pitchFamily="2" charset="2"/>
              <a:buChar char="n"/>
              <a:defRPr/>
            </a:pPr>
            <a:endParaRPr lang="en-US" altLang="en-US" sz="2000" dirty="0">
              <a:cs typeface="Tahoma" pitchFamily="34" charset="0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rgbClr val="009900"/>
              </a:buClr>
              <a:buSzPct val="60000"/>
              <a:buFont typeface="Wingdings" pitchFamily="2" charset="2"/>
              <a:buChar char="n"/>
              <a:defRPr/>
            </a:pPr>
            <a:endParaRPr lang="en-US" altLang="en-US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092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6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0926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6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0926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6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0926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6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10926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6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10926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6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10926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6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10926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6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1000"/>
                                        <p:tgtEl>
                                          <p:spTgt spid="10926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6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1000"/>
                                        <p:tgtEl>
                                          <p:spTgt spid="10926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6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1000"/>
                                        <p:tgtEl>
                                          <p:spTgt spid="10926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6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1000"/>
                                        <p:tgtEl>
                                          <p:spTgt spid="10926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262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Console Input using Scanner</a:t>
            </a:r>
          </a:p>
        </p:txBody>
      </p:sp>
      <p:sp>
        <p:nvSpPr>
          <p:cNvPr id="1092622" name="Rectangle 14"/>
          <p:cNvSpPr>
            <a:spLocks noChangeArrowheads="1"/>
          </p:cNvSpPr>
          <p:nvPr/>
        </p:nvSpPr>
        <p:spPr bwMode="auto">
          <a:xfrm>
            <a:off x="463550" y="1143000"/>
            <a:ext cx="847248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>
                <a:cs typeface="Tahoma" panose="020B0604030504040204" pitchFamily="34" charset="0"/>
              </a:rPr>
              <a:t>For user input, </a:t>
            </a: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Scanner</a:t>
            </a:r>
            <a:r>
              <a:rPr lang="en-US" altLang="en-US" sz="2000">
                <a:cs typeface="Tahoma" panose="020B0604030504040204" pitchFamily="34" charset="0"/>
              </a:rPr>
              <a:t> class is used. It is in </a:t>
            </a: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java.util</a:t>
            </a:r>
            <a:r>
              <a:rPr lang="en-US" altLang="en-US" sz="2000">
                <a:cs typeface="Tahoma" panose="020B0604030504040204" pitchFamily="34" charset="0"/>
              </a:rPr>
              <a:t> package.</a:t>
            </a:r>
          </a:p>
          <a:p>
            <a:pPr eaLnBrk="1" hangingPunct="1"/>
            <a:r>
              <a:rPr lang="en-US" altLang="en-US" sz="2000">
                <a:cs typeface="Tahoma" panose="020B0604030504040204" pitchFamily="34" charset="0"/>
              </a:rPr>
              <a:t>The package must be imported before you can use </a:t>
            </a: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Scanner</a:t>
            </a:r>
            <a:r>
              <a:rPr lang="en-US" altLang="en-US" sz="2000">
                <a:cs typeface="Tahoma" panose="020B0604030504040204" pitchFamily="34" charset="0"/>
              </a:rPr>
              <a:t> class.</a:t>
            </a:r>
            <a:endParaRPr lang="en-US" altLang="en-US" sz="1400">
              <a:solidFill>
                <a:srgbClr val="034CA1"/>
              </a:solidFill>
              <a:cs typeface="Tahoma" panose="020B060403050404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en-US" sz="1800" b="1">
                <a:solidFill>
                  <a:srgbClr val="0033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 	</a:t>
            </a:r>
            <a:endParaRPr lang="en-US" altLang="en-US" sz="2400"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2000">
                <a:cs typeface="Tahoma" panose="020B0604030504040204" pitchFamily="34" charset="0"/>
              </a:rPr>
              <a:t>An object of this class has methods for input of different types.</a:t>
            </a:r>
          </a:p>
          <a:p>
            <a:pPr eaLnBrk="1" hangingPunct="1"/>
            <a:r>
              <a:rPr lang="en-US" altLang="en-US" sz="2000">
                <a:cs typeface="Tahoma" panose="020B0604030504040204" pitchFamily="34" charset="0"/>
              </a:rPr>
              <a:t>To create a scanner object referenced by </a:t>
            </a:r>
            <a:r>
              <a:rPr lang="en-US" altLang="en-US" sz="2000" b="1">
                <a:cs typeface="Tahoma" panose="020B0604030504040204" pitchFamily="34" charset="0"/>
              </a:rPr>
              <a:t>kb</a:t>
            </a:r>
            <a:r>
              <a:rPr lang="en-US" altLang="en-US" sz="2000">
                <a:cs typeface="Tahoma" panose="020B0604030504040204" pitchFamily="34" charset="0"/>
              </a:rPr>
              <a:t> use:</a:t>
            </a:r>
          </a:p>
          <a:p>
            <a:pPr eaLnBrk="1" hangingPunct="1"/>
            <a:endParaRPr lang="en-US" altLang="en-US" sz="2000">
              <a:cs typeface="Tahoma" panose="020B0604030504040204" pitchFamily="34" charset="0"/>
            </a:endParaRPr>
          </a:p>
          <a:p>
            <a:pPr eaLnBrk="1" hangingPunct="1"/>
            <a:endParaRPr lang="en-US" altLang="en-US" sz="2000">
              <a:cs typeface="Tahoma" panose="020B0604030504040204" pitchFamily="34" charset="0"/>
            </a:endParaRPr>
          </a:p>
          <a:p>
            <a:pPr eaLnBrk="1" hangingPunct="1"/>
            <a:endParaRPr lang="en-US" altLang="en-US" sz="2000">
              <a:cs typeface="Tahoma" panose="020B0604030504040204" pitchFamily="34" charset="0"/>
            </a:endParaRPr>
          </a:p>
          <a:p>
            <a:pPr eaLnBrk="1" hangingPunct="1"/>
            <a:endParaRPr lang="en-US" altLang="en-US" sz="2000">
              <a:cs typeface="Tahoma" panose="020B0604030504040204" pitchFamily="34" charset="0"/>
            </a:endParaRPr>
          </a:p>
          <a:p>
            <a:pPr eaLnBrk="1" hangingPunct="1"/>
            <a:endParaRPr lang="en-US" altLang="en-US" sz="14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92624" name="Text Box 16"/>
          <p:cNvSpPr txBox="1">
            <a:spLocks noChangeArrowheads="1"/>
          </p:cNvSpPr>
          <p:nvPr/>
        </p:nvSpPr>
        <p:spPr bwMode="auto">
          <a:xfrm>
            <a:off x="2057400" y="1919288"/>
            <a:ext cx="4648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import java.util.Scanner;</a:t>
            </a:r>
          </a:p>
        </p:txBody>
      </p:sp>
      <p:sp>
        <p:nvSpPr>
          <p:cNvPr id="1092625" name="Text Box 17"/>
          <p:cNvSpPr txBox="1">
            <a:spLocks noChangeArrowheads="1"/>
          </p:cNvSpPr>
          <p:nvPr/>
        </p:nvSpPr>
        <p:spPr bwMode="auto">
          <a:xfrm>
            <a:off x="1600200" y="2909888"/>
            <a:ext cx="5867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Scanner kb = new Scanner(System.in);</a:t>
            </a:r>
          </a:p>
        </p:txBody>
      </p:sp>
      <p:graphicFrame>
        <p:nvGraphicFramePr>
          <p:cNvPr id="1092653" name="Group 45"/>
          <p:cNvGraphicFramePr>
            <a:graphicFrameLocks noGrp="1"/>
          </p:cNvGraphicFramePr>
          <p:nvPr>
            <p:ph idx="1"/>
          </p:nvPr>
        </p:nvGraphicFramePr>
        <p:xfrm>
          <a:off x="990600" y="3390900"/>
          <a:ext cx="5867400" cy="3001965"/>
        </p:xfrm>
        <a:graphic>
          <a:graphicData uri="http://schemas.openxmlformats.org/drawingml/2006/table">
            <a:tbl>
              <a:tblPr rtl="1"/>
              <a:tblGrid>
                <a:gridCol w="3200400"/>
                <a:gridCol w="2667000"/>
              </a:tblGrid>
              <a:tr h="4952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pitchFamily="34" charset="0"/>
                        </a:rPr>
                        <a:t>Method used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pitchFamily="34" charset="0"/>
                        </a:rPr>
                        <a:t>To read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962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kb.nextInt();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pitchFamily="34" charset="0"/>
                        </a:rPr>
                        <a:t>integer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kb.nextLong();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pitchFamily="34" charset="0"/>
                        </a:rPr>
                        <a:t>long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kb.nextFloat();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pitchFamily="34" charset="0"/>
                        </a:rPr>
                        <a:t>float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kb.nextDouble();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pitchFamily="34" charset="0"/>
                        </a:rPr>
                        <a:t>double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kb.next();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pitchFamily="34" charset="0"/>
                        </a:rPr>
                        <a:t>String (one word)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2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kb.nextLine();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pitchFamily="34" charset="0"/>
                        </a:rPr>
                        <a:t>String (complete line)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0926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6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0926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092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6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0926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6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10926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092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1000"/>
                                        <p:tgtEl>
                                          <p:spTgt spid="1092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2622" grpId="0" build="p"/>
      <p:bldP spid="1092624" grpId="0"/>
      <p:bldP spid="10926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Grp="1" noChangeArrowheads="1"/>
          </p:cNvSpPr>
          <p:nvPr>
            <p:ph type="title"/>
          </p:nvPr>
        </p:nvSpPr>
        <p:spPr>
          <a:xfrm>
            <a:off x="1447800" y="214313"/>
            <a:ext cx="7543800" cy="623887"/>
          </a:xfrm>
        </p:spPr>
        <p:txBody>
          <a:bodyPr/>
          <a:lstStyle/>
          <a:p>
            <a:pPr eaLnBrk="1" hangingPunct="1"/>
            <a:r>
              <a:rPr lang="en-US" altLang="en-US" smtClean="0"/>
              <a:t>Console Input using Scanner (continued)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200" y="1752600"/>
          <a:ext cx="8229600" cy="4700600"/>
        </p:xfrm>
        <a:graphic>
          <a:graphicData uri="http://schemas.openxmlformats.org/drawingml/2006/table">
            <a:tbl>
              <a:tblPr/>
              <a:tblGrid>
                <a:gridCol w="2514600"/>
                <a:gridCol w="5715000"/>
              </a:tblGrid>
              <a:tr h="4099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Method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Effect when reading from keyboard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7580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latin typeface="Courier New"/>
                          <a:ea typeface="Times New Roman"/>
                          <a:cs typeface="Arial"/>
                        </a:rPr>
                        <a:t>int nextInt()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Skips leading </a:t>
                      </a:r>
                      <a:r>
                        <a:rPr lang="en-GB" sz="1600" dirty="0" smtClean="0">
                          <a:latin typeface="Times New Roman"/>
                          <a:ea typeface="Times New Roman"/>
                          <a:cs typeface="Arial"/>
                        </a:rPr>
                        <a:t>white</a:t>
                      </a:r>
                      <a:r>
                        <a:rPr lang="en-GB" sz="1600" baseline="0" dirty="0" smtClean="0">
                          <a:latin typeface="Times New Roman"/>
                          <a:ea typeface="Times New Roman"/>
                          <a:cs typeface="Arial"/>
                        </a:rPr>
                        <a:t> space</a:t>
                      </a:r>
                      <a:r>
                        <a:rPr lang="en-GB" sz="1600" dirty="0" smtClean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in the input buffer and then consumes and returns the next token. If the next token cannot be converted to the method’s return type or is out of range, </a:t>
                      </a:r>
                      <a:r>
                        <a:rPr lang="en-GB" sz="1600" b="1" dirty="0">
                          <a:latin typeface="Times New Roman"/>
                          <a:ea typeface="Times New Roman"/>
                          <a:cs typeface="Arial"/>
                        </a:rPr>
                        <a:t>InputMismatchException</a:t>
                      </a: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 is thrown. </a:t>
                      </a:r>
                      <a:r>
                        <a:rPr lang="en-GB" sz="1600" b="1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Trailing </a:t>
                      </a:r>
                      <a:r>
                        <a:rPr lang="en-GB" sz="1600" b="1" dirty="0" smtClean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white space </a:t>
                      </a:r>
                      <a:r>
                        <a:rPr lang="en-GB" sz="1600" b="1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are not removed from the input buffer.</a:t>
                      </a: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80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latin typeface="Courier New"/>
                          <a:ea typeface="Times New Roman"/>
                          <a:cs typeface="Arial"/>
                        </a:rPr>
                        <a:t>long nextLong()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580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latin typeface="Courier New"/>
                          <a:ea typeface="Times New Roman"/>
                          <a:cs typeface="Arial"/>
                        </a:rPr>
                        <a:t>float nextFloat()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246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latin typeface="Courier New"/>
                          <a:ea typeface="Times New Roman"/>
                          <a:cs typeface="Arial"/>
                        </a:rPr>
                        <a:t>double nextDouble()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4124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latin typeface="Courier New"/>
                          <a:ea typeface="Times New Roman"/>
                          <a:cs typeface="Arial"/>
                        </a:rPr>
                        <a:t>String next()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Skips leading </a:t>
                      </a:r>
                      <a:r>
                        <a:rPr lang="en-GB" sz="1600" dirty="0" smtClean="0">
                          <a:latin typeface="Times New Roman"/>
                          <a:ea typeface="Times New Roman"/>
                          <a:cs typeface="Arial"/>
                        </a:rPr>
                        <a:t>white space </a:t>
                      </a: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in the input buffer, then consumes and returns the next token as a string. </a:t>
                      </a:r>
                      <a:r>
                        <a:rPr lang="en-GB" sz="1600" b="1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Trailing </a:t>
                      </a:r>
                      <a:r>
                        <a:rPr lang="en-GB" sz="1600" b="1" dirty="0" smtClean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white space </a:t>
                      </a:r>
                      <a:r>
                        <a:rPr lang="en-GB" sz="1600" b="1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are not removed from the input buffer.</a:t>
                      </a:r>
                      <a:endParaRPr lang="en-US" sz="1600" b="1" dirty="0">
                        <a:solidFill>
                          <a:srgbClr val="0000CC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48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latin typeface="Courier New"/>
                          <a:ea typeface="Times New Roman"/>
                          <a:cs typeface="Arial"/>
                        </a:rPr>
                        <a:t>String nextLine()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Reads the rest of the current line and returns it as a string. The line terminator character </a:t>
                      </a:r>
                      <a:r>
                        <a:rPr lang="en-US" altLang="en-US" sz="1600" b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'</a:t>
                      </a:r>
                      <a:r>
                        <a:rPr lang="en-GB" sz="1600" b="1" dirty="0" smtClean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\n</a:t>
                      </a:r>
                      <a:r>
                        <a:rPr lang="en-US" altLang="en-US" sz="1600" b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'</a:t>
                      </a:r>
                      <a:r>
                        <a:rPr lang="en-GB" sz="1600" b="1" dirty="0" smtClean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GB" sz="1600" dirty="0" smtClean="0">
                          <a:latin typeface="Times New Roman"/>
                          <a:ea typeface="Times New Roman"/>
                          <a:cs typeface="Arial"/>
                        </a:rPr>
                        <a:t>at </a:t>
                      </a: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the end of the line is consumed </a:t>
                      </a:r>
                      <a:r>
                        <a:rPr lang="en-GB" sz="1600" dirty="0" smtClean="0">
                          <a:latin typeface="Times New Roman"/>
                          <a:ea typeface="Times New Roman"/>
                          <a:cs typeface="Arial"/>
                        </a:rPr>
                        <a:t> (i.e., it is removed from the buffer) but </a:t>
                      </a: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is </a:t>
                      </a:r>
                      <a:r>
                        <a:rPr lang="en-GB" sz="1600" dirty="0" smtClean="0">
                          <a:latin typeface="Times New Roman"/>
                          <a:ea typeface="Times New Roman"/>
                          <a:cs typeface="Arial"/>
                        </a:rPr>
                        <a:t>not  appended </a:t>
                      </a: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to the </a:t>
                      </a:r>
                      <a:r>
                        <a:rPr lang="en-GB" sz="1600" dirty="0" smtClean="0">
                          <a:latin typeface="Times New Roman"/>
                          <a:ea typeface="Times New Roman"/>
                          <a:cs typeface="Arial"/>
                        </a:rPr>
                        <a:t>string . 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nextLine( ) </a:t>
                      </a:r>
                      <a:r>
                        <a:rPr lang="en-GB" sz="1600" dirty="0" smtClean="0">
                          <a:latin typeface="Times New Roman"/>
                          <a:ea typeface="Times New Roman"/>
                          <a:cs typeface="Arial"/>
                        </a:rPr>
                        <a:t>stops reading whenever </a:t>
                      </a:r>
                      <a:r>
                        <a:rPr lang="en-US" altLang="en-US" sz="1600" b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'</a:t>
                      </a:r>
                      <a:r>
                        <a:rPr lang="en-GB" sz="1600" b="1" dirty="0" smtClean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\n</a:t>
                      </a:r>
                      <a:r>
                        <a:rPr lang="en-US" altLang="en-US" sz="1600" b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'</a:t>
                      </a:r>
                      <a:r>
                        <a:rPr lang="en-GB" sz="1600" b="1" dirty="0" smtClean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GB" sz="1600" dirty="0" smtClean="0">
                          <a:latin typeface="Times New Roman"/>
                          <a:ea typeface="Times New Roman"/>
                          <a:cs typeface="Arial"/>
                        </a:rPr>
                        <a:t>is</a:t>
                      </a:r>
                      <a:r>
                        <a:rPr lang="en-GB" sz="1600" baseline="0" dirty="0" smtClean="0">
                          <a:latin typeface="Times New Roman"/>
                          <a:ea typeface="Times New Roman"/>
                          <a:cs typeface="Arial"/>
                        </a:rPr>
                        <a:t> encountered. If </a:t>
                      </a:r>
                      <a:r>
                        <a:rPr lang="en-US" altLang="en-US" sz="1600" b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'</a:t>
                      </a:r>
                      <a:r>
                        <a:rPr lang="en-GB" sz="1600" b="1" baseline="0" dirty="0" smtClean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\n</a:t>
                      </a:r>
                      <a:r>
                        <a:rPr lang="en-US" altLang="en-US" sz="1600" b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'</a:t>
                      </a:r>
                      <a:r>
                        <a:rPr lang="en-GB" sz="1600" b="1" baseline="0" dirty="0" smtClean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GB" sz="1600" baseline="0" dirty="0" smtClean="0">
                          <a:latin typeface="Times New Roman"/>
                          <a:ea typeface="Times New Roman"/>
                          <a:cs typeface="Arial"/>
                        </a:rPr>
                        <a:t>is encountered before reading any characters, the empty string </a:t>
                      </a:r>
                      <a:r>
                        <a:rPr lang="en-US" altLang="en-US" sz="1600" dirty="0" smtClean="0">
                          <a:solidFill>
                            <a:srgbClr val="0000CC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""</a:t>
                      </a:r>
                      <a:r>
                        <a:rPr lang="en-GB" sz="1600" baseline="0" dirty="0" smtClean="0">
                          <a:latin typeface="Times New Roman"/>
                          <a:ea typeface="Times New Roman"/>
                          <a:cs typeface="Arial"/>
                        </a:rPr>
                        <a:t> is returned</a:t>
                      </a:r>
                      <a:r>
                        <a:rPr lang="en-GB" sz="1600" dirty="0" smtClean="0">
                          <a:latin typeface="Times New Roman"/>
                          <a:ea typeface="Times New Roman"/>
                          <a:cs typeface="Arial"/>
                        </a:rPr>
                        <a:t>.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143000" y="914400"/>
            <a:ext cx="7772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</a:t>
            </a:r>
            <a:r>
              <a:rPr lang="en-US" altLang="en-US" sz="1600"/>
              <a:t>By default white space characters are used to separate input data items or tokens.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04800" y="1295400"/>
            <a:ext cx="8686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</a:t>
            </a:r>
            <a:r>
              <a:rPr lang="en-US" altLang="en-US" sz="1600"/>
              <a:t>Some white space characters are: 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altLang="en-US" sz="1600"/>
              <a:t>  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altLang="en-US" sz="1600"/>
              <a:t> (blank), 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altLang="en-US" sz="1600"/>
              <a:t>\n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'</a:t>
            </a:r>
            <a:r>
              <a:rPr lang="en-US" altLang="en-US" sz="1600"/>
              <a:t> (new line character), 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altLang="en-US" sz="1600"/>
              <a:t>\t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altLang="en-US" sz="1600"/>
              <a:t> (horizontal tab).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6728" name="Text Box 24"/>
          <p:cNvSpPr txBox="1">
            <a:spLocks noChangeArrowheads="1"/>
          </p:cNvSpPr>
          <p:nvPr/>
        </p:nvSpPr>
        <p:spPr bwMode="auto">
          <a:xfrm>
            <a:off x="228600" y="1219200"/>
            <a:ext cx="6781800" cy="449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import java.util.Scanner;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public class TestInput{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public static void main(String [] args){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Scanner kb = new Scanner(System.in);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System.out.print("Enter two numbers: ");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int num1 = kb.nextInt();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int num2 = kb.nextInt();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int sum = num1 + num2;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System.out.println("The result is " + sum);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14313"/>
            <a:ext cx="7696200" cy="623887"/>
          </a:xfrm>
        </p:spPr>
        <p:txBody>
          <a:bodyPr/>
          <a:lstStyle/>
          <a:p>
            <a:pPr eaLnBrk="1" hangingPunct="1"/>
            <a:r>
              <a:rPr lang="en-US" altLang="en-US" smtClean="0"/>
              <a:t>Console Input using Scanner (continued)</a:t>
            </a:r>
          </a:p>
        </p:txBody>
      </p:sp>
      <p:sp>
        <p:nvSpPr>
          <p:cNvPr id="1096716" name="Oval 12"/>
          <p:cNvSpPr>
            <a:spLocks noChangeArrowheads="1"/>
          </p:cNvSpPr>
          <p:nvPr/>
        </p:nvSpPr>
        <p:spPr bwMode="auto">
          <a:xfrm>
            <a:off x="228600" y="1143000"/>
            <a:ext cx="3581400" cy="533400"/>
          </a:xfrm>
          <a:prstGeom prst="ellipse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1096717" name="Line 13"/>
          <p:cNvSpPr>
            <a:spLocks noChangeShapeType="1"/>
          </p:cNvSpPr>
          <p:nvPr/>
        </p:nvSpPr>
        <p:spPr bwMode="auto">
          <a:xfrm flipH="1" flipV="1">
            <a:off x="3962400" y="1447800"/>
            <a:ext cx="1295400" cy="0"/>
          </a:xfrm>
          <a:prstGeom prst="line">
            <a:avLst/>
          </a:prstGeom>
          <a:noFill/>
          <a:ln w="9525">
            <a:solidFill>
              <a:schemeClr val="hlink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096719" name="Oval 15"/>
          <p:cNvSpPr>
            <a:spLocks noChangeArrowheads="1"/>
          </p:cNvSpPr>
          <p:nvPr/>
        </p:nvSpPr>
        <p:spPr bwMode="auto">
          <a:xfrm>
            <a:off x="609600" y="2362200"/>
            <a:ext cx="5105400" cy="533400"/>
          </a:xfrm>
          <a:prstGeom prst="ellipse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1096720" name="Line 16"/>
          <p:cNvSpPr>
            <a:spLocks noChangeShapeType="1"/>
          </p:cNvSpPr>
          <p:nvPr/>
        </p:nvSpPr>
        <p:spPr bwMode="auto">
          <a:xfrm flipH="1">
            <a:off x="5867400" y="2362200"/>
            <a:ext cx="685800" cy="228600"/>
          </a:xfrm>
          <a:prstGeom prst="line">
            <a:avLst/>
          </a:prstGeom>
          <a:noFill/>
          <a:ln w="9525">
            <a:solidFill>
              <a:schemeClr val="hlink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096721" name="Text Box 17"/>
          <p:cNvSpPr txBox="1">
            <a:spLocks noChangeArrowheads="1"/>
          </p:cNvSpPr>
          <p:nvPr/>
        </p:nvSpPr>
        <p:spPr bwMode="auto">
          <a:xfrm>
            <a:off x="6248400" y="1933575"/>
            <a:ext cx="2209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/>
              <a:t>Create a </a:t>
            </a: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Scanner</a:t>
            </a:r>
            <a:r>
              <a:rPr lang="en-US" altLang="en-US" sz="1400"/>
              <a:t> object</a:t>
            </a:r>
          </a:p>
        </p:txBody>
      </p:sp>
      <p:sp>
        <p:nvSpPr>
          <p:cNvPr id="1096722" name="Line 18"/>
          <p:cNvSpPr>
            <a:spLocks noChangeShapeType="1"/>
          </p:cNvSpPr>
          <p:nvPr/>
        </p:nvSpPr>
        <p:spPr bwMode="auto">
          <a:xfrm flipH="1" flipV="1">
            <a:off x="4038600" y="3505200"/>
            <a:ext cx="1600200" cy="152400"/>
          </a:xfrm>
          <a:prstGeom prst="line">
            <a:avLst/>
          </a:prstGeom>
          <a:noFill/>
          <a:ln w="9525">
            <a:solidFill>
              <a:schemeClr val="hlink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096723" name="Line 19"/>
          <p:cNvSpPr>
            <a:spLocks noChangeShapeType="1"/>
          </p:cNvSpPr>
          <p:nvPr/>
        </p:nvSpPr>
        <p:spPr bwMode="auto">
          <a:xfrm flipH="1" flipV="1">
            <a:off x="4038600" y="3962400"/>
            <a:ext cx="1447800" cy="381000"/>
          </a:xfrm>
          <a:prstGeom prst="line">
            <a:avLst/>
          </a:prstGeom>
          <a:noFill/>
          <a:ln w="9525">
            <a:solidFill>
              <a:schemeClr val="hlink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096724" name="Text Box 20"/>
          <p:cNvSpPr txBox="1">
            <a:spLocks noChangeArrowheads="1"/>
          </p:cNvSpPr>
          <p:nvPr/>
        </p:nvSpPr>
        <p:spPr bwMode="auto">
          <a:xfrm>
            <a:off x="5334000" y="335280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/>
              <a:t>Read a first integer and assign it to variable num1</a:t>
            </a:r>
          </a:p>
        </p:txBody>
      </p:sp>
      <p:sp>
        <p:nvSpPr>
          <p:cNvPr id="1096725" name="Text Box 21"/>
          <p:cNvSpPr txBox="1">
            <a:spLocks noChangeArrowheads="1"/>
          </p:cNvSpPr>
          <p:nvPr/>
        </p:nvSpPr>
        <p:spPr bwMode="auto">
          <a:xfrm>
            <a:off x="5257800" y="396240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/>
              <a:t>Read a second integer and assign it to variable num2</a:t>
            </a:r>
          </a:p>
        </p:txBody>
      </p:sp>
      <p:sp>
        <p:nvSpPr>
          <p:cNvPr id="19469" name="Rectangle 23"/>
          <p:cNvSpPr>
            <a:spLocks noChangeArrowheads="1"/>
          </p:cNvSpPr>
          <p:nvPr/>
        </p:nvSpPr>
        <p:spPr bwMode="auto">
          <a:xfrm>
            <a:off x="463550" y="1143000"/>
            <a:ext cx="84724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000">
              <a:cs typeface="Tahoma" panose="020B0604030504040204" pitchFamily="34" charset="0"/>
            </a:endParaRPr>
          </a:p>
          <a:p>
            <a:pPr eaLnBrk="1" hangingPunct="1"/>
            <a:endParaRPr lang="en-US" altLang="en-US" sz="2000">
              <a:cs typeface="Tahoma" panose="020B0604030504040204" pitchFamily="34" charset="0"/>
            </a:endParaRPr>
          </a:p>
          <a:p>
            <a:pPr eaLnBrk="1" hangingPunct="1"/>
            <a:endParaRPr lang="en-US" altLang="en-US" sz="2000">
              <a:cs typeface="Tahoma" panose="020B0604030504040204" pitchFamily="34" charset="0"/>
            </a:endParaRPr>
          </a:p>
          <a:p>
            <a:pPr eaLnBrk="1" hangingPunct="1"/>
            <a:endParaRPr lang="en-US" altLang="en-US" sz="2000">
              <a:cs typeface="Tahoma" panose="020B0604030504040204" pitchFamily="34" charset="0"/>
            </a:endParaRPr>
          </a:p>
          <a:p>
            <a:pPr eaLnBrk="1" hangingPunct="1"/>
            <a:endParaRPr lang="en-US" altLang="en-US" sz="14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96730" name="Text Box 26"/>
          <p:cNvSpPr txBox="1">
            <a:spLocks noChangeArrowheads="1"/>
          </p:cNvSpPr>
          <p:nvPr/>
        </p:nvSpPr>
        <p:spPr bwMode="auto">
          <a:xfrm>
            <a:off x="5410200" y="1233488"/>
            <a:ext cx="2590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cs typeface="Tahoma" panose="020B0604030504040204" pitchFamily="34" charset="0"/>
              </a:rPr>
              <a:t>Import </a:t>
            </a: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Scanner</a:t>
            </a:r>
            <a:r>
              <a:rPr lang="en-US" altLang="en-US" sz="1400">
                <a:cs typeface="Tahoma" panose="020B0604030504040204" pitchFamily="34" charset="0"/>
              </a:rPr>
              <a:t> class</a:t>
            </a:r>
          </a:p>
        </p:txBody>
      </p:sp>
      <p:sp>
        <p:nvSpPr>
          <p:cNvPr id="1096731" name="Text Box 27"/>
          <p:cNvSpPr txBox="1">
            <a:spLocks noChangeArrowheads="1"/>
          </p:cNvSpPr>
          <p:nvPr/>
        </p:nvSpPr>
        <p:spPr bwMode="auto">
          <a:xfrm>
            <a:off x="6629400" y="2819400"/>
            <a:ext cx="2133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/>
              <a:t>Always prompt before entering data</a:t>
            </a:r>
          </a:p>
        </p:txBody>
      </p:sp>
      <p:sp>
        <p:nvSpPr>
          <p:cNvPr id="1096732" name="Line 28"/>
          <p:cNvSpPr>
            <a:spLocks noChangeShapeType="1"/>
          </p:cNvSpPr>
          <p:nvPr/>
        </p:nvSpPr>
        <p:spPr bwMode="auto">
          <a:xfrm flipH="1" flipV="1">
            <a:off x="6248400" y="3048000"/>
            <a:ext cx="304800" cy="0"/>
          </a:xfrm>
          <a:prstGeom prst="line">
            <a:avLst/>
          </a:prstGeom>
          <a:noFill/>
          <a:ln w="9525">
            <a:solidFill>
              <a:schemeClr val="hlink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096733" name="Text Box 29"/>
          <p:cNvSpPr txBox="1">
            <a:spLocks noChangeArrowheads="1"/>
          </p:cNvSpPr>
          <p:nvPr/>
        </p:nvSpPr>
        <p:spPr bwMode="auto">
          <a:xfrm>
            <a:off x="4876800" y="5140325"/>
            <a:ext cx="2667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Enter two numbers: </a:t>
            </a:r>
          </a:p>
        </p:txBody>
      </p:sp>
      <p:sp>
        <p:nvSpPr>
          <p:cNvPr id="1096734" name="Text Box 30"/>
          <p:cNvSpPr txBox="1">
            <a:spLocks noChangeArrowheads="1"/>
          </p:cNvSpPr>
          <p:nvPr/>
        </p:nvSpPr>
        <p:spPr bwMode="auto">
          <a:xfrm>
            <a:off x="4876800" y="5122863"/>
            <a:ext cx="3886200" cy="12017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096735" name="Text Box 31"/>
          <p:cNvSpPr txBox="1">
            <a:spLocks noChangeArrowheads="1"/>
          </p:cNvSpPr>
          <p:nvPr/>
        </p:nvSpPr>
        <p:spPr bwMode="auto">
          <a:xfrm>
            <a:off x="7391400" y="5119688"/>
            <a:ext cx="914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12  5</a:t>
            </a:r>
          </a:p>
        </p:txBody>
      </p:sp>
      <p:sp>
        <p:nvSpPr>
          <p:cNvPr id="1096736" name="Text Box 32"/>
          <p:cNvSpPr txBox="1">
            <a:spLocks noChangeArrowheads="1"/>
          </p:cNvSpPr>
          <p:nvPr/>
        </p:nvSpPr>
        <p:spPr bwMode="auto">
          <a:xfrm>
            <a:off x="4876800" y="5500688"/>
            <a:ext cx="2590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The result is 17 </a:t>
            </a:r>
          </a:p>
        </p:txBody>
      </p:sp>
      <p:sp>
        <p:nvSpPr>
          <p:cNvPr id="1096737" name="Text Box 33"/>
          <p:cNvSpPr txBox="1">
            <a:spLocks noChangeArrowheads="1"/>
          </p:cNvSpPr>
          <p:nvPr/>
        </p:nvSpPr>
        <p:spPr bwMode="auto">
          <a:xfrm>
            <a:off x="8153400" y="4143375"/>
            <a:ext cx="11430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/>
              <a:t>Hit the Enter key</a:t>
            </a: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8305800" y="4800600"/>
            <a:ext cx="304800" cy="152400"/>
            <a:chOff x="5136" y="3024"/>
            <a:chExt cx="192" cy="96"/>
          </a:xfrm>
        </p:grpSpPr>
        <p:sp>
          <p:nvSpPr>
            <p:cNvPr id="19485" name="Line 34"/>
            <p:cNvSpPr>
              <a:spLocks noChangeShapeType="1"/>
            </p:cNvSpPr>
            <p:nvPr/>
          </p:nvSpPr>
          <p:spPr bwMode="auto">
            <a:xfrm>
              <a:off x="5328" y="302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9486" name="Line 35"/>
            <p:cNvSpPr>
              <a:spLocks noChangeShapeType="1"/>
            </p:cNvSpPr>
            <p:nvPr/>
          </p:nvSpPr>
          <p:spPr bwMode="auto">
            <a:xfrm flipH="1">
              <a:off x="5136" y="312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4038600" y="3429000"/>
            <a:ext cx="3581400" cy="1600200"/>
            <a:chOff x="2544" y="2160"/>
            <a:chExt cx="2256" cy="1008"/>
          </a:xfrm>
        </p:grpSpPr>
        <p:sp>
          <p:nvSpPr>
            <p:cNvPr id="19483" name="Line 37"/>
            <p:cNvSpPr>
              <a:spLocks noChangeShapeType="1"/>
            </p:cNvSpPr>
            <p:nvPr/>
          </p:nvSpPr>
          <p:spPr bwMode="auto">
            <a:xfrm>
              <a:off x="2544" y="2160"/>
              <a:ext cx="22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9484" name="Line 38"/>
            <p:cNvSpPr>
              <a:spLocks noChangeShapeType="1"/>
            </p:cNvSpPr>
            <p:nvPr/>
          </p:nvSpPr>
          <p:spPr bwMode="auto">
            <a:xfrm>
              <a:off x="4800" y="2160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4038600" y="3886200"/>
            <a:ext cx="4038600" cy="1143000"/>
            <a:chOff x="2544" y="2160"/>
            <a:chExt cx="2256" cy="1008"/>
          </a:xfrm>
        </p:grpSpPr>
        <p:sp>
          <p:nvSpPr>
            <p:cNvPr id="19481" name="Line 41"/>
            <p:cNvSpPr>
              <a:spLocks noChangeShapeType="1"/>
            </p:cNvSpPr>
            <p:nvPr/>
          </p:nvSpPr>
          <p:spPr bwMode="auto">
            <a:xfrm>
              <a:off x="2544" y="2160"/>
              <a:ext cx="22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9482" name="Line 42"/>
            <p:cNvSpPr>
              <a:spLocks noChangeShapeType="1"/>
            </p:cNvSpPr>
            <p:nvPr/>
          </p:nvSpPr>
          <p:spPr bwMode="auto">
            <a:xfrm>
              <a:off x="4800" y="2160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96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1096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1096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1000"/>
                                        <p:tgtEl>
                                          <p:spTgt spid="1096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1096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1000"/>
                                        <p:tgtEl>
                                          <p:spTgt spid="1096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1000"/>
                                        <p:tgtEl>
                                          <p:spTgt spid="1096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1096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1000"/>
                                        <p:tgtEl>
                                          <p:spTgt spid="1096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1096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1000"/>
                                        <p:tgtEl>
                                          <p:spTgt spid="1096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8" dur="1000"/>
                                        <p:tgtEl>
                                          <p:spTgt spid="1096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1000"/>
                                        <p:tgtEl>
                                          <p:spTgt spid="1096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6728" grpId="0"/>
      <p:bldP spid="1096716" grpId="0" animBg="1"/>
      <p:bldP spid="1096716" grpId="1" animBg="1"/>
      <p:bldP spid="1096717" grpId="0" animBg="1"/>
      <p:bldP spid="1096717" grpId="1" animBg="1"/>
      <p:bldP spid="1096719" grpId="0" animBg="1"/>
      <p:bldP spid="1096719" grpId="1" animBg="1"/>
      <p:bldP spid="1096720" grpId="0" animBg="1"/>
      <p:bldP spid="1096720" grpId="1" animBg="1"/>
      <p:bldP spid="1096721" grpId="0"/>
      <p:bldP spid="1096721" grpId="1"/>
      <p:bldP spid="1096722" grpId="0" animBg="1"/>
      <p:bldP spid="1096722" grpId="1" animBg="1"/>
      <p:bldP spid="1096723" grpId="0" animBg="1"/>
      <p:bldP spid="1096723" grpId="1" animBg="1"/>
      <p:bldP spid="1096724" grpId="0"/>
      <p:bldP spid="1096724" grpId="1"/>
      <p:bldP spid="1096725" grpId="0"/>
      <p:bldP spid="1096725" grpId="1"/>
      <p:bldP spid="1096730" grpId="0"/>
      <p:bldP spid="1096730" grpId="1"/>
      <p:bldP spid="1096731" grpId="0"/>
      <p:bldP spid="1096731" grpId="1"/>
      <p:bldP spid="1096732" grpId="0" animBg="1"/>
      <p:bldP spid="1096732" grpId="1" animBg="1"/>
      <p:bldP spid="1096733" grpId="0"/>
      <p:bldP spid="1096734" grpId="0" animBg="1"/>
      <p:bldP spid="1096735" grpId="0"/>
      <p:bldP spid="1096736" grpId="0"/>
      <p:bldP spid="10967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5"/>
          <p:cNvSpPr>
            <a:spLocks noGrp="1" noChangeArrowheads="1"/>
          </p:cNvSpPr>
          <p:nvPr>
            <p:ph type="title"/>
          </p:nvPr>
        </p:nvSpPr>
        <p:spPr>
          <a:xfrm>
            <a:off x="1447800" y="214313"/>
            <a:ext cx="7696200" cy="623887"/>
          </a:xfrm>
          <a:noFill/>
        </p:spPr>
        <p:txBody>
          <a:bodyPr/>
          <a:lstStyle/>
          <a:p>
            <a:pPr eaLnBrk="1" hangingPunct="1"/>
            <a:r>
              <a:rPr lang="en-US" altLang="en-US" smtClean="0"/>
              <a:t>Input and output buffers</a:t>
            </a:r>
          </a:p>
        </p:txBody>
      </p:sp>
      <p:sp>
        <p:nvSpPr>
          <p:cNvPr id="16387" name="TextBox 9"/>
          <p:cNvSpPr txBox="1">
            <a:spLocks noChangeArrowheads="1"/>
          </p:cNvSpPr>
          <p:nvPr/>
        </p:nvSpPr>
        <p:spPr bwMode="auto">
          <a:xfrm>
            <a:off x="533400" y="1219200"/>
            <a:ext cx="84105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When data is read from the keyboard or from an input file using a scanner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   object, the data is stored in scanner buffer before it is sent to the program.</a:t>
            </a:r>
          </a:p>
        </p:txBody>
      </p:sp>
      <p:sp>
        <p:nvSpPr>
          <p:cNvPr id="16388" name="TextBox 10"/>
          <p:cNvSpPr txBox="1">
            <a:spLocks noChangeArrowheads="1"/>
          </p:cNvSpPr>
          <p:nvPr/>
        </p:nvSpPr>
        <p:spPr bwMode="auto">
          <a:xfrm>
            <a:off x="533400" y="2057400"/>
            <a:ext cx="8458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When data is output using </a:t>
            </a:r>
            <a:r>
              <a:rPr lang="en-US" altLang="en-US" sz="1800" b="1"/>
              <a:t>print</a:t>
            </a:r>
            <a:r>
              <a:rPr lang="en-US" altLang="en-US" sz="1800"/>
              <a:t>, </a:t>
            </a:r>
            <a:r>
              <a:rPr lang="en-US" altLang="en-US" sz="1800" b="1"/>
              <a:t>println</a:t>
            </a:r>
            <a:r>
              <a:rPr lang="en-US" altLang="en-US" sz="1800"/>
              <a:t>, or </a:t>
            </a:r>
            <a:r>
              <a:rPr lang="en-US" altLang="en-US" sz="1800" b="1"/>
              <a:t>printf</a:t>
            </a:r>
            <a:r>
              <a:rPr lang="en-US" altLang="en-US" sz="1800"/>
              <a:t> methods it is put in an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   output buffer before it is sent to the monitor or to an output file.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457200" y="3124200"/>
            <a:ext cx="8534400" cy="1408113"/>
            <a:chOff x="457200" y="3124200"/>
            <a:chExt cx="8534400" cy="1408113"/>
          </a:xfrm>
        </p:grpSpPr>
        <p:sp>
          <p:nvSpPr>
            <p:cNvPr id="20487" name="Rectangle 11"/>
            <p:cNvSpPr>
              <a:spLocks noChangeArrowheads="1"/>
            </p:cNvSpPr>
            <p:nvPr/>
          </p:nvSpPr>
          <p:spPr bwMode="auto">
            <a:xfrm>
              <a:off x="609600" y="3200400"/>
              <a:ext cx="1066800" cy="3048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20488" name="Rectangle 12"/>
            <p:cNvSpPr>
              <a:spLocks noChangeArrowheads="1"/>
            </p:cNvSpPr>
            <p:nvPr/>
          </p:nvSpPr>
          <p:spPr bwMode="auto">
            <a:xfrm>
              <a:off x="3810000" y="3124200"/>
              <a:ext cx="1676400" cy="7620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20489" name="Rectangle 13"/>
            <p:cNvSpPr>
              <a:spLocks noChangeArrowheads="1"/>
            </p:cNvSpPr>
            <p:nvPr/>
          </p:nvSpPr>
          <p:spPr bwMode="auto">
            <a:xfrm>
              <a:off x="2209800" y="3124200"/>
              <a:ext cx="10668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20490" name="Rectangle 15"/>
            <p:cNvSpPr>
              <a:spLocks noChangeArrowheads="1"/>
            </p:cNvSpPr>
            <p:nvPr/>
          </p:nvSpPr>
          <p:spPr bwMode="auto">
            <a:xfrm>
              <a:off x="7620000" y="3276600"/>
              <a:ext cx="1066800" cy="3048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cxnSp>
          <p:nvCxnSpPr>
            <p:cNvPr id="20491" name="Straight Arrow Connector 19"/>
            <p:cNvCxnSpPr>
              <a:cxnSpLocks noChangeShapeType="1"/>
            </p:cNvCxnSpPr>
            <p:nvPr/>
          </p:nvCxnSpPr>
          <p:spPr bwMode="auto">
            <a:xfrm>
              <a:off x="1676400" y="3352800"/>
              <a:ext cx="533400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492" name="Rectangle 22"/>
            <p:cNvSpPr>
              <a:spLocks noChangeArrowheads="1"/>
            </p:cNvSpPr>
            <p:nvPr/>
          </p:nvSpPr>
          <p:spPr bwMode="auto">
            <a:xfrm>
              <a:off x="6019800" y="3124200"/>
              <a:ext cx="10668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cxnSp>
          <p:nvCxnSpPr>
            <p:cNvPr id="20493" name="Straight Arrow Connector 24"/>
            <p:cNvCxnSpPr>
              <a:cxnSpLocks noChangeShapeType="1"/>
            </p:cNvCxnSpPr>
            <p:nvPr/>
          </p:nvCxnSpPr>
          <p:spPr bwMode="auto">
            <a:xfrm>
              <a:off x="3276600" y="3352800"/>
              <a:ext cx="533400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4" name="Straight Arrow Connector 26"/>
            <p:cNvCxnSpPr>
              <a:cxnSpLocks noChangeShapeType="1"/>
            </p:cNvCxnSpPr>
            <p:nvPr/>
          </p:nvCxnSpPr>
          <p:spPr bwMode="auto">
            <a:xfrm>
              <a:off x="5486400" y="3429000"/>
              <a:ext cx="533400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5" name="Straight Arrow Connector 28"/>
            <p:cNvCxnSpPr>
              <a:cxnSpLocks noChangeShapeType="1"/>
            </p:cNvCxnSpPr>
            <p:nvPr/>
          </p:nvCxnSpPr>
          <p:spPr bwMode="auto">
            <a:xfrm>
              <a:off x="7086600" y="3429000"/>
              <a:ext cx="533400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496" name="TextBox 29"/>
            <p:cNvSpPr txBox="1">
              <a:spLocks noChangeArrowheads="1"/>
            </p:cNvSpPr>
            <p:nvPr/>
          </p:nvSpPr>
          <p:spPr bwMode="auto">
            <a:xfrm>
              <a:off x="457200" y="3657600"/>
              <a:ext cx="1371600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keyboard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or input file</a:t>
              </a:r>
            </a:p>
          </p:txBody>
        </p:sp>
        <p:sp>
          <p:nvSpPr>
            <p:cNvPr id="20497" name="TextBox 30"/>
            <p:cNvSpPr txBox="1">
              <a:spLocks noChangeArrowheads="1"/>
            </p:cNvSpPr>
            <p:nvPr/>
          </p:nvSpPr>
          <p:spPr bwMode="auto">
            <a:xfrm>
              <a:off x="2286000" y="3886200"/>
              <a:ext cx="914400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input buffer</a:t>
              </a:r>
            </a:p>
          </p:txBody>
        </p:sp>
        <p:sp>
          <p:nvSpPr>
            <p:cNvPr id="20498" name="TextBox 31"/>
            <p:cNvSpPr txBox="1">
              <a:spLocks noChangeArrowheads="1"/>
            </p:cNvSpPr>
            <p:nvPr/>
          </p:nvSpPr>
          <p:spPr bwMode="auto">
            <a:xfrm>
              <a:off x="6096000" y="3886200"/>
              <a:ext cx="914400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output buffer</a:t>
              </a:r>
            </a:p>
          </p:txBody>
        </p:sp>
        <p:sp>
          <p:nvSpPr>
            <p:cNvPr id="20499" name="TextBox 32"/>
            <p:cNvSpPr txBox="1">
              <a:spLocks noChangeArrowheads="1"/>
            </p:cNvSpPr>
            <p:nvPr/>
          </p:nvSpPr>
          <p:spPr bwMode="auto">
            <a:xfrm>
              <a:off x="4114800" y="4038600"/>
              <a:ext cx="12192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program</a:t>
              </a:r>
            </a:p>
          </p:txBody>
        </p:sp>
        <p:sp>
          <p:nvSpPr>
            <p:cNvPr id="20500" name="TextBox 33"/>
            <p:cNvSpPr txBox="1">
              <a:spLocks noChangeArrowheads="1"/>
            </p:cNvSpPr>
            <p:nvPr/>
          </p:nvSpPr>
          <p:spPr bwMode="auto">
            <a:xfrm>
              <a:off x="7467600" y="3733800"/>
              <a:ext cx="1524000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monitor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or output file</a:t>
              </a:r>
            </a:p>
          </p:txBody>
        </p:sp>
      </p:grp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81000" y="4953000"/>
            <a:ext cx="8534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Whenever a user presses the Enter key when entering data, the </a:t>
            </a:r>
            <a:r>
              <a:rPr lang="en-U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altLang="en-US" sz="1800" b="1"/>
              <a:t>\n</a:t>
            </a:r>
            <a:r>
              <a:rPr lang="en-U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altLang="en-US" sz="1800"/>
              <a:t> generated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   is also sent to the input buffer.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8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0863" y="1143000"/>
            <a:ext cx="8331200" cy="685800"/>
          </a:xfrm>
        </p:spPr>
        <p:txBody>
          <a:bodyPr/>
          <a:lstStyle/>
          <a:p>
            <a:pPr eaLnBrk="1" hangingPunct="1"/>
            <a:r>
              <a:rPr lang="en-US" altLang="en-US" sz="2000" smtClean="0">
                <a:cs typeface="Tahoma" panose="020B0604030504040204" pitchFamily="34" charset="0"/>
              </a:rPr>
              <a:t>Multiple inputs must be separated by </a:t>
            </a:r>
            <a:r>
              <a:rPr lang="en-US" altLang="en-US" sz="2000" i="1" smtClean="0">
                <a:cs typeface="Tahoma" panose="020B0604030504040204" pitchFamily="34" charset="0"/>
              </a:rPr>
              <a:t>whitespace</a:t>
            </a:r>
            <a:r>
              <a:rPr lang="en-US" altLang="en-US" sz="2000" smtClean="0">
                <a:cs typeface="Tahoma" panose="020B0604030504040204" pitchFamily="34" charset="0"/>
              </a:rPr>
              <a:t> and read by multiple invocations of the appropriate  method.</a:t>
            </a:r>
          </a:p>
          <a:p>
            <a:pPr eaLnBrk="1" hangingPunct="1"/>
            <a:endParaRPr lang="en-US" altLang="en-US" sz="2000" smtClean="0">
              <a:cs typeface="Tahoma" panose="020B0604030504040204" pitchFamily="34" charset="0"/>
            </a:endParaRPr>
          </a:p>
          <a:p>
            <a:pPr eaLnBrk="1" hangingPunct="1"/>
            <a:endParaRPr lang="en-US" altLang="en-US" sz="2000" smtClean="0">
              <a:cs typeface="Tahoma" panose="020B0604030504040204" pitchFamily="34" charset="0"/>
            </a:endParaRPr>
          </a:p>
          <a:p>
            <a:pPr eaLnBrk="1" hangingPunct="1"/>
            <a:endParaRPr lang="en-US" altLang="en-US" sz="2000" smtClean="0">
              <a:cs typeface="Tahoma" panose="020B0604030504040204" pitchFamily="34" charset="0"/>
            </a:endParaRPr>
          </a:p>
          <a:p>
            <a:pPr eaLnBrk="1" hangingPunct="1"/>
            <a:endParaRPr lang="en-US" altLang="en-US" sz="2000" smtClean="0">
              <a:cs typeface="Tahoma" panose="020B0604030504040204" pitchFamily="34" charset="0"/>
            </a:endParaRPr>
          </a:p>
          <a:p>
            <a:pPr eaLnBrk="1" hangingPunct="1"/>
            <a:endParaRPr lang="en-US" altLang="en-US" sz="2000" smtClean="0">
              <a:cs typeface="Tahoma" panose="020B0604030504040204" pitchFamily="34" charset="0"/>
            </a:endParaRPr>
          </a:p>
          <a:p>
            <a:pPr eaLnBrk="1" hangingPunct="1"/>
            <a:endParaRPr lang="en-US" altLang="en-US" sz="2000" smtClean="0">
              <a:cs typeface="Tahoma" panose="020B0604030504040204" pitchFamily="34" charset="0"/>
            </a:endParaRPr>
          </a:p>
          <a:p>
            <a:pPr eaLnBrk="1" hangingPunct="1"/>
            <a:endParaRPr lang="en-US" altLang="en-US" sz="2000" smtClean="0">
              <a:cs typeface="Tahom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smtClean="0">
              <a:cs typeface="Tahoma" panose="020B0604030504040204" pitchFamily="34" charset="0"/>
            </a:endParaRPr>
          </a:p>
          <a:p>
            <a:pPr lvl="1" eaLnBrk="1" hangingPunct="1"/>
            <a:endParaRPr lang="en-US" altLang="en-US" smtClean="0">
              <a:cs typeface="Tahoma" panose="020B0604030504040204" pitchFamily="34" charset="0"/>
            </a:endParaRPr>
          </a:p>
        </p:txBody>
      </p:sp>
      <p:sp>
        <p:nvSpPr>
          <p:cNvPr id="21507" name="Rectangle 5"/>
          <p:cNvSpPr>
            <a:spLocks noGrp="1" noChangeArrowheads="1"/>
          </p:cNvSpPr>
          <p:nvPr>
            <p:ph type="title"/>
          </p:nvPr>
        </p:nvSpPr>
        <p:spPr>
          <a:xfrm>
            <a:off x="1447800" y="214313"/>
            <a:ext cx="7696200" cy="623887"/>
          </a:xfrm>
          <a:noFill/>
        </p:spPr>
        <p:txBody>
          <a:bodyPr/>
          <a:lstStyle/>
          <a:p>
            <a:pPr eaLnBrk="1" hangingPunct="1"/>
            <a:r>
              <a:rPr lang="en-US" altLang="en-US" smtClean="0"/>
              <a:t>Input examples</a:t>
            </a:r>
          </a:p>
        </p:txBody>
      </p:sp>
      <p:sp>
        <p:nvSpPr>
          <p:cNvPr id="1064966" name="Text Box 6"/>
          <p:cNvSpPr txBox="1">
            <a:spLocks noChangeArrowheads="1"/>
          </p:cNvSpPr>
          <p:nvPr/>
        </p:nvSpPr>
        <p:spPr bwMode="auto">
          <a:xfrm>
            <a:off x="914400" y="2286000"/>
            <a:ext cx="37338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int num1 = kb.nextInt();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int num2 = kb.nextInt();</a:t>
            </a:r>
          </a:p>
        </p:txBody>
      </p:sp>
      <p:sp>
        <p:nvSpPr>
          <p:cNvPr id="1064967" name="Text Box 7"/>
          <p:cNvSpPr txBox="1">
            <a:spLocks noChangeArrowheads="1"/>
          </p:cNvSpPr>
          <p:nvPr/>
        </p:nvSpPr>
        <p:spPr bwMode="auto">
          <a:xfrm>
            <a:off x="1066800" y="3352800"/>
            <a:ext cx="1447800" cy="788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12 5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\n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64968" name="Text Box 8"/>
          <p:cNvSpPr txBox="1">
            <a:spLocks noChangeArrowheads="1"/>
          </p:cNvSpPr>
          <p:nvPr/>
        </p:nvSpPr>
        <p:spPr bwMode="auto">
          <a:xfrm>
            <a:off x="3505200" y="3352800"/>
            <a:ext cx="1676400" cy="784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12		 5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\n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64969" name="Text Box 9"/>
          <p:cNvSpPr txBox="1">
            <a:spLocks noChangeArrowheads="1"/>
          </p:cNvSpPr>
          <p:nvPr/>
        </p:nvSpPr>
        <p:spPr bwMode="auto">
          <a:xfrm>
            <a:off x="5867400" y="3352800"/>
            <a:ext cx="1447800" cy="788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12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\n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\n</a:t>
            </a:r>
          </a:p>
        </p:txBody>
      </p:sp>
      <p:sp>
        <p:nvSpPr>
          <p:cNvPr id="1064970" name="Text Box 10"/>
          <p:cNvSpPr txBox="1">
            <a:spLocks noChangeArrowheads="1"/>
          </p:cNvSpPr>
          <p:nvPr/>
        </p:nvSpPr>
        <p:spPr bwMode="auto">
          <a:xfrm>
            <a:off x="3124200" y="4800600"/>
            <a:ext cx="2819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All three inputs will make num1 = 12    num2 = 5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066800" y="4267200"/>
            <a:ext cx="1143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input 1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581400" y="4267200"/>
            <a:ext cx="1143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input 2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19800" y="4267200"/>
            <a:ext cx="1143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input 3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990600" y="5638800"/>
            <a:ext cx="7391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For input 3, after </a:t>
            </a:r>
            <a:r>
              <a:rPr lang="en-US" altLang="en-US" sz="1800" b="1"/>
              <a:t>12</a:t>
            </a:r>
            <a:r>
              <a:rPr lang="en-US" altLang="en-US" sz="1800"/>
              <a:t> is consumed, the second nextInt() skips the </a:t>
            </a:r>
            <a:r>
              <a:rPr lang="en-US" altLang="en-US" sz="180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altLang="en-US" sz="1800">
                <a:solidFill>
                  <a:srgbClr val="0000CC"/>
                </a:solidFill>
              </a:rPr>
              <a:t>\n</a:t>
            </a:r>
            <a:r>
              <a:rPr lang="en-US" altLang="en-US" sz="180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altLang="en-US" sz="1800">
                <a:solidFill>
                  <a:srgbClr val="0000CC"/>
                </a:solidFill>
              </a:rPr>
              <a:t> </a:t>
            </a:r>
            <a:r>
              <a:rPr lang="en-US" altLang="en-US" sz="1800"/>
              <a:t>left in the input buffer, it then consumes </a:t>
            </a:r>
            <a:r>
              <a:rPr lang="en-US" altLang="en-US" sz="1800" b="1"/>
              <a:t>5</a:t>
            </a:r>
            <a:r>
              <a:rPr lang="en-US" altLang="en-US" sz="1800"/>
              <a:t>. The </a:t>
            </a:r>
            <a:r>
              <a:rPr lang="en-US" altLang="en-US" sz="180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altLang="en-US" sz="1800">
                <a:solidFill>
                  <a:srgbClr val="0000CC"/>
                </a:solidFill>
              </a:rPr>
              <a:t>\n</a:t>
            </a:r>
            <a:r>
              <a:rPr lang="en-US" altLang="en-US" sz="180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altLang="en-US" sz="1800">
                <a:solidFill>
                  <a:srgbClr val="0000CC"/>
                </a:solidFill>
              </a:rPr>
              <a:t> </a:t>
            </a:r>
            <a:r>
              <a:rPr lang="en-US" altLang="en-US" sz="1800"/>
              <a:t>after </a:t>
            </a:r>
            <a:r>
              <a:rPr lang="en-US" altLang="en-US" sz="1800" b="1"/>
              <a:t>5</a:t>
            </a:r>
            <a:r>
              <a:rPr lang="en-US" altLang="en-US" sz="1800"/>
              <a:t> is left in the input buffer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064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064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064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064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064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064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63" grpId="0" build="p"/>
      <p:bldP spid="1064966" grpId="0"/>
      <p:bldP spid="1064967" grpId="0" animBg="1"/>
      <p:bldP spid="1064968" grpId="0" animBg="1"/>
      <p:bldP spid="1064969" grpId="0" animBg="1"/>
      <p:bldP spid="1064970" grpId="0"/>
      <p:bldP spid="9" grpId="0"/>
      <p:bldP spid="10" grpId="0"/>
      <p:bldP spid="11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501063" cy="4168775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The method </a:t>
            </a:r>
            <a:r>
              <a:rPr lang="en-US" altLang="en-US" sz="2000" smtClean="0">
                <a:latin typeface="Courier New" panose="02070309020205020404" pitchFamily="49" charset="0"/>
              </a:rPr>
              <a:t>next()</a:t>
            </a:r>
            <a:r>
              <a:rPr lang="en-US" altLang="en-US" sz="2000" smtClean="0"/>
              <a:t> reads one string of one word. A word is identified by a whitespace before and after.</a:t>
            </a:r>
          </a:p>
          <a:p>
            <a:pPr eaLnBrk="1" hangingPunct="1"/>
            <a:endParaRPr lang="en-US" altLang="en-US" sz="900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z="900" smtClean="0"/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altLang="en-US" sz="2400" b="1" smtClean="0">
              <a:solidFill>
                <a:srgbClr val="034CA1"/>
              </a:solidFill>
              <a:latin typeface="Comic Sans MS" panose="030F0702030302020204" pitchFamily="66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altLang="en-US" sz="900" b="1" smtClean="0">
              <a:solidFill>
                <a:srgbClr val="034CA1"/>
              </a:solidFill>
              <a:latin typeface="Comic Sans MS" panose="030F0702030302020204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mtClean="0"/>
              <a:t>	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900" smtClean="0"/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altLang="en-US" sz="2400" b="1" smtClean="0">
              <a:solidFill>
                <a:srgbClr val="034CA1"/>
              </a:solidFill>
              <a:latin typeface="Comic Sans MS" panose="030F0702030302020204" pitchFamily="66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altLang="en-US" sz="900" b="1" smtClean="0">
              <a:solidFill>
                <a:srgbClr val="034CA1"/>
              </a:solidFill>
              <a:latin typeface="Courier New" panose="02070309020205020404" pitchFamily="49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mtClean="0"/>
              <a:t>    </a:t>
            </a:r>
          </a:p>
        </p:txBody>
      </p:sp>
      <p:sp>
        <p:nvSpPr>
          <p:cNvPr id="22531" name="Rectangle 5"/>
          <p:cNvSpPr>
            <a:spLocks noGrp="1" noChangeArrowheads="1"/>
          </p:cNvSpPr>
          <p:nvPr>
            <p:ph type="title"/>
          </p:nvPr>
        </p:nvSpPr>
        <p:spPr>
          <a:xfrm>
            <a:off x="1447800" y="214313"/>
            <a:ext cx="7696200" cy="623887"/>
          </a:xfrm>
          <a:noFill/>
        </p:spPr>
        <p:txBody>
          <a:bodyPr/>
          <a:lstStyle/>
          <a:p>
            <a:pPr eaLnBrk="1" hangingPunct="1"/>
            <a:r>
              <a:rPr lang="en-US" altLang="en-US" smtClean="0"/>
              <a:t>Input examples (continued)</a:t>
            </a:r>
          </a:p>
        </p:txBody>
      </p:sp>
      <p:sp>
        <p:nvSpPr>
          <p:cNvPr id="1065990" name="Text Box 6"/>
          <p:cNvSpPr txBox="1">
            <a:spLocks noChangeArrowheads="1"/>
          </p:cNvSpPr>
          <p:nvPr/>
        </p:nvSpPr>
        <p:spPr bwMode="auto">
          <a:xfrm>
            <a:off x="838200" y="2362200"/>
            <a:ext cx="4572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String word1 = kb.next();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String word2 = kb.next();</a:t>
            </a:r>
          </a:p>
        </p:txBody>
      </p:sp>
      <p:sp>
        <p:nvSpPr>
          <p:cNvPr id="1065991" name="Text Box 7"/>
          <p:cNvSpPr txBox="1">
            <a:spLocks noChangeArrowheads="1"/>
          </p:cNvSpPr>
          <p:nvPr/>
        </p:nvSpPr>
        <p:spPr bwMode="auto">
          <a:xfrm>
            <a:off x="838200" y="3554413"/>
            <a:ext cx="1981200" cy="784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jelly beans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\n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65992" name="Text Box 8"/>
          <p:cNvSpPr txBox="1">
            <a:spLocks noChangeArrowheads="1"/>
          </p:cNvSpPr>
          <p:nvPr/>
        </p:nvSpPr>
        <p:spPr bwMode="auto">
          <a:xfrm>
            <a:off x="3124200" y="3581400"/>
            <a:ext cx="1676400" cy="788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Jelly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\n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beans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\n</a:t>
            </a:r>
          </a:p>
        </p:txBody>
      </p:sp>
      <p:sp>
        <p:nvSpPr>
          <p:cNvPr id="1065993" name="Text Box 9"/>
          <p:cNvSpPr txBox="1">
            <a:spLocks noChangeArrowheads="1"/>
          </p:cNvSpPr>
          <p:nvPr/>
        </p:nvSpPr>
        <p:spPr bwMode="auto">
          <a:xfrm>
            <a:off x="5638800" y="3581400"/>
            <a:ext cx="2590800" cy="784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jellybeans Java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\n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65994" name="Text Box 10"/>
          <p:cNvSpPr txBox="1">
            <a:spLocks noChangeArrowheads="1"/>
          </p:cNvSpPr>
          <p:nvPr/>
        </p:nvSpPr>
        <p:spPr bwMode="auto">
          <a:xfrm>
            <a:off x="762000" y="4648200"/>
            <a:ext cx="19050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cs typeface="Tahoma" panose="020B0604030504040204" pitchFamily="34" charset="0"/>
              </a:rPr>
              <a:t>word1 = "Jelly"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cs typeface="Tahoma" panose="020B0604030504040204" pitchFamily="34" charset="0"/>
              </a:rPr>
              <a:t>word2 = "beans"</a:t>
            </a:r>
          </a:p>
        </p:txBody>
      </p:sp>
      <p:sp>
        <p:nvSpPr>
          <p:cNvPr id="1065995" name="Text Box 11"/>
          <p:cNvSpPr txBox="1">
            <a:spLocks noChangeArrowheads="1"/>
          </p:cNvSpPr>
          <p:nvPr/>
        </p:nvSpPr>
        <p:spPr bwMode="auto">
          <a:xfrm>
            <a:off x="3048000" y="4630738"/>
            <a:ext cx="19050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cs typeface="Tahoma" panose="020B0604030504040204" pitchFamily="34" charset="0"/>
              </a:rPr>
              <a:t>word1 = "Jelly"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cs typeface="Tahoma" panose="020B0604030504040204" pitchFamily="34" charset="0"/>
              </a:rPr>
              <a:t>word2 = "beans"</a:t>
            </a:r>
          </a:p>
        </p:txBody>
      </p:sp>
      <p:sp>
        <p:nvSpPr>
          <p:cNvPr id="1065996" name="Text Box 12"/>
          <p:cNvSpPr txBox="1">
            <a:spLocks noChangeArrowheads="1"/>
          </p:cNvSpPr>
          <p:nvPr/>
        </p:nvSpPr>
        <p:spPr bwMode="auto">
          <a:xfrm>
            <a:off x="5562600" y="4630738"/>
            <a:ext cx="25908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cs typeface="Tahoma" panose="020B0604030504040204" pitchFamily="34" charset="0"/>
              </a:rPr>
              <a:t>word1 = "jellybeans"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cs typeface="Tahoma" panose="020B0604030504040204" pitchFamily="34" charset="0"/>
              </a:rPr>
              <a:t>word2 = "Java"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172200" y="3124200"/>
            <a:ext cx="1066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input 3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143000" y="3124200"/>
            <a:ext cx="1066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input 1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352800" y="3124200"/>
            <a:ext cx="1066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input 2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62000" y="5715000"/>
            <a:ext cx="77993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For input 2, after </a:t>
            </a:r>
            <a:r>
              <a:rPr lang="en-US" altLang="en-US" sz="1800" b="1"/>
              <a:t>jelly</a:t>
            </a:r>
            <a:r>
              <a:rPr lang="en-US" altLang="en-US" sz="1800"/>
              <a:t> is consumed, the second next() skips </a:t>
            </a:r>
            <a:r>
              <a:rPr lang="en-US" altLang="en-US" sz="180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altLang="en-US" sz="1800">
                <a:solidFill>
                  <a:srgbClr val="0000CC"/>
                </a:solidFill>
              </a:rPr>
              <a:t>\n</a:t>
            </a:r>
            <a:r>
              <a:rPr lang="en-US" altLang="en-US" sz="180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altLang="en-US" sz="1800">
                <a:solidFill>
                  <a:srgbClr val="0000CC"/>
                </a:solidFill>
              </a:rPr>
              <a:t> </a:t>
            </a:r>
            <a:r>
              <a:rPr lang="en-US" altLang="en-US" sz="1800"/>
              <a:t>left in the input buffer, it then consumes </a:t>
            </a:r>
            <a:r>
              <a:rPr lang="en-US" altLang="en-US" sz="1800" b="1"/>
              <a:t>beans</a:t>
            </a:r>
            <a:r>
              <a:rPr lang="en-US" altLang="en-US" sz="1800"/>
              <a:t>. The </a:t>
            </a:r>
            <a:r>
              <a:rPr lang="en-US" altLang="en-US" sz="180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altLang="en-US" sz="1800">
                <a:solidFill>
                  <a:srgbClr val="0000CC"/>
                </a:solidFill>
              </a:rPr>
              <a:t>\n</a:t>
            </a:r>
            <a:r>
              <a:rPr lang="en-US" altLang="en-US" sz="180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altLang="en-US" sz="1800">
                <a:solidFill>
                  <a:srgbClr val="0000CC"/>
                </a:solidFill>
              </a:rPr>
              <a:t> </a:t>
            </a:r>
            <a:r>
              <a:rPr lang="en-US" altLang="en-US" sz="1800"/>
              <a:t>after </a:t>
            </a:r>
            <a:r>
              <a:rPr lang="en-US" altLang="en-US" sz="1800" b="1"/>
              <a:t>beans</a:t>
            </a:r>
            <a:r>
              <a:rPr lang="en-US" altLang="en-US" sz="1800"/>
              <a:t> is left in the input buffer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065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065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065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065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065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065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065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1065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987" grpId="0" build="p"/>
      <p:bldP spid="1065990" grpId="0"/>
      <p:bldP spid="1065991" grpId="0" animBg="1"/>
      <p:bldP spid="1065992" grpId="0" animBg="1"/>
      <p:bldP spid="1065993" grpId="0" animBg="1"/>
      <p:bldP spid="1065994" grpId="0"/>
      <p:bldP spid="1065995" grpId="0"/>
      <p:bldP spid="1065996" grpId="0"/>
      <p:bldP spid="11" grpId="0"/>
      <p:bldP spid="12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607425" cy="47355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The method </a:t>
            </a:r>
            <a:r>
              <a:rPr lang="en-US" altLang="en-US" sz="2000" b="1" smtClean="0">
                <a:solidFill>
                  <a:srgbClr val="0070C0"/>
                </a:solidFill>
                <a:latin typeface="Courier New" panose="02070309020205020404" pitchFamily="49" charset="0"/>
              </a:rPr>
              <a:t>nextLine()</a:t>
            </a:r>
            <a:r>
              <a:rPr lang="en-US" altLang="en-US" sz="2000" b="1" smtClean="0">
                <a:solidFill>
                  <a:srgbClr val="0070C0"/>
                </a:solidFill>
              </a:rPr>
              <a:t> </a:t>
            </a:r>
            <a:r>
              <a:rPr lang="en-US" altLang="en-US" sz="2000" smtClean="0"/>
              <a:t>of a </a:t>
            </a:r>
            <a:r>
              <a:rPr lang="en-US" altLang="en-US" sz="2000" b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Scanner</a:t>
            </a:r>
            <a:r>
              <a:rPr lang="en-US" altLang="en-US" sz="2000" smtClean="0"/>
              <a:t> object reads an entire line of input as a String.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The end of the input line is determined by </a:t>
            </a:r>
            <a:r>
              <a:rPr lang="en-US" altLang="en-US" sz="200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'\n'</a:t>
            </a:r>
            <a:r>
              <a:rPr lang="en-US" altLang="en-US" sz="2000" smtClean="0">
                <a:solidFill>
                  <a:srgbClr val="0000CC"/>
                </a:solidFill>
              </a:rPr>
              <a:t> </a:t>
            </a:r>
            <a:r>
              <a:rPr lang="en-US" altLang="en-US" sz="2000" smtClean="0"/>
              <a:t>that is produced from pressing the Enter key.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Suppose </a:t>
            </a:r>
            <a:r>
              <a:rPr lang="en-US" altLang="en-US" sz="2000" b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2000" smtClean="0"/>
              <a:t>is a </a:t>
            </a:r>
            <a:r>
              <a:rPr lang="en-US" altLang="en-US" sz="2000" b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Scanner</a:t>
            </a:r>
            <a:r>
              <a:rPr lang="en-US" altLang="en-US" sz="2000" smtClean="0"/>
              <a:t> object:</a:t>
            </a:r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</p:txBody>
      </p:sp>
      <p:sp>
        <p:nvSpPr>
          <p:cNvPr id="23555" name="Rectangle 5"/>
          <p:cNvSpPr>
            <a:spLocks noGrp="1" noChangeArrowheads="1"/>
          </p:cNvSpPr>
          <p:nvPr>
            <p:ph type="title"/>
          </p:nvPr>
        </p:nvSpPr>
        <p:spPr>
          <a:xfrm>
            <a:off x="1447800" y="214313"/>
            <a:ext cx="7696200" cy="623887"/>
          </a:xfrm>
        </p:spPr>
        <p:txBody>
          <a:bodyPr/>
          <a:lstStyle/>
          <a:p>
            <a:pPr eaLnBrk="1" hangingPunct="1"/>
            <a:r>
              <a:rPr lang="en-US" altLang="en-US" smtClean="0"/>
              <a:t>The </a:t>
            </a:r>
            <a:r>
              <a:rPr lang="en-US" altLang="en-US" b="1" smtClean="0">
                <a:latin typeface="Courier New" panose="02070309020205020404" pitchFamily="49" charset="0"/>
                <a:cs typeface="Courier New" panose="02070309020205020404" pitchFamily="49" charset="0"/>
              </a:rPr>
              <a:t>nextLine()</a:t>
            </a:r>
            <a:r>
              <a:rPr lang="en-US" altLang="en-US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mtClean="0"/>
              <a:t>method</a:t>
            </a:r>
          </a:p>
        </p:txBody>
      </p:sp>
      <p:sp>
        <p:nvSpPr>
          <p:cNvPr id="1067014" name="Text Box 6"/>
          <p:cNvSpPr txBox="1">
            <a:spLocks noChangeArrowheads="1"/>
          </p:cNvSpPr>
          <p:nvPr/>
        </p:nvSpPr>
        <p:spPr bwMode="auto">
          <a:xfrm>
            <a:off x="838200" y="3059113"/>
            <a:ext cx="4876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String s = input.nextLine();</a:t>
            </a:r>
          </a:p>
        </p:txBody>
      </p:sp>
      <p:sp>
        <p:nvSpPr>
          <p:cNvPr id="1067015" name="Text Box 7"/>
          <p:cNvSpPr txBox="1">
            <a:spLocks noChangeArrowheads="1"/>
          </p:cNvSpPr>
          <p:nvPr/>
        </p:nvSpPr>
        <p:spPr bwMode="auto">
          <a:xfrm>
            <a:off x="1143000" y="3973513"/>
            <a:ext cx="1981200" cy="788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jelly beans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\n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67016" name="Text Box 8"/>
          <p:cNvSpPr txBox="1">
            <a:spLocks noChangeArrowheads="1"/>
          </p:cNvSpPr>
          <p:nvPr/>
        </p:nvSpPr>
        <p:spPr bwMode="auto">
          <a:xfrm>
            <a:off x="1143000" y="4964113"/>
            <a:ext cx="1981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cs typeface="Tahoma" panose="020B0604030504040204" pitchFamily="34" charset="0"/>
              </a:rPr>
              <a:t>s = "jelly beans"</a:t>
            </a:r>
          </a:p>
        </p:txBody>
      </p:sp>
      <p:sp>
        <p:nvSpPr>
          <p:cNvPr id="1067017" name="Text Box 9"/>
          <p:cNvSpPr txBox="1">
            <a:spLocks noChangeArrowheads="1"/>
          </p:cNvSpPr>
          <p:nvPr/>
        </p:nvSpPr>
        <p:spPr bwMode="auto">
          <a:xfrm>
            <a:off x="4191000" y="3973513"/>
            <a:ext cx="2819400" cy="788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jelly beans Java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\n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67018" name="Text Box 10"/>
          <p:cNvSpPr txBox="1">
            <a:spLocks noChangeArrowheads="1"/>
          </p:cNvSpPr>
          <p:nvPr/>
        </p:nvSpPr>
        <p:spPr bwMode="auto">
          <a:xfrm>
            <a:off x="4114800" y="4964113"/>
            <a:ext cx="2590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cs typeface="Tahoma" panose="020B0604030504040204" pitchFamily="34" charset="0"/>
              </a:rPr>
              <a:t>s = "jelly beans Java"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600200" y="3581400"/>
            <a:ext cx="8905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input 1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953000" y="3581400"/>
            <a:ext cx="8905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input 2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14400" y="5715000"/>
            <a:ext cx="7086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For both inputs, the terminating 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altLang="en-US" sz="1800">
                <a:solidFill>
                  <a:srgbClr val="0000CC"/>
                </a:solidFill>
              </a:rPr>
              <a:t>\n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altLang="en-US" sz="1800">
                <a:solidFill>
                  <a:srgbClr val="0000CC"/>
                </a:solidFill>
              </a:rPr>
              <a:t> </a:t>
            </a:r>
            <a:r>
              <a:rPr lang="en-US" altLang="en-US" sz="1800"/>
              <a:t>is removed from the input buffer; but it is not included in the input strings.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067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067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067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067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067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067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067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067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7011" grpId="0" build="p"/>
      <p:bldP spid="1067014" grpId="0"/>
      <p:bldP spid="1067015" grpId="0" animBg="1"/>
      <p:bldP spid="1067016" grpId="0"/>
      <p:bldP spid="1067017" grpId="0" animBg="1"/>
      <p:bldP spid="1067018" grpId="0"/>
      <p:bldP spid="9" grpId="0"/>
      <p:bldP spid="10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</a:t>
            </a:r>
            <a:r>
              <a:rPr lang="en-US" altLang="en-US" b="1" smtClean="0">
                <a:latin typeface="Courier New" panose="02070309020205020404" pitchFamily="49" charset="0"/>
                <a:cs typeface="Courier New" panose="02070309020205020404" pitchFamily="49" charset="0"/>
              </a:rPr>
              <a:t>nextLine()</a:t>
            </a:r>
            <a:r>
              <a:rPr lang="en-US" altLang="en-US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mtClean="0"/>
              <a:t>method (continued)</a:t>
            </a:r>
          </a:p>
        </p:txBody>
      </p:sp>
      <p:sp>
        <p:nvSpPr>
          <p:cNvPr id="1103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000" smtClean="0"/>
              <a:t>If there is a previous input read before, then </a:t>
            </a:r>
            <a:r>
              <a:rPr lang="en-US" altLang="en-US" sz="2000" b="1" smtClean="0">
                <a:solidFill>
                  <a:srgbClr val="0070C0"/>
                </a:solidFill>
                <a:latin typeface="Courier New" panose="02070309020205020404" pitchFamily="49" charset="0"/>
              </a:rPr>
              <a:t>nextLine()</a:t>
            </a:r>
            <a:r>
              <a:rPr lang="en-US" altLang="en-US" sz="2000" b="1" smtClean="0">
                <a:solidFill>
                  <a:srgbClr val="0070C0"/>
                </a:solidFill>
                <a:cs typeface="Tahoma" panose="020B0604030504040204" pitchFamily="34" charset="0"/>
              </a:rPr>
              <a:t> </a:t>
            </a:r>
            <a:r>
              <a:rPr lang="en-US" altLang="en-US" sz="2000" smtClean="0">
                <a:cs typeface="Tahoma" panose="020B0604030504040204" pitchFamily="34" charset="0"/>
              </a:rPr>
              <a:t>takes the </a:t>
            </a:r>
            <a:r>
              <a:rPr lang="en-US" altLang="en-US" sz="2000" b="1" smtClean="0">
                <a:cs typeface="Tahoma" panose="020B0604030504040204" pitchFamily="34" charset="0"/>
              </a:rPr>
              <a:t>rest</a:t>
            </a:r>
            <a:r>
              <a:rPr lang="en-US" altLang="en-US" sz="2000" smtClean="0">
                <a:cs typeface="Tahoma" panose="020B0604030504040204" pitchFamily="34" charset="0"/>
              </a:rPr>
              <a:t> of input until the end. </a:t>
            </a:r>
            <a:endParaRPr lang="en-US" altLang="en-US" sz="2000" smtClean="0"/>
          </a:p>
          <a:p>
            <a:pPr eaLnBrk="1" hangingPunct="1"/>
            <a:endParaRPr lang="en-US" altLang="en-US" smtClean="0"/>
          </a:p>
        </p:txBody>
      </p:sp>
      <p:sp>
        <p:nvSpPr>
          <p:cNvPr id="1103876" name="Text Box 4"/>
          <p:cNvSpPr txBox="1">
            <a:spLocks noChangeArrowheads="1"/>
          </p:cNvSpPr>
          <p:nvPr/>
        </p:nvSpPr>
        <p:spPr bwMode="auto">
          <a:xfrm>
            <a:off x="685800" y="2389188"/>
            <a:ext cx="4724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String w = input.next();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String s = input.nextLine();</a:t>
            </a:r>
          </a:p>
        </p:txBody>
      </p:sp>
      <p:sp>
        <p:nvSpPr>
          <p:cNvPr id="1103877" name="Text Box 5"/>
          <p:cNvSpPr txBox="1">
            <a:spLocks noChangeArrowheads="1"/>
          </p:cNvSpPr>
          <p:nvPr/>
        </p:nvSpPr>
        <p:spPr bwMode="auto">
          <a:xfrm>
            <a:off x="5562600" y="2362200"/>
            <a:ext cx="2819400" cy="788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jelly beans Java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\n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03878" name="Text Box 6"/>
          <p:cNvSpPr txBox="1">
            <a:spLocks noChangeArrowheads="1"/>
          </p:cNvSpPr>
          <p:nvPr/>
        </p:nvSpPr>
        <p:spPr bwMode="auto">
          <a:xfrm>
            <a:off x="5562600" y="3200400"/>
            <a:ext cx="2286000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cs typeface="Tahoma" panose="020B0604030504040204" pitchFamily="34" charset="0"/>
              </a:rPr>
              <a:t>w = "jelly"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cs typeface="Tahoma" panose="020B0604030504040204" pitchFamily="34" charset="0"/>
              </a:rPr>
              <a:t>s = </a:t>
            </a:r>
            <a:r>
              <a:rPr lang="en-US" altLang="en-US" sz="1800"/>
              <a:t>"</a:t>
            </a:r>
            <a:r>
              <a:rPr lang="en-US" altLang="en-US" sz="1800">
                <a:cs typeface="Tahoma" panose="020B0604030504040204" pitchFamily="34" charset="0"/>
              </a:rPr>
              <a:t> </a:t>
            </a:r>
            <a:r>
              <a:rPr lang="en-US" altLang="en-US" sz="1800"/>
              <a:t>beans Java"</a:t>
            </a:r>
          </a:p>
        </p:txBody>
      </p:sp>
      <p:sp>
        <p:nvSpPr>
          <p:cNvPr id="1103879" name="Text Box 7"/>
          <p:cNvSpPr txBox="1">
            <a:spLocks noChangeArrowheads="1"/>
          </p:cNvSpPr>
          <p:nvPr/>
        </p:nvSpPr>
        <p:spPr bwMode="auto">
          <a:xfrm>
            <a:off x="685800" y="4429125"/>
            <a:ext cx="4953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double g = input.nextDouble();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String s = input.nextLine();</a:t>
            </a:r>
          </a:p>
        </p:txBody>
      </p:sp>
      <p:sp>
        <p:nvSpPr>
          <p:cNvPr id="1103880" name="Text Box 8"/>
          <p:cNvSpPr txBox="1">
            <a:spLocks noChangeArrowheads="1"/>
          </p:cNvSpPr>
          <p:nvPr/>
        </p:nvSpPr>
        <p:spPr bwMode="auto">
          <a:xfrm>
            <a:off x="5791200" y="4402138"/>
            <a:ext cx="2819400" cy="788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9.8 jelly beans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\n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03881" name="Text Box 9"/>
          <p:cNvSpPr txBox="1">
            <a:spLocks noChangeArrowheads="1"/>
          </p:cNvSpPr>
          <p:nvPr/>
        </p:nvSpPr>
        <p:spPr bwMode="auto">
          <a:xfrm>
            <a:off x="5562600" y="5240338"/>
            <a:ext cx="2286000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cs typeface="Tahoma" panose="020B0604030504040204" pitchFamily="34" charset="0"/>
              </a:rPr>
              <a:t>g = 9.8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cs typeface="Tahoma" panose="020B0604030504040204" pitchFamily="34" charset="0"/>
              </a:rPr>
              <a:t>s = </a:t>
            </a:r>
            <a:r>
              <a:rPr lang="en-US" altLang="en-US" sz="1800"/>
              <a:t>"</a:t>
            </a:r>
            <a:r>
              <a:rPr lang="en-US" altLang="en-US" sz="1800">
                <a:cs typeface="Tahoma" panose="020B0604030504040204" pitchFamily="34" charset="0"/>
              </a:rPr>
              <a:t> jelly </a:t>
            </a:r>
            <a:r>
              <a:rPr lang="en-US" altLang="en-US" sz="1800"/>
              <a:t>beans"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03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103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103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103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103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103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103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3875" grpId="0" build="p"/>
      <p:bldP spid="1103876" grpId="0"/>
      <p:bldP spid="1103877" grpId="0" animBg="1"/>
      <p:bldP spid="1103878" grpId="0"/>
      <p:bldP spid="1103879" grpId="0"/>
      <p:bldP spid="1103880" grpId="0" animBg="1"/>
      <p:bldP spid="110388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152400"/>
            <a:ext cx="7543800" cy="623888"/>
          </a:xfrm>
        </p:spPr>
        <p:txBody>
          <a:bodyPr/>
          <a:lstStyle/>
          <a:p>
            <a:pPr eaLnBrk="1" hangingPunct="1"/>
            <a:r>
              <a:rPr lang="en-US" altLang="en-US" sz="28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nextLine()</a:t>
            </a:r>
            <a:r>
              <a:rPr lang="en-US" altLang="en-US" sz="2800" smtClean="0"/>
              <a:t> when it encounters leftover ‘\n</a:t>
            </a:r>
            <a:r>
              <a:rPr lang="en-US" altLang="en-US" smtClean="0"/>
              <a:t>’</a:t>
            </a:r>
          </a:p>
        </p:txBody>
      </p:sp>
      <p:sp>
        <p:nvSpPr>
          <p:cNvPr id="1104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7659688" cy="5257800"/>
          </a:xfrm>
        </p:spPr>
        <p:txBody>
          <a:bodyPr/>
          <a:lstStyle/>
          <a:p>
            <a:pPr eaLnBrk="1" hangingPunct="1"/>
            <a:r>
              <a:rPr lang="en-US" altLang="en-US" sz="1800" smtClean="0"/>
              <a:t>Unlike other methods, </a:t>
            </a:r>
            <a:r>
              <a:rPr lang="en-US" altLang="en-US" sz="1800" b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nextLine()</a:t>
            </a:r>
            <a:r>
              <a:rPr lang="en-US" altLang="en-US" sz="1800" smtClean="0"/>
              <a:t> has a different behavior with the end of input line </a:t>
            </a:r>
            <a:r>
              <a:rPr lang="en-US" altLang="en-US" sz="1800" smtClean="0">
                <a:latin typeface="Courier New" panose="02070309020205020404" pitchFamily="49" charset="0"/>
                <a:cs typeface="Courier New" panose="02070309020205020404" pitchFamily="49" charset="0"/>
              </a:rPr>
              <a:t>'\n'</a:t>
            </a:r>
            <a:r>
              <a:rPr lang="en-US" altLang="en-US" sz="1800" smtClean="0"/>
              <a:t>. </a:t>
            </a:r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r>
              <a:rPr lang="en-US" altLang="en-US" sz="1800" b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nextLine()</a:t>
            </a:r>
            <a:r>
              <a:rPr lang="en-US" altLang="en-US" sz="1800" b="1" smtClean="0">
                <a:solidFill>
                  <a:srgbClr val="0070C0"/>
                </a:solidFill>
              </a:rPr>
              <a:t> </a:t>
            </a:r>
            <a:r>
              <a:rPr lang="en-US" altLang="en-US" sz="1800" smtClean="0"/>
              <a:t>reads from the current line till </a:t>
            </a:r>
            <a:r>
              <a:rPr lang="en-US" altLang="en-US" sz="1800" smtClean="0">
                <a:solidFill>
                  <a:srgbClr val="0000CC"/>
                </a:solidFill>
              </a:rPr>
              <a:t>'</a:t>
            </a:r>
            <a:r>
              <a:rPr lang="en-US" altLang="en-US" sz="180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\n'</a:t>
            </a:r>
            <a:r>
              <a:rPr lang="en-US" altLang="en-US" sz="1800" smtClean="0">
                <a:solidFill>
                  <a:srgbClr val="0000CC"/>
                </a:solidFill>
              </a:rPr>
              <a:t>. </a:t>
            </a:r>
            <a:r>
              <a:rPr lang="en-US" altLang="en-US" sz="1800" smtClean="0"/>
              <a:t>To read input of the next line, another </a:t>
            </a:r>
            <a:r>
              <a:rPr lang="en-US" altLang="en-US" sz="1800" b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nextLine()</a:t>
            </a:r>
            <a:r>
              <a:rPr lang="en-US" altLang="en-US" sz="1800" b="1" smtClean="0">
                <a:solidFill>
                  <a:srgbClr val="0070C0"/>
                </a:solidFill>
              </a:rPr>
              <a:t> </a:t>
            </a:r>
            <a:r>
              <a:rPr lang="en-US" altLang="en-US" sz="1800" smtClean="0"/>
              <a:t>call is needed because the first call return </a:t>
            </a:r>
            <a:r>
              <a:rPr lang="en-US" altLang="en-US" sz="1800" smtClean="0">
                <a:cs typeface="Tahoma" panose="020B0604030504040204" pitchFamily="34" charset="0"/>
              </a:rPr>
              <a:t>""</a:t>
            </a:r>
            <a:r>
              <a:rPr lang="en-US" altLang="en-US" sz="1800" smtClean="0"/>
              <a:t> when it encounters </a:t>
            </a:r>
            <a:r>
              <a:rPr lang="en-US" altLang="en-US" sz="1800" smtClean="0">
                <a:solidFill>
                  <a:srgbClr val="0000CC"/>
                </a:solidFill>
              </a:rPr>
              <a:t>'\n' </a:t>
            </a:r>
            <a:r>
              <a:rPr lang="en-US" altLang="en-US" sz="1800" smtClean="0"/>
              <a:t>left in the input buffer by next().</a:t>
            </a:r>
          </a:p>
        </p:txBody>
      </p:sp>
      <p:sp>
        <p:nvSpPr>
          <p:cNvPr id="1104900" name="Text Box 4"/>
          <p:cNvSpPr txBox="1">
            <a:spLocks noChangeArrowheads="1"/>
          </p:cNvSpPr>
          <p:nvPr/>
        </p:nvSpPr>
        <p:spPr bwMode="auto">
          <a:xfrm>
            <a:off x="533400" y="1981200"/>
            <a:ext cx="4572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String w1 = input.next();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String w2 = input.next();</a:t>
            </a:r>
          </a:p>
        </p:txBody>
      </p:sp>
      <p:sp>
        <p:nvSpPr>
          <p:cNvPr id="1104901" name="Text Box 5"/>
          <p:cNvSpPr txBox="1">
            <a:spLocks noChangeArrowheads="1"/>
          </p:cNvSpPr>
          <p:nvPr/>
        </p:nvSpPr>
        <p:spPr bwMode="auto">
          <a:xfrm>
            <a:off x="5257800" y="1905000"/>
            <a:ext cx="1676400" cy="788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Jelly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\n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beans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\n</a:t>
            </a:r>
          </a:p>
        </p:txBody>
      </p:sp>
      <p:sp>
        <p:nvSpPr>
          <p:cNvPr id="1104902" name="Text Box 6"/>
          <p:cNvSpPr txBox="1">
            <a:spLocks noChangeArrowheads="1"/>
          </p:cNvSpPr>
          <p:nvPr/>
        </p:nvSpPr>
        <p:spPr bwMode="auto">
          <a:xfrm>
            <a:off x="7315200" y="1905000"/>
            <a:ext cx="16002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cs typeface="Tahoma" panose="020B0604030504040204" pitchFamily="34" charset="0"/>
              </a:rPr>
              <a:t>w1 = "Jelly"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cs typeface="Tahoma" panose="020B0604030504040204" pitchFamily="34" charset="0"/>
              </a:rPr>
              <a:t>w2 = "beans"</a:t>
            </a:r>
          </a:p>
        </p:txBody>
      </p:sp>
      <p:sp>
        <p:nvSpPr>
          <p:cNvPr id="1104903" name="Text Box 7"/>
          <p:cNvSpPr txBox="1">
            <a:spLocks noChangeArrowheads="1"/>
          </p:cNvSpPr>
          <p:nvPr/>
        </p:nvSpPr>
        <p:spPr bwMode="auto">
          <a:xfrm>
            <a:off x="533400" y="2940050"/>
            <a:ext cx="5029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int a = input.nextInt();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double b = input.nextDouble();</a:t>
            </a:r>
          </a:p>
        </p:txBody>
      </p:sp>
      <p:sp>
        <p:nvSpPr>
          <p:cNvPr id="1104904" name="Text Box 8"/>
          <p:cNvSpPr txBox="1">
            <a:spLocks noChangeArrowheads="1"/>
          </p:cNvSpPr>
          <p:nvPr/>
        </p:nvSpPr>
        <p:spPr bwMode="auto">
          <a:xfrm>
            <a:off x="5257800" y="2895600"/>
            <a:ext cx="1676400" cy="788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15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\n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3.24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\n</a:t>
            </a:r>
          </a:p>
        </p:txBody>
      </p:sp>
      <p:sp>
        <p:nvSpPr>
          <p:cNvPr id="1104905" name="Text Box 9"/>
          <p:cNvSpPr txBox="1">
            <a:spLocks noChangeArrowheads="1"/>
          </p:cNvSpPr>
          <p:nvPr/>
        </p:nvSpPr>
        <p:spPr bwMode="auto">
          <a:xfrm>
            <a:off x="7315200" y="2878138"/>
            <a:ext cx="1447800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cs typeface="Tahoma" panose="020B0604030504040204" pitchFamily="34" charset="0"/>
              </a:rPr>
              <a:t>a = 15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cs typeface="Tahoma" panose="020B0604030504040204" pitchFamily="34" charset="0"/>
              </a:rPr>
              <a:t>b = 3.24</a:t>
            </a:r>
          </a:p>
        </p:txBody>
      </p:sp>
      <p:sp>
        <p:nvSpPr>
          <p:cNvPr id="1104906" name="Text Box 10"/>
          <p:cNvSpPr txBox="1">
            <a:spLocks noChangeArrowheads="1"/>
          </p:cNvSpPr>
          <p:nvPr/>
        </p:nvSpPr>
        <p:spPr bwMode="auto">
          <a:xfrm>
            <a:off x="533400" y="4114800"/>
            <a:ext cx="4572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String n = input.next();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String d = input.nextLine();</a:t>
            </a:r>
          </a:p>
        </p:txBody>
      </p:sp>
      <p:sp>
        <p:nvSpPr>
          <p:cNvPr id="1104907" name="Text Box 11"/>
          <p:cNvSpPr txBox="1">
            <a:spLocks noChangeArrowheads="1"/>
          </p:cNvSpPr>
          <p:nvPr/>
        </p:nvSpPr>
        <p:spPr bwMode="auto">
          <a:xfrm>
            <a:off x="5029200" y="4038600"/>
            <a:ext cx="1828800" cy="784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Ahmed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\n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Comp. Sci.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\n</a:t>
            </a:r>
          </a:p>
        </p:txBody>
      </p:sp>
      <p:sp>
        <p:nvSpPr>
          <p:cNvPr id="1104909" name="Text Box 13"/>
          <p:cNvSpPr txBox="1">
            <a:spLocks noChangeArrowheads="1"/>
          </p:cNvSpPr>
          <p:nvPr/>
        </p:nvSpPr>
        <p:spPr bwMode="auto">
          <a:xfrm>
            <a:off x="7315200" y="4097338"/>
            <a:ext cx="1828800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cs typeface="Tahoma" panose="020B0604030504040204" pitchFamily="34" charset="0"/>
              </a:rPr>
              <a:t>n = "Ahmed"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cs typeface="Tahoma" panose="020B0604030504040204" pitchFamily="34" charset="0"/>
              </a:rPr>
              <a:t>d = "" </a:t>
            </a:r>
          </a:p>
        </p:txBody>
      </p:sp>
      <p:sp>
        <p:nvSpPr>
          <p:cNvPr id="1104910" name="Text Box 14"/>
          <p:cNvSpPr txBox="1">
            <a:spLocks noChangeArrowheads="1"/>
          </p:cNvSpPr>
          <p:nvPr/>
        </p:nvSpPr>
        <p:spPr bwMode="auto">
          <a:xfrm>
            <a:off x="533400" y="4113213"/>
            <a:ext cx="457200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String n = input.next();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input.nextLine();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String d = input.nextLine();</a:t>
            </a:r>
          </a:p>
        </p:txBody>
      </p:sp>
      <p:sp>
        <p:nvSpPr>
          <p:cNvPr id="1104911" name="Text Box 15"/>
          <p:cNvSpPr txBox="1">
            <a:spLocks noChangeArrowheads="1"/>
          </p:cNvSpPr>
          <p:nvPr/>
        </p:nvSpPr>
        <p:spPr bwMode="auto">
          <a:xfrm>
            <a:off x="7010400" y="4114800"/>
            <a:ext cx="21336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cs typeface="Tahoma" panose="020B0604030504040204" pitchFamily="34" charset="0"/>
              </a:rPr>
              <a:t>n = "Ahmed"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cs typeface="Tahoma" panose="020B0604030504040204" pitchFamily="34" charset="0"/>
              </a:rPr>
              <a:t>d = " Comp. Sci. "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4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04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4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104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4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104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4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104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4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104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4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104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4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104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4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104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4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104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4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104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48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1000"/>
                                        <p:tgtEl>
                                          <p:spTgt spid="11048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4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4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1000"/>
                                        <p:tgtEl>
                                          <p:spTgt spid="1104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4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4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1104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4899" grpId="0" build="p"/>
      <p:bldP spid="1104901" grpId="0" animBg="1"/>
      <p:bldP spid="1104902" grpId="0"/>
      <p:bldP spid="1104903" grpId="0"/>
      <p:bldP spid="1104904" grpId="0" animBg="1"/>
      <p:bldP spid="1104905" grpId="0"/>
      <p:bldP spid="1104906" grpId="0"/>
      <p:bldP spid="1104906" grpId="1"/>
      <p:bldP spid="1104907" grpId="0" animBg="1"/>
      <p:bldP spid="1104909" grpId="0"/>
      <p:bldP spid="1104909" grpId="1"/>
      <p:bldP spid="1104910" grpId="0"/>
      <p:bldP spid="11049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Outline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Screen Output</a:t>
            </a:r>
          </a:p>
          <a:p>
            <a:pPr lvl="1" eaLnBrk="1" hangingPunct="1"/>
            <a:r>
              <a:rPr lang="en-US" altLang="en-US" smtClean="0">
                <a:solidFill>
                  <a:srgbClr val="0000CC"/>
                </a:solidFill>
              </a:rPr>
              <a:t>System.out.println()</a:t>
            </a:r>
            <a:r>
              <a:rPr lang="en-US" altLang="en-US" smtClean="0"/>
              <a:t> and </a:t>
            </a:r>
            <a:r>
              <a:rPr lang="en-US" altLang="en-US" smtClean="0">
                <a:solidFill>
                  <a:srgbClr val="0000CC"/>
                </a:solidFill>
              </a:rPr>
              <a:t>System.out.print( ) </a:t>
            </a:r>
            <a:r>
              <a:rPr lang="en-US" altLang="en-US" smtClean="0"/>
              <a:t>methods</a:t>
            </a:r>
          </a:p>
          <a:p>
            <a:pPr lvl="1" eaLnBrk="1" hangingPunct="1"/>
            <a:r>
              <a:rPr lang="en-US" altLang="en-US" smtClean="0">
                <a:solidFill>
                  <a:srgbClr val="0000CC"/>
                </a:solidFill>
              </a:rPr>
              <a:t>System.out.printf( )</a:t>
            </a:r>
            <a:r>
              <a:rPr lang="en-US" altLang="en-US" smtClean="0"/>
              <a:t> method</a:t>
            </a:r>
          </a:p>
          <a:p>
            <a:pPr lvl="1"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Console Input</a:t>
            </a:r>
          </a:p>
          <a:p>
            <a:pPr lvl="1" eaLnBrk="1" hangingPunct="1"/>
            <a:r>
              <a:rPr lang="en-US" altLang="en-US" smtClean="0"/>
              <a:t>Reading numbers and strings using a scanner object</a:t>
            </a:r>
          </a:p>
          <a:p>
            <a:pPr lvl="1" eaLnBrk="1" hangingPunct="1"/>
            <a:r>
              <a:rPr lang="en-US" altLang="en-US" smtClean="0"/>
              <a:t>Reading a character using a scanner object</a:t>
            </a:r>
          </a:p>
          <a:p>
            <a:pPr lvl="1" eaLnBrk="1" hangingPunct="1"/>
            <a:r>
              <a:rPr lang="en-US" altLang="en-US" smtClean="0"/>
              <a:t>Reading a character using </a:t>
            </a:r>
            <a:r>
              <a:rPr lang="en-US" altLang="en-US" smtClean="0">
                <a:solidFill>
                  <a:srgbClr val="0000CC"/>
                </a:solidFill>
              </a:rPr>
              <a:t>System.in.read() </a:t>
            </a:r>
            <a:r>
              <a:rPr lang="en-US" altLang="en-US" smtClean="0"/>
              <a:t>method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543800" cy="609600"/>
          </a:xfrm>
        </p:spPr>
        <p:txBody>
          <a:bodyPr/>
          <a:lstStyle/>
          <a:p>
            <a:pPr eaLnBrk="1" hangingPunct="1"/>
            <a:r>
              <a:rPr lang="en-US" altLang="en-US" sz="3000" smtClean="0"/>
              <a:t>Dealing with a leftover </a:t>
            </a:r>
            <a:r>
              <a:rPr lang="en-US" altLang="en-US" sz="3000" b="1" smtClean="0">
                <a:latin typeface="Courier New" panose="02070309020205020404" pitchFamily="49" charset="0"/>
              </a:rPr>
              <a:t>'\n</a:t>
            </a:r>
            <a:r>
              <a:rPr lang="en-US" altLang="en-US" sz="30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’</a:t>
            </a:r>
            <a:endParaRPr lang="en-US" altLang="en-US" sz="3000" b="1" smtClean="0">
              <a:latin typeface="Courier New" panose="02070309020205020404" pitchFamily="49" charset="0"/>
            </a:endParaRPr>
          </a:p>
        </p:txBody>
      </p:sp>
      <p:sp>
        <p:nvSpPr>
          <p:cNvPr id="1073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382000" cy="4699000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This can cause problems when combining nextLine( ) with different methods for reading.</a:t>
            </a:r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z="2000" smtClean="0"/>
              <a:t>What are the values of id, name, major when the input is:</a:t>
            </a:r>
          </a:p>
        </p:txBody>
      </p:sp>
      <p:sp>
        <p:nvSpPr>
          <p:cNvPr id="1073156" name="Text Box 4"/>
          <p:cNvSpPr txBox="1">
            <a:spLocks noChangeArrowheads="1"/>
          </p:cNvSpPr>
          <p:nvPr/>
        </p:nvSpPr>
        <p:spPr bwMode="auto">
          <a:xfrm>
            <a:off x="762000" y="2057400"/>
            <a:ext cx="75438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System.out.println("Enter your ID, name, major");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int id = kb.nextInt();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String name = kb.nextLine();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String major = kb.nextLine();</a:t>
            </a:r>
          </a:p>
        </p:txBody>
      </p:sp>
      <p:sp>
        <p:nvSpPr>
          <p:cNvPr id="1073157" name="Text Box 5"/>
          <p:cNvSpPr txBox="1">
            <a:spLocks noChangeArrowheads="1"/>
          </p:cNvSpPr>
          <p:nvPr/>
        </p:nvSpPr>
        <p:spPr bwMode="auto">
          <a:xfrm>
            <a:off x="762000" y="4191000"/>
            <a:ext cx="4038600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284652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\n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Tareq Al-Ali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\n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Computer Science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\n</a:t>
            </a:r>
          </a:p>
        </p:txBody>
      </p:sp>
      <p:sp>
        <p:nvSpPr>
          <p:cNvPr id="1073158" name="Text Box 6"/>
          <p:cNvSpPr txBox="1">
            <a:spLocks noChangeArrowheads="1"/>
          </p:cNvSpPr>
          <p:nvPr/>
        </p:nvSpPr>
        <p:spPr bwMode="auto">
          <a:xfrm>
            <a:off x="5867400" y="4114800"/>
            <a:ext cx="2438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Id = 284652</a:t>
            </a:r>
          </a:p>
        </p:txBody>
      </p:sp>
      <p:sp>
        <p:nvSpPr>
          <p:cNvPr id="1073159" name="Text Box 7"/>
          <p:cNvSpPr txBox="1">
            <a:spLocks noChangeArrowheads="1"/>
          </p:cNvSpPr>
          <p:nvPr/>
        </p:nvSpPr>
        <p:spPr bwMode="auto">
          <a:xfrm>
            <a:off x="5867400" y="4510088"/>
            <a:ext cx="2438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name = </a:t>
            </a:r>
            <a:r>
              <a:rPr lang="en-US" altLang="en-US" sz="1800">
                <a:latin typeface="Arial" panose="020B0604020202020204" pitchFamily="34" charset="0"/>
              </a:rPr>
              <a:t>""</a:t>
            </a:r>
            <a:endParaRPr lang="en-US" altLang="en-US" sz="1800"/>
          </a:p>
        </p:txBody>
      </p:sp>
      <p:sp>
        <p:nvSpPr>
          <p:cNvPr id="1073160" name="Text Box 8"/>
          <p:cNvSpPr txBox="1">
            <a:spLocks noChangeArrowheads="1"/>
          </p:cNvSpPr>
          <p:nvPr/>
        </p:nvSpPr>
        <p:spPr bwMode="auto">
          <a:xfrm>
            <a:off x="5867400" y="4967288"/>
            <a:ext cx="2438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major = "Tareq Al-Ali"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073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073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073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073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073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073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073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3155" grpId="0" build="p"/>
      <p:bldP spid="1073156" grpId="0"/>
      <p:bldP spid="1073157" grpId="0" animBg="1"/>
      <p:bldP spid="1073158" grpId="0"/>
      <p:bldP spid="1073159" grpId="0"/>
      <p:bldP spid="107316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14313"/>
            <a:ext cx="7391400" cy="623887"/>
          </a:xfrm>
        </p:spPr>
        <p:txBody>
          <a:bodyPr/>
          <a:lstStyle/>
          <a:p>
            <a:pPr eaLnBrk="1" hangingPunct="1"/>
            <a:r>
              <a:rPr lang="en-US" altLang="en-US" sz="3000" smtClean="0"/>
              <a:t>Dealing with leftover </a:t>
            </a:r>
            <a:r>
              <a:rPr lang="en-US" altLang="en-US" sz="3000" b="1" smtClean="0">
                <a:latin typeface="Courier New" panose="02070309020205020404" pitchFamily="49" charset="0"/>
              </a:rPr>
              <a:t>'\n'(continued)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8077200" cy="42291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800" b="1" smtClean="0">
              <a:solidFill>
                <a:srgbClr val="034CA1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To get the desired values, an extra invocation of </a:t>
            </a:r>
            <a:r>
              <a:rPr lang="en-US" altLang="en-US" sz="2000" smtClean="0">
                <a:latin typeface="Courier New" panose="02070309020205020404" pitchFamily="49" charset="0"/>
              </a:rPr>
              <a:t>nextLine()</a:t>
            </a:r>
            <a:r>
              <a:rPr lang="en-US" altLang="en-US" sz="2000" smtClean="0"/>
              <a:t> would be needed to get rid of the end of line character </a:t>
            </a:r>
            <a:r>
              <a:rPr lang="en-US" altLang="en-US" sz="200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'\n'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2000" smtClean="0"/>
              <a:t>left in the input buffer by the previous input method. </a:t>
            </a:r>
          </a:p>
        </p:txBody>
      </p:sp>
      <p:sp>
        <p:nvSpPr>
          <p:cNvPr id="1074180" name="Text Box 4"/>
          <p:cNvSpPr txBox="1">
            <a:spLocks noChangeArrowheads="1"/>
          </p:cNvSpPr>
          <p:nvPr/>
        </p:nvSpPr>
        <p:spPr bwMode="auto">
          <a:xfrm>
            <a:off x="762000" y="2268538"/>
            <a:ext cx="754380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System.out.println("Enter your ID, name, major");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int id = kb.nextInt();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kb.nextLine();    // to remove leftover '\n' 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String name = kb.nextLine();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String major = kb.nextLine();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74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418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000" smtClean="0"/>
              <a:t>Reading a character</a:t>
            </a:r>
            <a:endParaRPr lang="en-US" altLang="en-US" sz="3000" b="1" smtClean="0">
              <a:latin typeface="Courier New" panose="02070309020205020404" pitchFamily="49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33400" y="1219200"/>
            <a:ext cx="82565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A Scanner object does not have a method to read a single character. To read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  a character, use the next() or nextLine()method and then extract the 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  character at index 0 of the input string: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90600" y="2286000"/>
            <a:ext cx="6096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GB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Scanner scanner = new Scanner( System.in); 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 ch = scanner.nextLine().charAt(0);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85800" y="2971800"/>
            <a:ext cx="82565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Another way of reading a character is to use the read method of the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  </a:t>
            </a:r>
            <a:r>
              <a:rPr lang="en-US" altLang="en-US" sz="1800" b="1"/>
              <a:t>System.in</a:t>
            </a:r>
            <a:r>
              <a:rPr lang="en-US" altLang="en-US" sz="1800"/>
              <a:t> object. The method returns the unicode of the input character: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295400" y="3886200"/>
            <a:ext cx="7086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GB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 ch = (char) System.in.read();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14313"/>
            <a:ext cx="7696200" cy="623887"/>
          </a:xfrm>
        </p:spPr>
        <p:txBody>
          <a:bodyPr/>
          <a:lstStyle/>
          <a:p>
            <a:pPr eaLnBrk="1" hangingPunct="1"/>
            <a:r>
              <a:rPr lang="en-US" altLang="en-US" smtClean="0"/>
              <a:t>Introduction to Java Exceptions</a:t>
            </a:r>
            <a:endParaRPr lang="en-US" altLang="en-US" b="1" smtClean="0">
              <a:latin typeface="Courier New" panose="02070309020205020404" pitchFamily="49" charset="0"/>
            </a:endParaRPr>
          </a:p>
        </p:txBody>
      </p:sp>
      <p:sp>
        <p:nvSpPr>
          <p:cNvPr id="10243" name="Rectangle 5"/>
          <p:cNvSpPr>
            <a:spLocks noChangeArrowheads="1"/>
          </p:cNvSpPr>
          <p:nvPr/>
        </p:nvSpPr>
        <p:spPr bwMode="auto">
          <a:xfrm>
            <a:off x="228600" y="1295400"/>
            <a:ext cx="8686800" cy="409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2000">
                <a:solidFill>
                  <a:srgbClr val="222222"/>
                </a:solidFill>
                <a:latin typeface="Calibri" panose="020F0502020204030204" pitchFamily="34" charset="0"/>
              </a:rPr>
              <a:t>  When a Run-time error occurs within a method, the method creates an</a:t>
            </a:r>
          </a:p>
          <a:p>
            <a:pPr algn="just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2000">
                <a:solidFill>
                  <a:srgbClr val="222222"/>
                </a:solidFill>
                <a:latin typeface="Calibri" panose="020F0502020204030204" pitchFamily="34" charset="0"/>
              </a:rPr>
              <a:t>    exception object that contains information about the error.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  Java run time environment searches for an appropriate exception-handler for</a:t>
            </a:r>
          </a:p>
          <a:p>
            <a:pPr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    this exception object, it starts searching from the current method to the calling</a:t>
            </a:r>
          </a:p>
          <a:p>
            <a:pPr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    methods in reverse and at last the main method.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  If an appropriate exception-handler code is found then the exception is handled</a:t>
            </a:r>
          </a:p>
          <a:p>
            <a:pPr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    normally, otherwise  the exception  will propagate to the  JVM which will usually</a:t>
            </a:r>
          </a:p>
          <a:p>
            <a:pPr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    terminate the program 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  To handle an exception, you must catch the exception in the catch section of</a:t>
            </a:r>
          </a:p>
          <a:p>
            <a:pPr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     a try-catch block. </a:t>
            </a: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 flipH="1">
            <a:off x="503238" y="5846763"/>
            <a:ext cx="84121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0000CC"/>
                </a:solidFill>
              </a:rPr>
              <a:t>Note: We handle exceptions to prevent abnormal termination of a program or to recover from exceptions</a:t>
            </a:r>
            <a:r>
              <a:rPr lang="en-US" altLang="en-US" sz="1800"/>
              <a:t>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02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02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217488"/>
            <a:ext cx="7696200" cy="623887"/>
          </a:xfrm>
        </p:spPr>
        <p:txBody>
          <a:bodyPr/>
          <a:lstStyle/>
          <a:p>
            <a:pPr eaLnBrk="1" hangingPunct="1"/>
            <a:r>
              <a:rPr lang="en-US" altLang="en-US" smtClean="0"/>
              <a:t>Syntax and semantics of a try-catch block</a:t>
            </a:r>
            <a:endParaRPr lang="en-US" altLang="en-US" b="1" smtClean="0">
              <a:latin typeface="Courier New" panose="02070309020205020404" pitchFamily="49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143000" y="990600"/>
            <a:ext cx="6858000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056" tIns="0" rIns="0" bIns="0" anchor="ctr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try{ 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   statement1; 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   statement2; 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   ... 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   </a:t>
            </a:r>
            <a:r>
              <a:rPr lang="en-US" altLang="en-US" sz="160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statementK;</a:t>
            </a:r>
            <a:r>
              <a:rPr lang="en-US" altLang="en-US" sz="1600">
                <a:solidFill>
                  <a:srgbClr val="0000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</a:t>
            </a:r>
            <a:r>
              <a:rPr lang="en-US" altLang="en-US" sz="1600">
                <a:solidFill>
                  <a:srgbClr val="C000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//statement that may cause an exception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C000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</a:t>
            </a:r>
            <a:r>
              <a:rPr lang="en-US" altLang="en-US" sz="1600">
                <a:solidFill>
                  <a:srgbClr val="0000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statementK+1;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      ... 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     statementN; 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}catch (ExceptionType   exceptionObject)</a:t>
            </a:r>
            <a:r>
              <a:rPr lang="ar-SA" altLang="en-US" sz="1600">
                <a:solidFill>
                  <a:srgbClr val="0000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‏</a:t>
            </a:r>
            <a:r>
              <a:rPr lang="en-US" altLang="en-US" sz="1600">
                <a:solidFill>
                  <a:srgbClr val="0000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{ 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   //error handling code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}</a:t>
            </a:r>
            <a:r>
              <a:rPr lang="en-US" altLang="en-US" sz="16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28600" y="3810000"/>
            <a:ext cx="86868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solidFill>
                  <a:srgbClr val="000000"/>
                </a:solidFill>
              </a:rPr>
              <a:t>The try block contains a statement or statements which may cause an exception. 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solidFill>
                  <a:srgbClr val="000000"/>
                </a:solidFill>
              </a:rPr>
              <a:t>If an exception occurs:</a:t>
            </a:r>
          </a:p>
          <a:p>
            <a:pPr lvl="1"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solidFill>
                  <a:srgbClr val="000000"/>
                </a:solidFill>
              </a:rPr>
              <a:t>  The statements in the try block after the statement that caused the exception are</a:t>
            </a:r>
          </a:p>
          <a:p>
            <a:pPr lvl="1"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</a:rPr>
              <a:t>    not executed [statementK+1 to statementN in the above example]</a:t>
            </a:r>
          </a:p>
          <a:p>
            <a:pPr lvl="1"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solidFill>
                  <a:srgbClr val="000000"/>
                </a:solidFill>
              </a:rPr>
              <a:t>  The corresponding catch block executes  and if  it does not terminate the program or if</a:t>
            </a:r>
          </a:p>
          <a:p>
            <a:pPr lvl="1"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</a:rPr>
              <a:t>     it does not re-throw the exception, the statements following the catch block are</a:t>
            </a:r>
          </a:p>
          <a:p>
            <a:pPr lvl="1"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</a:rPr>
              <a:t>     executed.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solidFill>
                  <a:srgbClr val="000000"/>
                </a:solidFill>
              </a:rPr>
              <a:t>If there is no exception:</a:t>
            </a:r>
          </a:p>
          <a:p>
            <a:pPr lvl="1"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solidFill>
                  <a:srgbClr val="000000"/>
                </a:solidFill>
              </a:rPr>
              <a:t> All the statements in the try block are executed.</a:t>
            </a:r>
          </a:p>
          <a:p>
            <a:pPr lvl="1"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solidFill>
                  <a:srgbClr val="000000"/>
                </a:solidFill>
              </a:rPr>
              <a:t> The catch block will be completely ignored.</a:t>
            </a:r>
          </a:p>
          <a:p>
            <a:pPr lvl="1"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solidFill>
                  <a:srgbClr val="000000"/>
                </a:solidFill>
              </a:rPr>
              <a:t> The statements after the catch block are executed.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14313"/>
            <a:ext cx="7696200" cy="623887"/>
          </a:xfrm>
        </p:spPr>
        <p:txBody>
          <a:bodyPr/>
          <a:lstStyle/>
          <a:p>
            <a:pPr eaLnBrk="1" hangingPunct="1"/>
            <a:r>
              <a:rPr lang="en-US" altLang="en-US" smtClean="0"/>
              <a:t>Example1 of a try-catch block</a:t>
            </a:r>
            <a:endParaRPr lang="en-US" altLang="en-US" b="1" smtClean="0">
              <a:latin typeface="Courier New" panose="02070309020205020404" pitchFamily="49" charset="0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1066800" y="1219200"/>
            <a:ext cx="7924800" cy="344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import </a:t>
            </a:r>
            <a:r>
              <a:rPr lang="en-US" altLang="en-US" sz="1600" dirty="0" err="1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java.util.Scanner</a:t>
            </a:r>
            <a:r>
              <a:rPr lang="en-US" altLang="en-US" sz="1600" dirty="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class Example1 {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public static void main(String </a:t>
            </a:r>
            <a:r>
              <a:rPr lang="en-US" altLang="en-US" sz="1600" dirty="0" err="1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args</a:t>
            </a:r>
            <a:r>
              <a:rPr lang="en-US" altLang="en-US" sz="1600" dirty="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[ ]) { 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       </a:t>
            </a:r>
            <a:r>
              <a:rPr lang="en-US" altLang="en-US" sz="1600" dirty="0" err="1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en-US" sz="1600" dirty="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num1, num2;   Scanner kb = </a:t>
            </a:r>
            <a:r>
              <a:rPr lang="en-US" altLang="en-US" sz="1600" dirty="0" smtClean="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new Scanner(System.in</a:t>
            </a:r>
            <a:r>
              <a:rPr lang="en-US" altLang="en-US" sz="1600" dirty="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);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        </a:t>
            </a:r>
            <a:r>
              <a:rPr lang="en-US" altLang="en-US" sz="1600" dirty="0">
                <a:solidFill>
                  <a:srgbClr val="0066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try {    </a:t>
            </a:r>
            <a:r>
              <a:rPr lang="en-US" altLang="en-US" sz="1600" dirty="0" err="1">
                <a:solidFill>
                  <a:srgbClr val="0066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System.out.print</a:t>
            </a:r>
            <a:r>
              <a:rPr lang="en-US" altLang="en-US" sz="1600" dirty="0">
                <a:solidFill>
                  <a:srgbClr val="0066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(“Enter a non-zero integer: “);    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                 num1 = </a:t>
            </a:r>
            <a:r>
              <a:rPr lang="en-US" altLang="en-US" sz="1600" dirty="0" err="1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kb.nextInt</a:t>
            </a:r>
            <a:r>
              <a:rPr lang="en-US" altLang="en-US" sz="1600" dirty="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( );    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                 </a:t>
            </a:r>
            <a:r>
              <a:rPr lang="en-US" altLang="en-US" sz="1600" dirty="0">
                <a:solidFill>
                  <a:srgbClr val="FF00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num2 = 62 / num1;    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                  </a:t>
            </a:r>
            <a:r>
              <a:rPr lang="en-US" altLang="en-US" sz="1600" dirty="0" err="1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System.out.println</a:t>
            </a:r>
            <a:r>
              <a:rPr lang="en-US" altLang="en-US" sz="1600" dirty="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("Try block message"); 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66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         } catch (</a:t>
            </a:r>
            <a:r>
              <a:rPr lang="en-US" altLang="en-US" sz="1600" dirty="0" err="1">
                <a:solidFill>
                  <a:srgbClr val="0066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ArithmeticException</a:t>
            </a:r>
            <a:r>
              <a:rPr lang="en-US" altLang="en-US" sz="1600" dirty="0">
                <a:solidFill>
                  <a:srgbClr val="0066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e) {         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                  </a:t>
            </a:r>
            <a:r>
              <a:rPr lang="en-US" altLang="en-US" sz="1600" dirty="0" err="1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System.out.println</a:t>
            </a:r>
            <a:r>
              <a:rPr lang="en-US" altLang="en-US" sz="1600" dirty="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("Error: Don't divide by zero");   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        </a:t>
            </a:r>
            <a:r>
              <a:rPr lang="en-US" altLang="en-US" sz="1600" dirty="0">
                <a:solidFill>
                  <a:srgbClr val="0066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}     </a:t>
            </a:r>
            <a:endParaRPr lang="en-US" altLang="en-US" sz="1600" dirty="0">
              <a:solidFill>
                <a:srgbClr val="000099"/>
              </a:solidFill>
              <a:latin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      </a:t>
            </a:r>
            <a:r>
              <a:rPr lang="en-US" altLang="en-US" sz="1600" dirty="0" err="1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System.out.println</a:t>
            </a:r>
            <a:r>
              <a:rPr lang="en-US" altLang="en-US" sz="1600" dirty="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("I am after the try-catch block.");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}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  <a:r>
              <a:rPr lang="en-US" altLang="en-US" sz="1600" dirty="0"/>
              <a:t>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4724400"/>
          <a:ext cx="7696200" cy="9493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8100"/>
                <a:gridCol w="3848100"/>
              </a:tblGrid>
              <a:tr h="3703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Output if num1 = 0</a:t>
                      </a:r>
                    </a:p>
                  </a:txBody>
                  <a:tcPr marT="45658" marB="45658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Output if num1 != 0</a:t>
                      </a:r>
                      <a:endParaRPr lang="en-US" sz="1400" dirty="0"/>
                    </a:p>
                  </a:txBody>
                  <a:tcPr marT="45658" marB="45658"/>
                </a:tc>
              </a:tr>
              <a:tr h="57898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Error: Don’t divide by zero</a:t>
                      </a:r>
                    </a:p>
                    <a:p>
                      <a:r>
                        <a:rPr lang="en-US" sz="1600" dirty="0" smtClean="0"/>
                        <a:t>I am after the try-catch block.</a:t>
                      </a:r>
                      <a:endParaRPr lang="en-US" sz="1600" dirty="0"/>
                    </a:p>
                  </a:txBody>
                  <a:tcPr marT="45658" marB="45658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Try block message </a:t>
                      </a:r>
                    </a:p>
                    <a:p>
                      <a:r>
                        <a:rPr lang="en-US" sz="1600" dirty="0" smtClean="0"/>
                        <a:t>I</a:t>
                      </a:r>
                      <a:r>
                        <a:rPr lang="en-US" sz="1600" baseline="0" dirty="0" smtClean="0"/>
                        <a:t> am after the try-catch block.</a:t>
                      </a:r>
                      <a:endParaRPr lang="en-US" sz="1600" dirty="0"/>
                    </a:p>
                  </a:txBody>
                  <a:tcPr marT="45658" marB="45658"/>
                </a:tc>
              </a:tr>
            </a:tbl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04800" y="5867400"/>
            <a:ext cx="8534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/>
              <a:t> Note: If there is no try-catch block the program crashes, JVM displays the error message: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600"/>
              <a:t>       java.lang.ArithmeticException: / by zero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6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1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14313"/>
            <a:ext cx="7696200" cy="623887"/>
          </a:xfrm>
        </p:spPr>
        <p:txBody>
          <a:bodyPr/>
          <a:lstStyle/>
          <a:p>
            <a:pPr eaLnBrk="1" hangingPunct="1"/>
            <a:r>
              <a:rPr lang="en-US" altLang="en-US" smtClean="0"/>
              <a:t>Example2 of a try-catch block</a:t>
            </a:r>
            <a:endParaRPr lang="en-US" altLang="en-US" b="1" smtClean="0">
              <a:latin typeface="Courier New" panose="02070309020205020404" pitchFamily="49" charset="0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685800" y="2466975"/>
            <a:ext cx="7924800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import java.util.Scanner; import java.util.InputMismatchException;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class Example2 {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public static void main(String args[ ]) { 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       int num1, num2, sum;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      Scanner kb = new Scanner(System.in);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        </a:t>
            </a:r>
            <a:r>
              <a:rPr lang="en-US" altLang="en-US" sz="1600">
                <a:solidFill>
                  <a:srgbClr val="0066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try {    System.out.print</a:t>
            </a:r>
            <a:r>
              <a:rPr lang="en-US" altLang="en-US" sz="1600">
                <a:solidFill>
                  <a:srgbClr val="00B05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en-US" sz="1600">
                <a:solidFill>
                  <a:srgbClr val="00B050"/>
                </a:solidFill>
              </a:rPr>
              <a:t>"</a:t>
            </a:r>
            <a:r>
              <a:rPr lang="en-US" altLang="en-US" sz="1600">
                <a:solidFill>
                  <a:srgbClr val="00B05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Enter two integers: </a:t>
            </a:r>
            <a:r>
              <a:rPr lang="en-US" altLang="en-US" sz="1600">
                <a:solidFill>
                  <a:srgbClr val="00B050"/>
                </a:solidFill>
              </a:rPr>
              <a:t>"</a:t>
            </a:r>
            <a:r>
              <a:rPr lang="en-US" altLang="en-US" sz="1600">
                <a:solidFill>
                  <a:srgbClr val="00B05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);    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                 </a:t>
            </a:r>
            <a:r>
              <a:rPr lang="en-US" altLang="en-US" sz="1600">
                <a:solidFill>
                  <a:srgbClr val="FF00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num1 = kb.nextInt( );    num2 = kb.nextInt( );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                 </a:t>
            </a:r>
            <a:r>
              <a:rPr lang="en-US" altLang="en-US" sz="1600">
                <a:solidFill>
                  <a:srgbClr val="0000CC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sum = num1 + num2;    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                 System.out.println(</a:t>
            </a:r>
            <a:r>
              <a:rPr lang="en-US" altLang="en-US" sz="1600">
                <a:solidFill>
                  <a:srgbClr val="0000CC"/>
                </a:solidFill>
              </a:rPr>
              <a:t>"</a:t>
            </a:r>
            <a:r>
              <a:rPr lang="en-US" altLang="en-US" sz="1600">
                <a:solidFill>
                  <a:srgbClr val="0000CC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sum = </a:t>
            </a:r>
            <a:r>
              <a:rPr lang="en-US" altLang="en-US" sz="1600">
                <a:solidFill>
                  <a:srgbClr val="0000CC"/>
                </a:solidFill>
              </a:rPr>
              <a:t>"</a:t>
            </a:r>
            <a:r>
              <a:rPr lang="en-US" altLang="en-US" sz="1600">
                <a:solidFill>
                  <a:srgbClr val="0000CC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+ sum); 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66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         } catch (InputMismatchException   e) {         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                  </a:t>
            </a:r>
            <a:r>
              <a:rPr lang="en-US" altLang="en-US" sz="1600">
                <a:solidFill>
                  <a:srgbClr val="0000CC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System.out.println(</a:t>
            </a:r>
            <a:r>
              <a:rPr lang="en-US" altLang="en-US" sz="1600">
                <a:solidFill>
                  <a:srgbClr val="0000CC"/>
                </a:solidFill>
              </a:rPr>
              <a:t>"</a:t>
            </a:r>
            <a:r>
              <a:rPr lang="en-US" altLang="en-US" sz="1600">
                <a:solidFill>
                  <a:srgbClr val="0000CC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Error: Wrong input</a:t>
            </a:r>
            <a:r>
              <a:rPr lang="en-US" altLang="en-US" sz="1600">
                <a:solidFill>
                  <a:srgbClr val="0000CC"/>
                </a:solidFill>
              </a:rPr>
              <a:t>"</a:t>
            </a:r>
            <a:r>
              <a:rPr lang="en-US" altLang="en-US" sz="1600">
                <a:solidFill>
                  <a:srgbClr val="0000CC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);   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        </a:t>
            </a:r>
            <a:r>
              <a:rPr lang="en-US" altLang="en-US" sz="1600">
                <a:solidFill>
                  <a:srgbClr val="006600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}     </a:t>
            </a:r>
            <a:r>
              <a:rPr lang="en-US" altLang="en-US" sz="160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      }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99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  <a:r>
              <a:rPr lang="en-US" altLang="en-US" sz="1600"/>
              <a:t>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69875" y="1231900"/>
            <a:ext cx="85344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/>
              <a:t> An InputMismatchException occurs if an input cannot be translated into a number of a particular type.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/>
              <a:t> Example: Trying to read a string, character, or double value using nextInt() will cause InputMismatchException: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46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1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Example (Reading assignment)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62000" y="914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n-US" sz="2000" dirty="0">
                <a:latin typeface="+mn-lt"/>
                <a:cs typeface="Courier New" pitchFamily="49" charset="0"/>
              </a:rPr>
              <a:t>Write the analysis, pseudocode algorithm, and a complete Java program that prompts for and reads the area of a circle in cm</a:t>
            </a:r>
            <a:r>
              <a:rPr lang="en-US" altLang="en-US" sz="2000" baseline="30000" dirty="0">
                <a:latin typeface="+mn-lt"/>
                <a:cs typeface="Courier New" pitchFamily="49" charset="0"/>
              </a:rPr>
              <a:t>2</a:t>
            </a:r>
            <a:r>
              <a:rPr lang="en-US" altLang="en-US" sz="2000" dirty="0">
                <a:latin typeface="+mn-lt"/>
                <a:cs typeface="Courier New" pitchFamily="49" charset="0"/>
              </a:rPr>
              <a:t>, it then computes and displays the circumference of the circle in cm</a:t>
            </a:r>
            <a:endParaRPr lang="en-US" altLang="en-US" sz="2000" baseline="30000" dirty="0">
              <a:latin typeface="+mn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n-US" sz="2000" dirty="0">
                <a:cs typeface="Arial" charset="0"/>
              </a:rPr>
              <a:t>Analysis: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447800" y="2209800"/>
            <a:ext cx="2590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en-US" dirty="0">
                <a:latin typeface="+mn-lt"/>
                <a:cs typeface="Courier New" pitchFamily="49" charset="0"/>
              </a:rPr>
              <a:t>Input: area  in cm</a:t>
            </a:r>
            <a:r>
              <a:rPr lang="en-US" altLang="en-US" baseline="30000" dirty="0">
                <a:latin typeface="+mn-lt"/>
                <a:cs typeface="Courier New" pitchFamily="49" charset="0"/>
              </a:rPr>
              <a:t>2</a:t>
            </a:r>
            <a:endParaRPr lang="ar-SA" altLang="en-US" baseline="30000" dirty="0">
              <a:latin typeface="+mn-lt"/>
              <a:cs typeface="Courier New" pitchFamily="49" charset="0"/>
            </a:endParaRPr>
          </a:p>
        </p:txBody>
      </p:sp>
      <p:sp>
        <p:nvSpPr>
          <p:cNvPr id="33797" name="Date Placeholder 3"/>
          <p:cNvSpPr txBox="1">
            <a:spLocks/>
          </p:cNvSpPr>
          <p:nvPr/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fld id="{076B51F8-787C-4D08-AE1F-0A26832B31EC}" type="datetime4">
              <a:rPr lang="en-US" altLang="en-US" sz="1200"/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June 30, 2018</a:t>
            </a:fld>
            <a:endParaRPr lang="en-US" altLang="en-US" sz="1200"/>
          </a:p>
        </p:txBody>
      </p:sp>
      <p:sp>
        <p:nvSpPr>
          <p:cNvPr id="33798" name="Footer Placeholder 4"/>
          <p:cNvSpPr txBox="1">
            <a:spLocks/>
          </p:cNvSpPr>
          <p:nvPr/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Expressions &amp; Assignment</a:t>
            </a:r>
          </a:p>
        </p:txBody>
      </p:sp>
      <p:sp>
        <p:nvSpPr>
          <p:cNvPr id="33799" name="Slide Number Placeholder 5"/>
          <p:cNvSpPr txBox="1">
            <a:spLocks/>
          </p:cNvSpPr>
          <p:nvPr/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fld id="{421EDED8-6D81-461C-9BDA-93A22B153CDD}" type="slidenum">
              <a:rPr lang="ar-SA" altLang="en-US" sz="1200"/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US" altLang="en-US" sz="120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371600" y="2830513"/>
            <a:ext cx="28797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Constants:  </a:t>
            </a:r>
            <a:r>
              <a:rPr lang="en-US" altLang="en-US" sz="1800">
                <a:sym typeface="Symbol" panose="05050102010706020507" pitchFamily="18" charset="2"/>
              </a:rPr>
              <a:t> = </a:t>
            </a:r>
            <a:r>
              <a:rPr lang="en-US" altLang="en-US" sz="1800"/>
              <a:t>3.141592 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447800" y="3211513"/>
            <a:ext cx="69199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Formulas:  area = radius =         , circumference = 2*</a:t>
            </a:r>
            <a:r>
              <a:rPr lang="en-US" altLang="en-US" sz="1800">
                <a:sym typeface="Symbol" panose="05050102010706020507" pitchFamily="18" charset="2"/>
              </a:rPr>
              <a:t>*radius</a:t>
            </a:r>
            <a:r>
              <a:rPr lang="en-US" altLang="en-US" sz="1800"/>
              <a:t> </a:t>
            </a:r>
          </a:p>
        </p:txBody>
      </p:sp>
      <p:graphicFrame>
        <p:nvGraphicFramePr>
          <p:cNvPr id="11" name="Object 2"/>
          <p:cNvGraphicFramePr>
            <a:graphicFrameLocks noChangeAspect="1"/>
          </p:cNvGraphicFramePr>
          <p:nvPr/>
        </p:nvGraphicFramePr>
        <p:xfrm>
          <a:off x="4343400" y="3213100"/>
          <a:ext cx="4699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9" name="Equation" r:id="rId3" imgW="469696" imgH="444307" progId="Equation.3">
                  <p:embed/>
                </p:oleObj>
              </mc:Choice>
              <mc:Fallback>
                <p:oleObj name="Equation" r:id="rId3" imgW="469696" imgH="444307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3213100"/>
                        <a:ext cx="4699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447800" y="3592513"/>
            <a:ext cx="31607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Output: circumference  in cm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33400" y="3973513"/>
            <a:ext cx="26939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Pseudocode algorithm: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295400" y="4343400"/>
            <a:ext cx="27336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1. Prompt for area [cm2]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295400" y="5040313"/>
            <a:ext cx="533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3. Calculate radius: radius =  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295400" y="5486400"/>
            <a:ext cx="6375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4. Calculate circumference: circumference = 2*</a:t>
            </a:r>
            <a:r>
              <a:rPr lang="en-US" altLang="en-US" sz="1800">
                <a:sym typeface="Symbol" panose="05050102010706020507" pitchFamily="18" charset="2"/>
              </a:rPr>
              <a:t>*radius</a:t>
            </a:r>
            <a:endParaRPr lang="en-US" altLang="en-US" sz="1800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371600" y="5878513"/>
            <a:ext cx="55260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5. Output: "Circumference = ", circumference, " cm"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371600" y="6183313"/>
            <a:ext cx="9128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6. Stop</a:t>
            </a:r>
          </a:p>
        </p:txBody>
      </p:sp>
      <p:graphicFrame>
        <p:nvGraphicFramePr>
          <p:cNvPr id="19" name="Object 3"/>
          <p:cNvGraphicFramePr>
            <a:graphicFrameLocks noChangeAspect="1"/>
          </p:cNvGraphicFramePr>
          <p:nvPr/>
        </p:nvGraphicFramePr>
        <p:xfrm>
          <a:off x="4267200" y="4965700"/>
          <a:ext cx="5588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0" name="Equation" r:id="rId5" imgW="558558" imgH="444307" progId="Equation.3">
                  <p:embed/>
                </p:oleObj>
              </mc:Choice>
              <mc:Fallback>
                <p:oleObj name="Equation" r:id="rId5" imgW="558558" imgH="444307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4965700"/>
                        <a:ext cx="5588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295400" y="4735513"/>
            <a:ext cx="1603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2. Input: area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447800" y="2514600"/>
            <a:ext cx="3124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en-US" dirty="0">
                <a:latin typeface="+mn-lt"/>
                <a:cs typeface="Courier New" pitchFamily="49" charset="0"/>
              </a:rPr>
              <a:t>Input restrictions: area  ≥ 0</a:t>
            </a:r>
            <a:endParaRPr lang="ar-SA" altLang="en-US" baseline="30000" dirty="0">
              <a:latin typeface="+mn-lt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  <p:bldP spid="9" grpId="0"/>
      <p:bldP spid="10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smtClean="0"/>
              <a:t>Example (Reading assignment Continued)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990600" y="1752600"/>
            <a:ext cx="2209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9900"/>
              </a:buClr>
              <a:buSzPct val="60000"/>
              <a:defRPr/>
            </a:pPr>
            <a:r>
              <a:rPr lang="en-US" altLang="en-US" sz="2000" dirty="0">
                <a:latin typeface="+mn-lt"/>
                <a:cs typeface="Courier New" pitchFamily="49" charset="0"/>
              </a:rPr>
              <a:t>public class Circle </a:t>
            </a:r>
            <a:endParaRPr lang="en-US" altLang="en-US" sz="2000" baseline="30000" dirty="0">
              <a:latin typeface="+mn-lt"/>
              <a:cs typeface="Arial" charset="0"/>
            </a:endParaRPr>
          </a:p>
          <a:p>
            <a:pPr marL="342900" indent="-342900" algn="r" rtl="1">
              <a:spcBef>
                <a:spcPct val="20000"/>
              </a:spcBef>
              <a:buClr>
                <a:srgbClr val="009900"/>
              </a:buClr>
              <a:buSzPct val="60000"/>
              <a:defRPr/>
            </a:pPr>
            <a:endParaRPr lang="en-US" altLang="en-US" sz="2000" dirty="0">
              <a:cs typeface="Arial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14400" y="2068513"/>
            <a:ext cx="381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 eaLnBrk="1" hangingPunct="1">
              <a:defRPr/>
            </a:pPr>
            <a:r>
              <a:rPr lang="en-US" altLang="en-US" dirty="0">
                <a:latin typeface="+mn-lt"/>
                <a:cs typeface="Courier New" pitchFamily="49" charset="0"/>
              </a:rPr>
              <a:t>{</a:t>
            </a:r>
            <a:endParaRPr lang="ar-SA" altLang="en-US" dirty="0">
              <a:latin typeface="+mn-lt"/>
              <a:cs typeface="Courier New" pitchFamily="49" charset="0"/>
            </a:endParaRPr>
          </a:p>
        </p:txBody>
      </p:sp>
      <p:sp>
        <p:nvSpPr>
          <p:cNvPr id="34821" name="Date Placeholder 3"/>
          <p:cNvSpPr txBox="1">
            <a:spLocks/>
          </p:cNvSpPr>
          <p:nvPr/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fld id="{076DC559-02E6-46FC-937B-90597359A0E6}" type="datetime4">
              <a:rPr lang="en-US" altLang="en-US" sz="1200"/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June 30, 2018</a:t>
            </a:fld>
            <a:endParaRPr lang="en-US" altLang="en-US" sz="1200"/>
          </a:p>
        </p:txBody>
      </p:sp>
      <p:sp>
        <p:nvSpPr>
          <p:cNvPr id="34822" name="Footer Placeholder 4"/>
          <p:cNvSpPr txBox="1">
            <a:spLocks/>
          </p:cNvSpPr>
          <p:nvPr/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Expressions &amp; Assignment</a:t>
            </a:r>
          </a:p>
        </p:txBody>
      </p:sp>
      <p:sp>
        <p:nvSpPr>
          <p:cNvPr id="34823" name="Slide Number Placeholder 5"/>
          <p:cNvSpPr txBox="1">
            <a:spLocks/>
          </p:cNvSpPr>
          <p:nvPr/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fld id="{8F813C84-EC49-4F6A-BC63-FC10CF8716F0}" type="slidenum">
              <a:rPr lang="ar-SA" altLang="en-US" sz="1200"/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US" altLang="en-US" sz="120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524000" y="2220913"/>
            <a:ext cx="4051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public static void main(String[ ]  args)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524000" y="2601913"/>
            <a:ext cx="3667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{ 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981200" y="2743200"/>
            <a:ext cx="40084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double   area, radius, circumference ;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981200" y="3897313"/>
            <a:ext cx="33305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800"/>
              <a:t> area = scanner.nextDouble();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905000" y="4354513"/>
            <a:ext cx="38766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 radius = Math.sqrt(area / Math.PI);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905000" y="4811713"/>
            <a:ext cx="4495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circumference = 2 * Math.PI * radius;  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828800" y="5268913"/>
            <a:ext cx="6775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System.out.printf(" Circumference =  %.2f cm", circumference );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524000" y="5649913"/>
            <a:ext cx="2952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}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143000" y="5954713"/>
            <a:ext cx="2952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}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057400" y="3124200"/>
            <a:ext cx="4953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</a:rPr>
              <a:t>Scanner  scanner = new Scanner( System.in) ;</a:t>
            </a: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1066800" y="1371600"/>
            <a:ext cx="3200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9900"/>
              </a:buClr>
              <a:buSzPct val="60000"/>
              <a:defRPr/>
            </a:pPr>
            <a:r>
              <a:rPr lang="en-US" altLang="en-US" sz="2000" dirty="0">
                <a:solidFill>
                  <a:srgbClr val="0000CC"/>
                </a:solidFill>
                <a:latin typeface="+mn-lt"/>
                <a:cs typeface="Courier New" pitchFamily="49" charset="0"/>
              </a:rPr>
              <a:t>import  java.util.*;</a:t>
            </a:r>
            <a:endParaRPr lang="en-US" altLang="en-US" sz="2000" baseline="30000" dirty="0">
              <a:solidFill>
                <a:srgbClr val="0000CC"/>
              </a:solidFill>
              <a:latin typeface="+mn-lt"/>
              <a:cs typeface="Arial" charset="0"/>
            </a:endParaRPr>
          </a:p>
          <a:p>
            <a:pPr marL="342900" indent="-342900" algn="r" rtl="1">
              <a:spcBef>
                <a:spcPct val="20000"/>
              </a:spcBef>
              <a:buClr>
                <a:srgbClr val="009900"/>
              </a:buClr>
              <a:buSzPct val="60000"/>
              <a:defRPr/>
            </a:pPr>
            <a:endParaRPr lang="en-US" altLang="en-US" sz="2000" dirty="0">
              <a:cs typeface="Arial" charset="0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057400" y="3505200"/>
            <a:ext cx="4697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System.out.printf("Enter area in sqr cm: ");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  <p:bldP spid="9" grpId="0"/>
      <p:bldP spid="10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build="p"/>
      <p:bldP spid="2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4"/>
          <p:cNvSpPr txBox="1">
            <a:spLocks noChangeArrowheads="1"/>
          </p:cNvSpPr>
          <p:nvPr/>
        </p:nvSpPr>
        <p:spPr bwMode="auto">
          <a:xfrm>
            <a:off x="3619500" y="2667000"/>
            <a:ext cx="20193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/>
              <a:t>The end</a:t>
            </a:r>
          </a:p>
        </p:txBody>
      </p:sp>
      <p:graphicFrame>
        <p:nvGraphicFramePr>
          <p:cNvPr id="35843" name="Object 6"/>
          <p:cNvGraphicFramePr>
            <a:graphicFrameLocks noChangeAspect="1"/>
          </p:cNvGraphicFramePr>
          <p:nvPr/>
        </p:nvGraphicFramePr>
        <p:xfrm>
          <a:off x="7239000" y="4419600"/>
          <a:ext cx="1905000" cy="148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8" name="Image" r:id="rId4" imgW="2897282" imgH="2261913" progId="Photoshop.Image.5">
                  <p:embed/>
                </p:oleObj>
              </mc:Choice>
              <mc:Fallback>
                <p:oleObj name="Image" r:id="rId4" imgW="2897282" imgH="2261913" progId="Photoshop.Image.5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4419600"/>
                        <a:ext cx="1905000" cy="148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4" name="Text Box 7"/>
          <p:cNvSpPr txBox="1">
            <a:spLocks noChangeArrowheads="1"/>
          </p:cNvSpPr>
          <p:nvPr/>
        </p:nvSpPr>
        <p:spPr bwMode="auto">
          <a:xfrm>
            <a:off x="228600" y="4249738"/>
            <a:ext cx="723900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Important to do at home :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     - Read section 2.1 &amp; 2.2 of the textbook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06375"/>
            <a:ext cx="8202613" cy="708025"/>
          </a:xfrm>
        </p:spPr>
        <p:txBody>
          <a:bodyPr/>
          <a:lstStyle/>
          <a:p>
            <a:pPr eaLnBrk="1" hangingPunct="1"/>
            <a:r>
              <a:rPr lang="en-US" altLang="en-US" smtClean="0"/>
              <a:t>Screen Output</a:t>
            </a:r>
          </a:p>
        </p:txBody>
      </p:sp>
      <p:sp>
        <p:nvSpPr>
          <p:cNvPr id="1095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90600"/>
            <a:ext cx="8128000" cy="4114800"/>
          </a:xfrm>
          <a:noFill/>
        </p:spPr>
        <p:txBody>
          <a:bodyPr lIns="7200" tIns="7200" rIns="7200" bIns="7200" anchor="ctr"/>
          <a:lstStyle/>
          <a:p>
            <a:pPr eaLnBrk="1" hangingPunct="1"/>
            <a:r>
              <a:rPr lang="en-US" altLang="en-US" sz="2000" smtClean="0">
                <a:cs typeface="Tahoma" panose="020B0604030504040204" pitchFamily="34" charset="0"/>
              </a:rPr>
              <a:t>For screen output, we used: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endParaRPr lang="en-US" altLang="en-US" sz="200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 eaLnBrk="1" hangingPunct="1">
              <a:buFont typeface="Wingdings" panose="05000000000000000000" pitchFamily="2" charset="2"/>
              <a:buNone/>
            </a:pPr>
            <a:endParaRPr lang="en-US" altLang="en-US" sz="200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 eaLnBrk="1" hangingPunct="1">
              <a:buFont typeface="Wingdings" panose="05000000000000000000" pitchFamily="2" charset="2"/>
              <a:buNone/>
            </a:pPr>
            <a:endParaRPr lang="en-US" altLang="en-US" smtClean="0"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2000" smtClean="0">
                <a:cs typeface="Tahoma" panose="020B0604030504040204" pitchFamily="34" charset="0"/>
              </a:rPr>
              <a:t>Where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System.out</a:t>
            </a:r>
            <a:r>
              <a:rPr lang="en-US" altLang="en-US" sz="2000" smtClean="0">
                <a:cs typeface="Tahoma" panose="020B0604030504040204" pitchFamily="34" charset="0"/>
              </a:rPr>
              <a:t> is an object in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System</a:t>
            </a:r>
            <a:r>
              <a:rPr lang="en-US" altLang="en-US" sz="2000" smtClean="0">
                <a:cs typeface="Tahoma" panose="020B0604030504040204" pitchFamily="34" charset="0"/>
              </a:rPr>
              <a:t> class and the two methods belong to the object. </a:t>
            </a:r>
          </a:p>
          <a:p>
            <a:pPr eaLnBrk="1" hangingPunct="1"/>
            <a:r>
              <a:rPr lang="en-US" altLang="en-US" sz="2000" smtClean="0">
                <a:cs typeface="Tahoma" panose="020B0604030504040204" pitchFamily="34" charset="0"/>
              </a:rPr>
              <a:t>To print more than one item use the concatenation operator + :</a:t>
            </a:r>
            <a:endParaRPr lang="en-US" altLang="en-US" sz="2000" b="1" smtClean="0">
              <a:solidFill>
                <a:srgbClr val="034CA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 eaLnBrk="1" hangingPunct="1"/>
            <a:endParaRPr lang="en-US" altLang="en-US" sz="180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 eaLnBrk="1" hangingPunct="1"/>
            <a:endParaRPr lang="en-US" altLang="en-US" sz="1200" smtClean="0"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2000" smtClean="0">
                <a:cs typeface="Tahoma" panose="020B0604030504040204" pitchFamily="34" charset="0"/>
              </a:rPr>
              <a:t>Remember:</a:t>
            </a:r>
          </a:p>
          <a:p>
            <a:pPr eaLnBrk="1" hangingPunct="1"/>
            <a:endParaRPr lang="en-US" altLang="en-US" sz="1800" b="1" smtClean="0">
              <a:solidFill>
                <a:srgbClr val="0033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 eaLnBrk="1" hangingPunct="1"/>
            <a:endParaRPr lang="en-US" altLang="en-US" sz="1200" smtClean="0">
              <a:cs typeface="Tahoma" panose="020B0604030504040204" pitchFamily="34" charset="0"/>
            </a:endParaRPr>
          </a:p>
        </p:txBody>
      </p:sp>
      <p:sp>
        <p:nvSpPr>
          <p:cNvPr id="1095701" name="Text Box 21"/>
          <p:cNvSpPr txBox="1">
            <a:spLocks noChangeArrowheads="1"/>
          </p:cNvSpPr>
          <p:nvPr/>
        </p:nvSpPr>
        <p:spPr bwMode="auto">
          <a:xfrm>
            <a:off x="2667000" y="1614488"/>
            <a:ext cx="3581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System.out.println(...);</a:t>
            </a:r>
          </a:p>
        </p:txBody>
      </p:sp>
      <p:sp>
        <p:nvSpPr>
          <p:cNvPr id="1095702" name="Text Box 22"/>
          <p:cNvSpPr txBox="1">
            <a:spLocks noChangeArrowheads="1"/>
          </p:cNvSpPr>
          <p:nvPr/>
        </p:nvSpPr>
        <p:spPr bwMode="auto">
          <a:xfrm>
            <a:off x="2667000" y="2071688"/>
            <a:ext cx="3581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System.out.print(...);</a:t>
            </a:r>
          </a:p>
        </p:txBody>
      </p:sp>
      <p:sp>
        <p:nvSpPr>
          <p:cNvPr id="1095703" name="Text Box 23"/>
          <p:cNvSpPr txBox="1">
            <a:spLocks noChangeArrowheads="1"/>
          </p:cNvSpPr>
          <p:nvPr/>
        </p:nvSpPr>
        <p:spPr bwMode="auto">
          <a:xfrm>
            <a:off x="1600200" y="3581400"/>
            <a:ext cx="6477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System.out.println("The answer is " + 42);</a:t>
            </a:r>
          </a:p>
        </p:txBody>
      </p:sp>
      <p:sp>
        <p:nvSpPr>
          <p:cNvPr id="1095704" name="Text Box 24"/>
          <p:cNvSpPr txBox="1">
            <a:spLocks noChangeArrowheads="1"/>
          </p:cNvSpPr>
          <p:nvPr/>
        </p:nvSpPr>
        <p:spPr bwMode="auto">
          <a:xfrm>
            <a:off x="914400" y="4495800"/>
            <a:ext cx="541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System.out.println(String + </a:t>
            </a: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any_type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</p:txBody>
      </p:sp>
      <p:sp>
        <p:nvSpPr>
          <p:cNvPr id="1095705" name="Text Box 25"/>
          <p:cNvSpPr txBox="1">
            <a:spLocks noChangeArrowheads="1"/>
          </p:cNvSpPr>
          <p:nvPr/>
        </p:nvSpPr>
        <p:spPr bwMode="auto">
          <a:xfrm>
            <a:off x="838200" y="5029200"/>
            <a:ext cx="5410200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System.out.println(</a:t>
            </a: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Number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+ </a:t>
            </a: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Number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System.out.println(</a:t>
            </a: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Number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800"/>
              <a:t>Op </a:t>
            </a:r>
            <a:r>
              <a:rPr lang="en-US" altLang="en-US" sz="1800" i="1">
                <a:latin typeface="Courier New" panose="02070309020205020404" pitchFamily="49" charset="0"/>
                <a:cs typeface="Courier New" panose="02070309020205020404" pitchFamily="49" charset="0"/>
              </a:rPr>
              <a:t>Number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</p:txBody>
      </p:sp>
      <p:sp>
        <p:nvSpPr>
          <p:cNvPr id="1095707" name="Line 27"/>
          <p:cNvSpPr>
            <a:spLocks noChangeShapeType="1"/>
          </p:cNvSpPr>
          <p:nvPr/>
        </p:nvSpPr>
        <p:spPr bwMode="auto">
          <a:xfrm>
            <a:off x="6324600" y="4724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095708" name="Text Box 28"/>
          <p:cNvSpPr txBox="1">
            <a:spLocks noChangeArrowheads="1"/>
          </p:cNvSpPr>
          <p:nvPr/>
        </p:nvSpPr>
        <p:spPr bwMode="auto">
          <a:xfrm>
            <a:off x="7010400" y="4572000"/>
            <a:ext cx="1676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Gives 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6172200" y="5105400"/>
            <a:ext cx="762000" cy="609600"/>
            <a:chOff x="3888" y="3504"/>
            <a:chExt cx="480" cy="384"/>
          </a:xfrm>
        </p:grpSpPr>
        <p:sp>
          <p:nvSpPr>
            <p:cNvPr id="9232" name="AutoShape 29"/>
            <p:cNvSpPr>
              <a:spLocks/>
            </p:cNvSpPr>
            <p:nvPr/>
          </p:nvSpPr>
          <p:spPr bwMode="auto">
            <a:xfrm>
              <a:off x="3888" y="3504"/>
              <a:ext cx="96" cy="384"/>
            </a:xfrm>
            <a:prstGeom prst="rightBrace">
              <a:avLst>
                <a:gd name="adj1" fmla="val 33333"/>
                <a:gd name="adj2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9233" name="Line 30"/>
            <p:cNvSpPr>
              <a:spLocks noChangeShapeType="1"/>
            </p:cNvSpPr>
            <p:nvPr/>
          </p:nvSpPr>
          <p:spPr bwMode="auto">
            <a:xfrm>
              <a:off x="4032" y="369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095711" name="Text Box 31"/>
          <p:cNvSpPr txBox="1">
            <a:spLocks noChangeArrowheads="1"/>
          </p:cNvSpPr>
          <p:nvPr/>
        </p:nvSpPr>
        <p:spPr bwMode="auto">
          <a:xfrm>
            <a:off x="7010400" y="5181600"/>
            <a:ext cx="1676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Gives result of math. Op</a:t>
            </a:r>
            <a:endParaRPr lang="en-US" alt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181" name="TextBox 14"/>
          <p:cNvSpPr txBox="1">
            <a:spLocks noChangeArrowheads="1"/>
          </p:cNvSpPr>
          <p:nvPr/>
        </p:nvSpPr>
        <p:spPr bwMode="auto">
          <a:xfrm>
            <a:off x="838200" y="6019800"/>
            <a:ext cx="3657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System.out.println();             </a:t>
            </a:r>
            <a:r>
              <a:rPr lang="en-US" altLang="en-US" sz="1800"/>
              <a:t>    </a:t>
            </a:r>
          </a:p>
        </p:txBody>
      </p:sp>
      <p:cxnSp>
        <p:nvCxnSpPr>
          <p:cNvPr id="7182" name="Straight Arrow Connector 16"/>
          <p:cNvCxnSpPr>
            <a:cxnSpLocks noChangeShapeType="1"/>
          </p:cNvCxnSpPr>
          <p:nvPr/>
        </p:nvCxnSpPr>
        <p:spPr bwMode="auto">
          <a:xfrm>
            <a:off x="3886200" y="6172200"/>
            <a:ext cx="12954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334000" y="6019800"/>
            <a:ext cx="2438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Generates a blank line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095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095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095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095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1095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095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6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10956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095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095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095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1095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095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2" dur="1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7" dur="1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683" grpId="0" build="p"/>
      <p:bldP spid="1095701" grpId="0"/>
      <p:bldP spid="1095702" grpId="0"/>
      <p:bldP spid="1095703" grpId="0"/>
      <p:bldP spid="1095704" grpId="0"/>
      <p:bldP spid="1095705" grpId="0"/>
      <p:bldP spid="1095707" grpId="0" animBg="1"/>
      <p:bldP spid="1095708" grpId="0"/>
      <p:bldP spid="1095711" grpId="0"/>
      <p:bldP spid="7181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latin typeface="Courier New" panose="02070309020205020404" pitchFamily="49" charset="0"/>
              </a:rPr>
              <a:t>println</a:t>
            </a:r>
            <a:r>
              <a:rPr lang="en-US" altLang="en-US" smtClean="0"/>
              <a:t> Versus </a:t>
            </a:r>
            <a:r>
              <a:rPr lang="en-US" altLang="en-US" b="1" smtClean="0">
                <a:latin typeface="Courier New" panose="02070309020205020404" pitchFamily="49" charset="0"/>
              </a:rPr>
              <a:t>print</a:t>
            </a:r>
            <a:endParaRPr lang="en-US" altLang="en-US" smtClean="0">
              <a:latin typeface="Courier New" panose="02070309020205020404" pitchFamily="49" charset="0"/>
            </a:endParaRPr>
          </a:p>
        </p:txBody>
      </p:sp>
      <p:sp>
        <p:nvSpPr>
          <p:cNvPr id="1060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3550" y="1143000"/>
            <a:ext cx="8472488" cy="5105400"/>
          </a:xfrm>
        </p:spPr>
        <p:txBody>
          <a:bodyPr/>
          <a:lstStyle/>
          <a:p>
            <a:pPr eaLnBrk="1" hangingPunct="1"/>
            <a:r>
              <a:rPr lang="en-US" altLang="en-US" sz="2000" smtClean="0">
                <a:cs typeface="Tahoma" panose="020B0604030504040204" pitchFamily="34" charset="0"/>
              </a:rPr>
              <a:t>Every invocation of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println</a:t>
            </a:r>
            <a:r>
              <a:rPr lang="en-US" altLang="en-US" sz="2000" smtClean="0">
                <a:cs typeface="Tahoma" panose="020B0604030504040204" pitchFamily="34" charset="0"/>
              </a:rPr>
              <a:t> generates a new line after it finishes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mtClean="0">
              <a:cs typeface="Tahoma" panose="020B060403050404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altLang="en-US" sz="1800" smtClean="0">
              <a:cs typeface="Tahoma" panose="020B0604030504040204" pitchFamily="34" charset="0"/>
            </a:endParaRPr>
          </a:p>
          <a:p>
            <a:pPr eaLnBrk="1" hangingPunct="1"/>
            <a:endParaRPr lang="en-US" altLang="en-US" sz="800" smtClean="0"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2000" smtClean="0">
                <a:cs typeface="Tahoma" panose="020B0604030504040204" pitchFamily="34" charset="0"/>
              </a:rPr>
              <a:t>To stay on the same line, use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</a:p>
          <a:p>
            <a:pPr eaLnBrk="1" hangingPunct="1"/>
            <a:endParaRPr lang="en-US" altLang="en-US" sz="1400" smtClean="0">
              <a:solidFill>
                <a:srgbClr val="034CA1"/>
              </a:solidFill>
              <a:cs typeface="Tahoma" panose="020B060403050404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en-US" sz="1800" b="1" smtClean="0">
                <a:solidFill>
                  <a:srgbClr val="0033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 	</a:t>
            </a:r>
            <a:endParaRPr lang="en-US" altLang="en-US" sz="2400" smtClean="0"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2000" smtClean="0">
                <a:cs typeface="Tahoma" panose="020B0604030504040204" pitchFamily="34" charset="0"/>
              </a:rPr>
              <a:t>What is printed from this code:</a:t>
            </a:r>
          </a:p>
          <a:p>
            <a:pPr eaLnBrk="1" hangingPunct="1"/>
            <a:endParaRPr lang="en-US" altLang="en-US" sz="2000" smtClean="0">
              <a:cs typeface="Tahoma" panose="020B0604030504040204" pitchFamily="34" charset="0"/>
            </a:endParaRPr>
          </a:p>
          <a:p>
            <a:pPr eaLnBrk="1" hangingPunct="1"/>
            <a:endParaRPr lang="en-US" altLang="en-US" sz="2000" smtClean="0">
              <a:cs typeface="Tahoma" panose="020B0604030504040204" pitchFamily="34" charset="0"/>
            </a:endParaRPr>
          </a:p>
          <a:p>
            <a:pPr eaLnBrk="1" hangingPunct="1"/>
            <a:endParaRPr lang="en-US" altLang="en-US" sz="2000" smtClean="0">
              <a:cs typeface="Tahoma" panose="020B0604030504040204" pitchFamily="34" charset="0"/>
            </a:endParaRPr>
          </a:p>
          <a:p>
            <a:pPr eaLnBrk="1" hangingPunct="1"/>
            <a:endParaRPr lang="en-US" altLang="en-US" sz="2000" smtClean="0">
              <a:cs typeface="Tahoma" panose="020B0604030504040204" pitchFamily="34" charset="0"/>
            </a:endParaRPr>
          </a:p>
          <a:p>
            <a:pPr eaLnBrk="1" hangingPunct="1"/>
            <a:endParaRPr lang="en-US" altLang="en-US" sz="2000" smtClean="0"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2000" smtClean="0">
                <a:cs typeface="Tahoma" panose="020B0604030504040204" pitchFamily="34" charset="0"/>
              </a:rPr>
              <a:t>What is printed if 4</a:t>
            </a:r>
            <a:r>
              <a:rPr lang="en-US" altLang="en-US" sz="2000" baseline="30000" smtClean="0">
                <a:cs typeface="Tahoma" panose="020B0604030504040204" pitchFamily="34" charset="0"/>
              </a:rPr>
              <a:t>th</a:t>
            </a:r>
            <a:r>
              <a:rPr lang="en-US" altLang="en-US" sz="2000" smtClean="0">
                <a:cs typeface="Tahoma" panose="020B0604030504040204" pitchFamily="34" charset="0"/>
              </a:rPr>
              <a:t> statement is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System.out.print("\nJava");</a:t>
            </a:r>
            <a:endParaRPr lang="en-US" altLang="en-US" sz="140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60871" name="Text Box 7"/>
          <p:cNvSpPr txBox="1">
            <a:spLocks noChangeArrowheads="1"/>
          </p:cNvSpPr>
          <p:nvPr/>
        </p:nvSpPr>
        <p:spPr bwMode="auto">
          <a:xfrm>
            <a:off x="6096000" y="1573213"/>
            <a:ext cx="1981200" cy="788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Hello World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Hello World</a:t>
            </a:r>
          </a:p>
        </p:txBody>
      </p:sp>
      <p:sp>
        <p:nvSpPr>
          <p:cNvPr id="1060872" name="Text Box 8"/>
          <p:cNvSpPr txBox="1">
            <a:spLocks noChangeArrowheads="1"/>
          </p:cNvSpPr>
          <p:nvPr/>
        </p:nvSpPr>
        <p:spPr bwMode="auto">
          <a:xfrm>
            <a:off x="457200" y="1600200"/>
            <a:ext cx="5486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System.out.println("Hello World");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System.out.println("Hello World");</a:t>
            </a:r>
          </a:p>
        </p:txBody>
      </p:sp>
      <p:sp>
        <p:nvSpPr>
          <p:cNvPr id="1060873" name="Text Box 9"/>
          <p:cNvSpPr txBox="1">
            <a:spLocks noChangeArrowheads="1"/>
          </p:cNvSpPr>
          <p:nvPr/>
        </p:nvSpPr>
        <p:spPr bwMode="auto">
          <a:xfrm>
            <a:off x="533400" y="2819400"/>
            <a:ext cx="5105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System.out.print("Hello World");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System.out.print("Hello World");</a:t>
            </a:r>
          </a:p>
        </p:txBody>
      </p:sp>
      <p:sp>
        <p:nvSpPr>
          <p:cNvPr id="1060874" name="Text Box 10"/>
          <p:cNvSpPr txBox="1">
            <a:spLocks noChangeArrowheads="1"/>
          </p:cNvSpPr>
          <p:nvPr/>
        </p:nvSpPr>
        <p:spPr bwMode="auto">
          <a:xfrm>
            <a:off x="5715000" y="2971800"/>
            <a:ext cx="320040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Hello WorldHello World</a:t>
            </a:r>
          </a:p>
        </p:txBody>
      </p:sp>
      <p:sp>
        <p:nvSpPr>
          <p:cNvPr id="1060875" name="Text Box 11"/>
          <p:cNvSpPr txBox="1">
            <a:spLocks noChangeArrowheads="1"/>
          </p:cNvSpPr>
          <p:nvPr/>
        </p:nvSpPr>
        <p:spPr bwMode="auto">
          <a:xfrm>
            <a:off x="457200" y="3886200"/>
            <a:ext cx="54864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System.out.println("Salam Shabab");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System.out.print("Welcome ");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System.out.println("ICS 102");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System.out.print("Java\n");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System.out.println("Programming");</a:t>
            </a:r>
          </a:p>
        </p:txBody>
      </p:sp>
      <p:sp>
        <p:nvSpPr>
          <p:cNvPr id="1060876" name="Text Box 12"/>
          <p:cNvSpPr txBox="1">
            <a:spLocks noChangeArrowheads="1"/>
          </p:cNvSpPr>
          <p:nvPr/>
        </p:nvSpPr>
        <p:spPr bwMode="auto">
          <a:xfrm>
            <a:off x="6096000" y="3810000"/>
            <a:ext cx="2590800" cy="16144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Salam Shabab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Welcome ICS 102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Java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Programming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060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060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060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060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060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060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1060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060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060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8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1000"/>
                                        <p:tgtEl>
                                          <p:spTgt spid="10608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0867" grpId="0" build="p"/>
      <p:bldP spid="1060871" grpId="0" animBg="1"/>
      <p:bldP spid="1060872" grpId="0"/>
      <p:bldP spid="1060873" grpId="0"/>
      <p:bldP spid="1060874" grpId="0" animBg="1"/>
      <p:bldP spid="1060875" grpId="0"/>
      <p:bldP spid="106087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500" b="1" smtClean="0">
                <a:latin typeface="Courier New" panose="02070309020205020404" pitchFamily="49" charset="0"/>
              </a:rPr>
              <a:t>printf method (Covered in Lab 3)</a:t>
            </a:r>
            <a:endParaRPr lang="en-US" altLang="en-US" sz="2500" smtClean="0">
              <a:latin typeface="Courier New" panose="02070309020205020404" pitchFamily="49" charset="0"/>
            </a:endParaRPr>
          </a:p>
        </p:txBody>
      </p:sp>
      <p:sp>
        <p:nvSpPr>
          <p:cNvPr id="9219" name="TextBox 10"/>
          <p:cNvSpPr txBox="1">
            <a:spLocks noChangeArrowheads="1"/>
          </p:cNvSpPr>
          <p:nvPr/>
        </p:nvSpPr>
        <p:spPr bwMode="auto">
          <a:xfrm>
            <a:off x="228600" y="1219200"/>
            <a:ext cx="86137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 </a:t>
            </a:r>
            <a:r>
              <a:rPr lang="en-GB" altLang="en-US" sz="1800"/>
              <a:t>The </a:t>
            </a:r>
            <a:r>
              <a:rPr lang="en-GB" altLang="en-US" sz="1800" b="1"/>
              <a:t>print</a:t>
            </a:r>
            <a:r>
              <a:rPr lang="en-GB" altLang="en-US" sz="1800"/>
              <a:t> and </a:t>
            </a:r>
            <a:r>
              <a:rPr lang="en-GB" altLang="en-US" sz="1800" b="1"/>
              <a:t>println</a:t>
            </a:r>
            <a:r>
              <a:rPr lang="en-GB" altLang="en-US" sz="1800"/>
              <a:t> methods do not provide much control over the formatting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GB" altLang="en-US" sz="1800"/>
              <a:t>     of output.</a:t>
            </a:r>
            <a:endParaRPr lang="en-US" altLang="en-US" sz="1800"/>
          </a:p>
        </p:txBody>
      </p:sp>
      <p:sp>
        <p:nvSpPr>
          <p:cNvPr id="9220" name="TextBox 11"/>
          <p:cNvSpPr txBox="1">
            <a:spLocks noChangeArrowheads="1"/>
          </p:cNvSpPr>
          <p:nvPr/>
        </p:nvSpPr>
        <p:spPr bwMode="auto">
          <a:xfrm>
            <a:off x="304800" y="1905000"/>
            <a:ext cx="8839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The </a:t>
            </a:r>
            <a:r>
              <a:rPr lang="en-US" altLang="en-US" sz="1800" b="1"/>
              <a:t>printf</a:t>
            </a:r>
            <a:r>
              <a:rPr lang="en-US" altLang="en-US" sz="1800"/>
              <a:t> method formats multiple arguments based on a </a:t>
            </a:r>
            <a:r>
              <a:rPr lang="en-US" altLang="en-US" sz="1800" b="1" i="1"/>
              <a:t>format string</a:t>
            </a:r>
            <a:r>
              <a:rPr lang="en-US" altLang="en-US" sz="1800"/>
              <a:t>. 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   The format string consists of a string constant embedded with </a:t>
            </a:r>
            <a:r>
              <a:rPr lang="en-US" altLang="en-US" sz="1800" b="1" i="1"/>
              <a:t>format  specifiers</a:t>
            </a:r>
            <a:r>
              <a:rPr lang="en-US" altLang="en-US" sz="1800"/>
              <a:t>. </a:t>
            </a:r>
          </a:p>
        </p:txBody>
      </p:sp>
      <p:sp>
        <p:nvSpPr>
          <p:cNvPr id="9221" name="TextBox 12"/>
          <p:cNvSpPr txBox="1">
            <a:spLocks noChangeArrowheads="1"/>
          </p:cNvSpPr>
          <p:nvPr/>
        </p:nvSpPr>
        <p:spPr bwMode="auto">
          <a:xfrm>
            <a:off x="304800" y="2590800"/>
            <a:ext cx="8534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 Except for the format specifiers, other characters in the format string are output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    unchanged. </a:t>
            </a:r>
          </a:p>
        </p:txBody>
      </p:sp>
      <p:sp>
        <p:nvSpPr>
          <p:cNvPr id="9222" name="TextBox 13"/>
          <p:cNvSpPr txBox="1">
            <a:spLocks noChangeArrowheads="1"/>
          </p:cNvSpPr>
          <p:nvPr/>
        </p:nvSpPr>
        <p:spPr bwMode="auto">
          <a:xfrm>
            <a:off x="381000" y="3276600"/>
            <a:ext cx="8458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 Calls to the </a:t>
            </a:r>
            <a:r>
              <a:rPr lang="en-US" altLang="en-US" sz="1800" b="1"/>
              <a:t>printf</a:t>
            </a:r>
            <a:r>
              <a:rPr lang="en-US" altLang="en-US" sz="1800"/>
              <a:t> method have the form: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                </a:t>
            </a:r>
            <a:r>
              <a:rPr lang="en-US" altLang="en-US" sz="1800" b="1"/>
              <a:t>System.out.printf( FormatString , expr1, expr2, . . . , exprN);</a:t>
            </a:r>
            <a:endParaRPr lang="en-US" altLang="en-US" sz="1800"/>
          </a:p>
        </p:txBody>
      </p:sp>
      <p:sp>
        <p:nvSpPr>
          <p:cNvPr id="9223" name="TextBox 14"/>
          <p:cNvSpPr txBox="1">
            <a:spLocks noChangeArrowheads="1"/>
          </p:cNvSpPr>
          <p:nvPr/>
        </p:nvSpPr>
        <p:spPr bwMode="auto">
          <a:xfrm>
            <a:off x="381000" y="3962400"/>
            <a:ext cx="8153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 For each expression there must be a corresponding format specifier (fs):</a:t>
            </a:r>
          </a:p>
        </p:txBody>
      </p:sp>
      <p:sp>
        <p:nvSpPr>
          <p:cNvPr id="9224" name="TextBox 15"/>
          <p:cNvSpPr txBox="1">
            <a:spLocks noChangeArrowheads="1"/>
          </p:cNvSpPr>
          <p:nvPr/>
        </p:nvSpPr>
        <p:spPr bwMode="auto">
          <a:xfrm>
            <a:off x="609600" y="4495800"/>
            <a:ext cx="838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System.out.printf("  </a:t>
            </a:r>
            <a:r>
              <a:rPr lang="en-US" altLang="en-US" sz="1800">
                <a:solidFill>
                  <a:srgbClr val="FF0000"/>
                </a:solidFill>
              </a:rPr>
              <a:t>fs1</a:t>
            </a:r>
            <a:r>
              <a:rPr lang="en-US" altLang="en-US" sz="1800"/>
              <a:t> . . .   </a:t>
            </a:r>
            <a:r>
              <a:rPr lang="en-US" altLang="en-US" sz="1800">
                <a:solidFill>
                  <a:srgbClr val="170981"/>
                </a:solidFill>
              </a:rPr>
              <a:t>fs2</a:t>
            </a:r>
            <a:r>
              <a:rPr lang="en-US" altLang="en-US" sz="1800"/>
              <a:t>  . . . </a:t>
            </a:r>
            <a:r>
              <a:rPr lang="en-US" altLang="en-US" sz="1800">
                <a:solidFill>
                  <a:srgbClr val="008000"/>
                </a:solidFill>
              </a:rPr>
              <a:t>fsN</a:t>
            </a:r>
            <a:r>
              <a:rPr lang="en-US" altLang="en-US" sz="1800"/>
              <a:t>  "  , </a:t>
            </a:r>
            <a:r>
              <a:rPr lang="en-US" altLang="en-US" sz="1800">
                <a:solidFill>
                  <a:srgbClr val="FF0000"/>
                </a:solidFill>
              </a:rPr>
              <a:t>expr1</a:t>
            </a:r>
            <a:r>
              <a:rPr lang="en-US" altLang="en-US" sz="1800"/>
              <a:t>, </a:t>
            </a:r>
            <a:r>
              <a:rPr lang="en-US" altLang="en-US" sz="1800">
                <a:solidFill>
                  <a:srgbClr val="170981"/>
                </a:solidFill>
              </a:rPr>
              <a:t>expr2</a:t>
            </a:r>
            <a:r>
              <a:rPr lang="en-US" altLang="en-US" sz="1800"/>
              <a:t>, . . . , </a:t>
            </a:r>
            <a:r>
              <a:rPr lang="en-US" altLang="en-US" sz="1800">
                <a:solidFill>
                  <a:srgbClr val="008000"/>
                </a:solidFill>
              </a:rPr>
              <a:t>exprN</a:t>
            </a:r>
            <a:r>
              <a:rPr lang="en-US" altLang="en-US" sz="1800"/>
              <a:t>);</a:t>
            </a:r>
          </a:p>
        </p:txBody>
      </p:sp>
      <p:sp>
        <p:nvSpPr>
          <p:cNvPr id="9225" name="TextBox 16"/>
          <p:cNvSpPr txBox="1">
            <a:spLocks noChangeArrowheads="1"/>
          </p:cNvSpPr>
          <p:nvPr/>
        </p:nvSpPr>
        <p:spPr bwMode="auto">
          <a:xfrm>
            <a:off x="457200" y="5029200"/>
            <a:ext cx="73183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 Example:</a:t>
            </a:r>
          </a:p>
        </p:txBody>
      </p:sp>
      <p:sp>
        <p:nvSpPr>
          <p:cNvPr id="9226" name="TextBox 17"/>
          <p:cNvSpPr txBox="1">
            <a:spLocks noChangeArrowheads="1"/>
          </p:cNvSpPr>
          <p:nvPr/>
        </p:nvSpPr>
        <p:spPr bwMode="auto">
          <a:xfrm>
            <a:off x="914400" y="5410200"/>
            <a:ext cx="80772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   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double y = 5.6;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System.out.printf("x = </a:t>
            </a:r>
            <a:r>
              <a:rPr lang="en-US" altLang="en-US" sz="180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%d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, y = </a:t>
            </a:r>
            <a:r>
              <a:rPr lang="en-US" altLang="en-US" sz="1800">
                <a:solidFill>
                  <a:srgbClr val="17098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%f 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cm"  , </a:t>
            </a:r>
            <a:r>
              <a:rPr lang="en-US" altLang="en-US" sz="180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 * 3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,  </a:t>
            </a:r>
            <a:r>
              <a:rPr lang="en-US" altLang="en-US" sz="1800">
                <a:solidFill>
                  <a:srgbClr val="17098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endParaRPr lang="en-US" altLang="en-US" sz="1800"/>
          </a:p>
        </p:txBody>
      </p:sp>
      <p:sp>
        <p:nvSpPr>
          <p:cNvPr id="9227" name="TextBox 10"/>
          <p:cNvSpPr txBox="1">
            <a:spLocks noChangeArrowheads="1"/>
          </p:cNvSpPr>
          <p:nvPr/>
        </p:nvSpPr>
        <p:spPr bwMode="auto">
          <a:xfrm>
            <a:off x="530225" y="6019800"/>
            <a:ext cx="86137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 </a:t>
            </a:r>
            <a:r>
              <a:rPr lang="en-GB" altLang="en-US" sz="1800"/>
              <a:t>Output: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GB" altLang="en-US" sz="1800"/>
              <a:t>          x = 6,  y  = 5.600000  cm</a:t>
            </a:r>
          </a:p>
        </p:txBody>
      </p:sp>
      <p:cxnSp>
        <p:nvCxnSpPr>
          <p:cNvPr id="20" name="Straight Connector 19"/>
          <p:cNvCxnSpPr>
            <a:cxnSpLocks noChangeShapeType="1"/>
          </p:cNvCxnSpPr>
          <p:nvPr/>
        </p:nvCxnSpPr>
        <p:spPr bwMode="auto">
          <a:xfrm flipV="1">
            <a:off x="7010400" y="5257800"/>
            <a:ext cx="0" cy="381000"/>
          </a:xfrm>
          <a:prstGeom prst="line">
            <a:avLst/>
          </a:prstGeom>
          <a:noFill/>
          <a:ln w="9525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Straight Connector 21"/>
          <p:cNvCxnSpPr>
            <a:cxnSpLocks noChangeShapeType="1"/>
          </p:cNvCxnSpPr>
          <p:nvPr/>
        </p:nvCxnSpPr>
        <p:spPr bwMode="auto">
          <a:xfrm flipH="1">
            <a:off x="4419600" y="5257800"/>
            <a:ext cx="2590800" cy="0"/>
          </a:xfrm>
          <a:prstGeom prst="line">
            <a:avLst/>
          </a:prstGeom>
          <a:noFill/>
          <a:ln w="9525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Straight Arrow Connector 23"/>
          <p:cNvCxnSpPr>
            <a:cxnSpLocks noChangeShapeType="1"/>
          </p:cNvCxnSpPr>
          <p:nvPr/>
        </p:nvCxnSpPr>
        <p:spPr bwMode="auto">
          <a:xfrm>
            <a:off x="4419600" y="5257800"/>
            <a:ext cx="0" cy="45720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Straight Connector 25"/>
          <p:cNvCxnSpPr>
            <a:cxnSpLocks noChangeShapeType="1"/>
          </p:cNvCxnSpPr>
          <p:nvPr/>
        </p:nvCxnSpPr>
        <p:spPr bwMode="auto">
          <a:xfrm>
            <a:off x="7924800" y="6019800"/>
            <a:ext cx="0" cy="228600"/>
          </a:xfrm>
          <a:prstGeom prst="line">
            <a:avLst/>
          </a:prstGeom>
          <a:noFill/>
          <a:ln w="9525" algn="ctr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Straight Connector 27"/>
          <p:cNvCxnSpPr>
            <a:cxnSpLocks noChangeShapeType="1"/>
          </p:cNvCxnSpPr>
          <p:nvPr/>
        </p:nvCxnSpPr>
        <p:spPr bwMode="auto">
          <a:xfrm flipH="1">
            <a:off x="5562600" y="6248400"/>
            <a:ext cx="2362200" cy="0"/>
          </a:xfrm>
          <a:prstGeom prst="line">
            <a:avLst/>
          </a:prstGeom>
          <a:noFill/>
          <a:ln w="9525" algn="ctr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Straight Arrow Connector 30"/>
          <p:cNvCxnSpPr>
            <a:cxnSpLocks noChangeShapeType="1"/>
          </p:cNvCxnSpPr>
          <p:nvPr/>
        </p:nvCxnSpPr>
        <p:spPr bwMode="auto">
          <a:xfrm flipV="1">
            <a:off x="5562600" y="6019800"/>
            <a:ext cx="0" cy="228600"/>
          </a:xfrm>
          <a:prstGeom prst="straightConnector1">
            <a:avLst/>
          </a:prstGeom>
          <a:noFill/>
          <a:ln w="9525" algn="ctr">
            <a:solidFill>
              <a:srgbClr val="0000CC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9220" grpId="0"/>
      <p:bldP spid="9221" grpId="0"/>
      <p:bldP spid="9222" grpId="0"/>
      <p:bldP spid="9223" grpId="0"/>
      <p:bldP spid="9224" grpId="0"/>
      <p:bldP spid="9225" grpId="0"/>
      <p:bldP spid="9226" grpId="0"/>
      <p:bldP spid="92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152400"/>
            <a:ext cx="7307263" cy="623888"/>
          </a:xfrm>
        </p:spPr>
        <p:txBody>
          <a:bodyPr/>
          <a:lstStyle/>
          <a:p>
            <a:pPr eaLnBrk="1" hangingPunct="1"/>
            <a:r>
              <a:rPr lang="en-US" altLang="en-US" sz="2500" b="1" smtClean="0">
                <a:latin typeface="Courier New" panose="02070309020205020404" pitchFamily="49" charset="0"/>
              </a:rPr>
              <a:t>Format specifiers (Covered in Lab 3)</a:t>
            </a:r>
            <a:endParaRPr lang="en-US" altLang="en-US" sz="2500" smtClean="0">
              <a:latin typeface="Courier New" panose="02070309020205020404" pitchFamily="49" charset="0"/>
            </a:endParaRPr>
          </a:p>
        </p:txBody>
      </p:sp>
      <p:sp>
        <p:nvSpPr>
          <p:cNvPr id="10243" name="TextBox 10"/>
          <p:cNvSpPr txBox="1">
            <a:spLocks noChangeArrowheads="1"/>
          </p:cNvSpPr>
          <p:nvPr/>
        </p:nvSpPr>
        <p:spPr bwMode="auto">
          <a:xfrm>
            <a:off x="1066800" y="990600"/>
            <a:ext cx="5413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 A format specifier has the following structure:</a:t>
            </a:r>
          </a:p>
        </p:txBody>
      </p:sp>
      <p:sp>
        <p:nvSpPr>
          <p:cNvPr id="10244" name="TextBox 11"/>
          <p:cNvSpPr txBox="1">
            <a:spLocks noChangeArrowheads="1"/>
          </p:cNvSpPr>
          <p:nvPr/>
        </p:nvSpPr>
        <p:spPr bwMode="auto">
          <a:xfrm>
            <a:off x="609600" y="1828800"/>
            <a:ext cx="7318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          where the shaded part is optional.</a:t>
            </a:r>
          </a:p>
        </p:txBody>
      </p:sp>
      <p:sp>
        <p:nvSpPr>
          <p:cNvPr id="10245" name="TextBox 12"/>
          <p:cNvSpPr txBox="1">
            <a:spLocks noChangeArrowheads="1"/>
          </p:cNvSpPr>
          <p:nvPr/>
        </p:nvSpPr>
        <p:spPr bwMode="auto">
          <a:xfrm>
            <a:off x="304800" y="2209800"/>
            <a:ext cx="8534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 A format specifier begins with a </a:t>
            </a:r>
            <a:r>
              <a:rPr lang="en-US" altLang="en-US" sz="1800" b="1"/>
              <a:t>% </a:t>
            </a:r>
            <a:r>
              <a:rPr lang="en-US" altLang="en-US" sz="1800"/>
              <a:t>and end with a character </a:t>
            </a:r>
            <a:r>
              <a:rPr lang="en-US" altLang="en-US" sz="1800" b="1" i="1"/>
              <a:t>converter</a:t>
            </a:r>
            <a:r>
              <a:rPr lang="en-US" altLang="en-US" sz="1800" b="1"/>
              <a:t> </a:t>
            </a:r>
            <a:r>
              <a:rPr lang="en-US" altLang="en-US" sz="1800"/>
              <a:t>that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   specifies the kind of formatted output being generated: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828800" y="1447800"/>
          <a:ext cx="3886200" cy="246063"/>
        </p:xfrm>
        <a:graphic>
          <a:graphicData uri="http://schemas.openxmlformats.org/drawingml/2006/table">
            <a:tbl>
              <a:tblPr/>
              <a:tblGrid>
                <a:gridCol w="485946"/>
                <a:gridCol w="679914"/>
                <a:gridCol w="680599"/>
                <a:gridCol w="1068534"/>
                <a:gridCol w="971207"/>
              </a:tblGrid>
              <a:tr h="2460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%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Flags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Width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. Precision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Converter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629384"/>
              </p:ext>
            </p:extLst>
          </p:nvPr>
        </p:nvGraphicFramePr>
        <p:xfrm>
          <a:off x="609600" y="2971800"/>
          <a:ext cx="8153400" cy="3505217"/>
        </p:xfrm>
        <a:graphic>
          <a:graphicData uri="http://schemas.openxmlformats.org/drawingml/2006/table">
            <a:tbl>
              <a:tblPr/>
              <a:tblGrid>
                <a:gridCol w="802813"/>
                <a:gridCol w="1665735"/>
                <a:gridCol w="5684852"/>
              </a:tblGrid>
              <a:tr h="45534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converter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364" marR="4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Formatted value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364" marR="4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Comment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364" marR="4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2981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d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364" marR="4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integer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364" marR="4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5364" marR="4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7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f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364" marR="4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Fixed-point floating point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364" marR="4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5364" marR="4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7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    or   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E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364" marR="4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E-notation floating point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364" marR="4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The case of the displayed 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 is the same as that of the converter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364" marR="4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7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s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     or  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S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364" marR="4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String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364" marR="4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If 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s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 is used the string is displayed </a:t>
                      </a:r>
                      <a:r>
                        <a:rPr lang="en-US" sz="1400" dirty="0" smtClean="0">
                          <a:latin typeface="Times New Roman"/>
                          <a:ea typeface="Times New Roman"/>
                          <a:cs typeface="Arial"/>
                        </a:rPr>
                        <a:t>as it is; 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otherwise if 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S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 is used the string is displayed in upper case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364" marR="4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7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c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    or  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C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364" marR="4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character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364" marR="4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%c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 outputs a character as it is, 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%C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 outputs a lowercase character in uppercase.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364" marR="4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72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n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364" marR="4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5364" marR="4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400" b="1" dirty="0">
                          <a:latin typeface="Times New Roman"/>
                          <a:ea typeface="Times New Roman"/>
                          <a:cs typeface="Arial"/>
                        </a:rPr>
                        <a:t>%n</a:t>
                      </a:r>
                      <a:r>
                        <a:rPr lang="en-GB" sz="1400" dirty="0">
                          <a:latin typeface="Times New Roman"/>
                          <a:ea typeface="Times New Roman"/>
                          <a:cs typeface="Arial"/>
                        </a:rPr>
                        <a:t> outputs a new line character appropriate to the platform running the application. You should always use </a:t>
                      </a:r>
                      <a:r>
                        <a:rPr lang="en-GB" sz="1400" b="1" dirty="0">
                          <a:latin typeface="Courier New"/>
                          <a:ea typeface="Times New Roman"/>
                          <a:cs typeface="Arial"/>
                        </a:rPr>
                        <a:t>%n</a:t>
                      </a:r>
                      <a:r>
                        <a:rPr lang="en-GB" sz="1400" dirty="0">
                          <a:latin typeface="Times New Roman"/>
                          <a:ea typeface="Times New Roman"/>
                          <a:cs typeface="Arial"/>
                        </a:rPr>
                        <a:t>, rather than </a:t>
                      </a:r>
                      <a:r>
                        <a:rPr lang="en-GB" sz="1400" b="1" dirty="0">
                          <a:latin typeface="Courier New"/>
                          <a:ea typeface="Times New Roman"/>
                          <a:cs typeface="Arial"/>
                        </a:rPr>
                        <a:t>\n</a:t>
                      </a:r>
                      <a:r>
                        <a:rPr lang="en-GB" sz="1400" dirty="0">
                          <a:latin typeface="Times New Roman"/>
                          <a:ea typeface="Times New Roman"/>
                          <a:cs typeface="Arial"/>
                        </a:rPr>
                        <a:t>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364" marR="4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%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364" marR="4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GB" sz="1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5364" marR="4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400" b="1" dirty="0">
                          <a:latin typeface="Times New Roman"/>
                          <a:ea typeface="Times New Roman"/>
                          <a:cs typeface="Arial"/>
                        </a:rPr>
                        <a:t>%%</a:t>
                      </a:r>
                      <a:r>
                        <a:rPr lang="en-GB" sz="1400" dirty="0">
                          <a:latin typeface="Times New Roman"/>
                          <a:ea typeface="Times New Roman"/>
                          <a:cs typeface="Arial"/>
                        </a:rPr>
                        <a:t> outputs </a:t>
                      </a:r>
                      <a:r>
                        <a:rPr lang="en-GB" sz="1400" b="1" dirty="0">
                          <a:latin typeface="Times New Roman"/>
                          <a:ea typeface="Times New Roman"/>
                          <a:cs typeface="Arial"/>
                        </a:rPr>
                        <a:t>%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5364" marR="4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4" grpId="0"/>
      <p:bldP spid="102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500" b="1" smtClean="0">
                <a:latin typeface="Courier New" panose="02070309020205020404" pitchFamily="49" charset="0"/>
              </a:rPr>
              <a:t>Format specifiers (Covered in Lab 3)</a:t>
            </a:r>
            <a:endParaRPr lang="en-US" altLang="en-US" sz="2500" smtClean="0">
              <a:latin typeface="Courier New" panose="02070309020205020404" pitchFamily="49" charset="0"/>
            </a:endParaRPr>
          </a:p>
        </p:txBody>
      </p:sp>
      <p:sp>
        <p:nvSpPr>
          <p:cNvPr id="11267" name="TextBox 10"/>
          <p:cNvSpPr txBox="1">
            <a:spLocks noChangeArrowheads="1"/>
          </p:cNvSpPr>
          <p:nvPr/>
        </p:nvSpPr>
        <p:spPr bwMode="auto">
          <a:xfrm>
            <a:off x="377825" y="1143000"/>
            <a:ext cx="87661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 </a:t>
            </a:r>
            <a:r>
              <a:rPr lang="en-US" altLang="en-US" sz="1800" b="1"/>
              <a:t>Width: </a:t>
            </a:r>
            <a:r>
              <a:rPr lang="en-US" altLang="en-US" sz="1800"/>
              <a:t> The minimum total width of the formatted output, including a decimal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    point, a </a:t>
            </a:r>
            <a:r>
              <a:rPr lang="en-US" altLang="en-US" sz="1800" b="1"/>
              <a:t>+</a:t>
            </a:r>
            <a:r>
              <a:rPr lang="en-US" altLang="en-US" sz="1800"/>
              <a:t> or a </a:t>
            </a:r>
            <a:r>
              <a:rPr lang="en-US" altLang="en-US" sz="1800" b="1"/>
              <a:t>–</a:t>
            </a:r>
            <a:r>
              <a:rPr lang="en-US" altLang="en-US" sz="1800"/>
              <a:t> sign, the scientific notation </a:t>
            </a:r>
            <a:r>
              <a:rPr lang="en-US" altLang="en-US" sz="1800" b="1"/>
              <a:t>e</a:t>
            </a:r>
            <a:r>
              <a:rPr lang="en-US" altLang="en-US" sz="1800"/>
              <a:t>, or </a:t>
            </a:r>
            <a:r>
              <a:rPr lang="en-US" altLang="en-US" sz="1800" b="1"/>
              <a:t>E</a:t>
            </a:r>
            <a:r>
              <a:rPr lang="en-US" altLang="en-US" sz="1800"/>
              <a:t> if any.</a:t>
            </a:r>
          </a:p>
        </p:txBody>
      </p:sp>
      <p:sp>
        <p:nvSpPr>
          <p:cNvPr id="11268" name="TextBox 12"/>
          <p:cNvSpPr txBox="1">
            <a:spLocks noChangeArrowheads="1"/>
          </p:cNvSpPr>
          <p:nvPr/>
        </p:nvSpPr>
        <p:spPr bwMode="auto">
          <a:xfrm>
            <a:off x="381000" y="2667000"/>
            <a:ext cx="8534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 </a:t>
            </a:r>
            <a:r>
              <a:rPr lang="en-US" altLang="en-US" sz="1800" b="1"/>
              <a:t>Precision</a:t>
            </a:r>
            <a:r>
              <a:rPr lang="en-US" altLang="en-US" sz="1800"/>
              <a:t>: For floating point (</a:t>
            </a:r>
            <a:r>
              <a:rPr lang="en-US" altLang="en-US" sz="1800" b="1"/>
              <a:t>double</a:t>
            </a:r>
            <a:r>
              <a:rPr lang="en-US" altLang="en-US" sz="1800"/>
              <a:t> or </a:t>
            </a:r>
            <a:r>
              <a:rPr lang="en-US" altLang="en-US" sz="1800" b="1"/>
              <a:t>float</a:t>
            </a:r>
            <a:r>
              <a:rPr lang="en-US" altLang="en-US" sz="1800"/>
              <a:t>),precision is the number of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   digits after the decimal point.</a:t>
            </a:r>
          </a:p>
        </p:txBody>
      </p:sp>
      <p:sp>
        <p:nvSpPr>
          <p:cNvPr id="11269" name="TextBox 14"/>
          <p:cNvSpPr txBox="1">
            <a:spLocks noChangeArrowheads="1"/>
          </p:cNvSpPr>
          <p:nvPr/>
        </p:nvSpPr>
        <p:spPr bwMode="auto">
          <a:xfrm>
            <a:off x="457200" y="3505200"/>
            <a:ext cx="838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 </a:t>
            </a:r>
            <a:r>
              <a:rPr lang="en-US" altLang="en-US" sz="1800" b="1"/>
              <a:t>Flag</a:t>
            </a:r>
            <a:r>
              <a:rPr lang="en-US" altLang="en-US" sz="1800"/>
              <a:t>: A character that specifies additional formatting:</a:t>
            </a:r>
          </a:p>
        </p:txBody>
      </p:sp>
      <p:sp>
        <p:nvSpPr>
          <p:cNvPr id="11270" name="TextBox 16"/>
          <p:cNvSpPr txBox="1">
            <a:spLocks noChangeArrowheads="1"/>
          </p:cNvSpPr>
          <p:nvPr/>
        </p:nvSpPr>
        <p:spPr bwMode="auto">
          <a:xfrm>
            <a:off x="685800" y="1905000"/>
            <a:ext cx="815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 Note: The </a:t>
            </a:r>
            <a:r>
              <a:rPr lang="en-US" altLang="en-US" sz="1800" b="1"/>
              <a:t>width</a:t>
            </a:r>
            <a:r>
              <a:rPr lang="en-US" altLang="en-US" sz="1800"/>
              <a:t> is ignored if it is less than the minimum width required for 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    the output.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33400" y="4191000"/>
          <a:ext cx="7924800" cy="2208276"/>
        </p:xfrm>
        <a:graphic>
          <a:graphicData uri="http://schemas.openxmlformats.org/drawingml/2006/table">
            <a:tbl>
              <a:tblPr/>
              <a:tblGrid>
                <a:gridCol w="753149"/>
                <a:gridCol w="7171651"/>
              </a:tblGrid>
              <a:tr h="31545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Flag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Description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31545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'-' 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The result will be left-justified. 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45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'+' 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A numeric output will always include a sign + or -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91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'  '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space will display a minus sign if numeric output is negative or a space if it is 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positive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45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'0' 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A numeric output will be zero-padded 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45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+mn-cs"/>
                        </a:rPr>
                        <a:t>', '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Arial"/>
                        </a:rPr>
                        <a:t>Groups of three digits in a numeric output will be separated by commas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8" grpId="0"/>
      <p:bldP spid="11269" grpId="0"/>
      <p:bldP spid="1127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500" b="1" smtClean="0">
                <a:latin typeface="Courier New" panose="02070309020205020404" pitchFamily="49" charset="0"/>
              </a:rPr>
              <a:t>Format Examples (Covered in lab 3)</a:t>
            </a:r>
            <a:endParaRPr lang="en-US" altLang="en-US" sz="2500" smtClean="0">
              <a:latin typeface="Courier New" panose="02070309020205020404" pitchFamily="49" charset="0"/>
            </a:endParaRPr>
          </a:p>
        </p:txBody>
      </p:sp>
      <p:sp>
        <p:nvSpPr>
          <p:cNvPr id="12291" name="TextBox 10"/>
          <p:cNvSpPr txBox="1">
            <a:spLocks noChangeArrowheads="1"/>
          </p:cNvSpPr>
          <p:nvPr/>
        </p:nvSpPr>
        <p:spPr bwMode="auto">
          <a:xfrm>
            <a:off x="762000" y="990600"/>
            <a:ext cx="8153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  </a:t>
            </a:r>
            <a:r>
              <a:rPr lang="en-GB" altLang="en-US" sz="1800">
                <a:solidFill>
                  <a:srgbClr val="0000CC"/>
                </a:solidFill>
              </a:rPr>
              <a:t>double cost = 32.50;</a:t>
            </a:r>
            <a:br>
              <a:rPr lang="en-GB" altLang="en-US" sz="1800">
                <a:solidFill>
                  <a:srgbClr val="0000CC"/>
                </a:solidFill>
              </a:rPr>
            </a:br>
            <a:r>
              <a:rPr lang="en-GB" altLang="en-US" sz="1800">
                <a:solidFill>
                  <a:srgbClr val="0000CC"/>
                </a:solidFill>
              </a:rPr>
              <a:t>  System.out.printf("The cost of </a:t>
            </a:r>
            <a:r>
              <a:rPr lang="en-GB" altLang="en-US" sz="1800">
                <a:solidFill>
                  <a:srgbClr val="C00000"/>
                </a:solidFill>
              </a:rPr>
              <a:t>%d </a:t>
            </a:r>
            <a:r>
              <a:rPr lang="en-GB" altLang="en-US" sz="1800">
                <a:solidFill>
                  <a:srgbClr val="0000CC"/>
                </a:solidFill>
              </a:rPr>
              <a:t>items is </a:t>
            </a:r>
            <a:r>
              <a:rPr lang="en-GB" altLang="en-US" sz="1800">
                <a:solidFill>
                  <a:srgbClr val="008000"/>
                </a:solidFill>
              </a:rPr>
              <a:t>%.2f </a:t>
            </a:r>
            <a:r>
              <a:rPr lang="en-GB" altLang="en-US" sz="1800">
                <a:solidFill>
                  <a:srgbClr val="0000CC"/>
                </a:solidFill>
              </a:rPr>
              <a:t>Saudi Riyals</a:t>
            </a:r>
            <a:r>
              <a:rPr lang="en-GB" altLang="en-US" sz="1800">
                <a:solidFill>
                  <a:srgbClr val="7030A0"/>
                </a:solidFill>
              </a:rPr>
              <a:t>%n</a:t>
            </a:r>
            <a:r>
              <a:rPr lang="en-GB" altLang="en-US" sz="1800">
                <a:solidFill>
                  <a:srgbClr val="0000CC"/>
                </a:solidFill>
              </a:rPr>
              <a:t>",  </a:t>
            </a:r>
            <a:r>
              <a:rPr lang="en-GB" altLang="en-US" sz="1800">
                <a:solidFill>
                  <a:srgbClr val="C00000"/>
                </a:solidFill>
              </a:rPr>
              <a:t>2</a:t>
            </a:r>
            <a:r>
              <a:rPr lang="en-GB" altLang="en-US" sz="1800">
                <a:solidFill>
                  <a:srgbClr val="0000CC"/>
                </a:solidFill>
              </a:rPr>
              <a:t>, </a:t>
            </a:r>
            <a:r>
              <a:rPr lang="en-GB" altLang="en-US" sz="1800">
                <a:solidFill>
                  <a:srgbClr val="008000"/>
                </a:solidFill>
              </a:rPr>
              <a:t>cost</a:t>
            </a:r>
            <a:r>
              <a:rPr lang="en-GB" altLang="en-US" sz="1800">
                <a:solidFill>
                  <a:srgbClr val="0000CC"/>
                </a:solidFill>
              </a:rPr>
              <a:t>);</a:t>
            </a:r>
            <a:endParaRPr lang="en-US" altLang="en-US" sz="1800">
              <a:solidFill>
                <a:srgbClr val="0000CC"/>
              </a:solidFill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</a:rPr>
              <a:t>	  </a:t>
            </a:r>
            <a:r>
              <a:rPr lang="en-GB" altLang="en-US" sz="1800">
                <a:solidFill>
                  <a:srgbClr val="0000CC"/>
                </a:solidFill>
              </a:rPr>
              <a:t>System.out.printf("Number of people = </a:t>
            </a:r>
            <a:r>
              <a:rPr lang="en-GB" altLang="en-US" sz="1800">
                <a:solidFill>
                  <a:srgbClr val="121328"/>
                </a:solidFill>
              </a:rPr>
              <a:t>%,d </a:t>
            </a:r>
            <a:r>
              <a:rPr lang="en-GB" altLang="en-US" sz="1800">
                <a:solidFill>
                  <a:srgbClr val="0000CC"/>
                </a:solidFill>
              </a:rPr>
              <a:t>", </a:t>
            </a:r>
            <a:r>
              <a:rPr lang="en-GB" altLang="en-US" sz="1800">
                <a:solidFill>
                  <a:srgbClr val="121328"/>
                </a:solidFill>
              </a:rPr>
              <a:t>5673458</a:t>
            </a:r>
            <a:r>
              <a:rPr lang="en-GB" altLang="en-US" sz="1800">
                <a:solidFill>
                  <a:srgbClr val="0000CC"/>
                </a:solidFill>
              </a:rPr>
              <a:t>);</a:t>
            </a:r>
            <a:endParaRPr lang="en-US" altLang="en-US" sz="1800">
              <a:solidFill>
                <a:srgbClr val="0000CC"/>
              </a:solidFill>
            </a:endParaRPr>
          </a:p>
        </p:txBody>
      </p:sp>
      <p:sp>
        <p:nvSpPr>
          <p:cNvPr id="12292" name="TextBox 12"/>
          <p:cNvSpPr txBox="1">
            <a:spLocks noChangeArrowheads="1"/>
          </p:cNvSpPr>
          <p:nvPr/>
        </p:nvSpPr>
        <p:spPr bwMode="auto">
          <a:xfrm>
            <a:off x="762000" y="2209800"/>
            <a:ext cx="4876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  </a:t>
            </a:r>
            <a:r>
              <a:rPr lang="en-GB" altLang="en-US" sz="1800"/>
              <a:t>The cost of 2 items is 32.50 Saudi Riyals</a:t>
            </a:r>
            <a:endParaRPr lang="en-US" altLang="en-US" sz="1800"/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  Number of people = 5,673,458</a:t>
            </a:r>
            <a:endParaRPr lang="en-US" altLang="en-US" sz="1800"/>
          </a:p>
        </p:txBody>
      </p:sp>
      <p:sp>
        <p:nvSpPr>
          <p:cNvPr id="12293" name="TextBox 13"/>
          <p:cNvSpPr txBox="1">
            <a:spLocks noChangeArrowheads="1"/>
          </p:cNvSpPr>
          <p:nvPr/>
        </p:nvSpPr>
        <p:spPr bwMode="auto">
          <a:xfrm>
            <a:off x="304800" y="6019800"/>
            <a:ext cx="8610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 Note: When %f is used, the output may be rounded depending on the digit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    that follows the last output digit. </a:t>
            </a:r>
          </a:p>
        </p:txBody>
      </p:sp>
      <p:sp>
        <p:nvSpPr>
          <p:cNvPr id="12294" name="TextBox 14"/>
          <p:cNvSpPr txBox="1">
            <a:spLocks noChangeArrowheads="1"/>
          </p:cNvSpPr>
          <p:nvPr/>
        </p:nvSpPr>
        <p:spPr bwMode="auto">
          <a:xfrm>
            <a:off x="228600" y="2895600"/>
            <a:ext cx="8686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 </a:t>
            </a:r>
            <a:r>
              <a:rPr lang="en-GB" altLang="en-US" sz="1800" b="1"/>
              <a:t>Note:</a:t>
            </a:r>
            <a:r>
              <a:rPr lang="en-GB" altLang="en-US" sz="1800"/>
              <a:t> Java raises a run-time error if the width of a format specifier is 0, for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GB" altLang="en-US" sz="1800"/>
              <a:t>    example:  </a:t>
            </a:r>
            <a:r>
              <a:rPr lang="en-GB" altLang="en-US" sz="1800" b="1"/>
              <a:t>%0.2f</a:t>
            </a:r>
            <a:r>
              <a:rPr lang="en-GB" altLang="en-US" sz="1800"/>
              <a:t> is not valid</a:t>
            </a:r>
            <a:endParaRPr lang="en-US" altLang="en-US" sz="1800"/>
          </a:p>
        </p:txBody>
      </p:sp>
      <p:sp>
        <p:nvSpPr>
          <p:cNvPr id="12295" name="TextBox 15"/>
          <p:cNvSpPr txBox="1">
            <a:spLocks noChangeArrowheads="1"/>
          </p:cNvSpPr>
          <p:nvPr/>
        </p:nvSpPr>
        <p:spPr bwMode="auto">
          <a:xfrm>
            <a:off x="457200" y="3581400"/>
            <a:ext cx="73183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  </a:t>
            </a:r>
            <a:r>
              <a:rPr lang="en-GB" altLang="en-US" sz="1800">
                <a:solidFill>
                  <a:srgbClr val="0000CC"/>
                </a:solidFill>
              </a:rPr>
              <a:t>double num = -52.34578; String  city = "Dhahran";</a:t>
            </a:r>
            <a:endParaRPr lang="en-US" altLang="en-US" sz="1800">
              <a:solidFill>
                <a:srgbClr val="0000CC"/>
              </a:solidFill>
            </a:endParaRPr>
          </a:p>
        </p:txBody>
      </p:sp>
      <p:sp>
        <p:nvSpPr>
          <p:cNvPr id="12296" name="TextBox 16"/>
          <p:cNvSpPr txBox="1">
            <a:spLocks noChangeArrowheads="1"/>
          </p:cNvSpPr>
          <p:nvPr/>
        </p:nvSpPr>
        <p:spPr bwMode="auto">
          <a:xfrm>
            <a:off x="304800" y="1828800"/>
            <a:ext cx="8153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 Output: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33400" y="4038600"/>
          <a:ext cx="8229601" cy="1919290"/>
        </p:xfrm>
        <a:graphic>
          <a:graphicData uri="http://schemas.openxmlformats.org/drawingml/2006/table">
            <a:tbl>
              <a:tblPr/>
              <a:tblGrid>
                <a:gridCol w="4069652"/>
                <a:gridCol w="270126"/>
                <a:gridCol w="347305"/>
                <a:gridCol w="347305"/>
                <a:gridCol w="416767"/>
                <a:gridCol w="486228"/>
                <a:gridCol w="486228"/>
                <a:gridCol w="486228"/>
                <a:gridCol w="555688"/>
                <a:gridCol w="764074"/>
              </a:tblGrid>
              <a:tr h="3247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Times New Roman"/>
                          <a:ea typeface="Calibri"/>
                          <a:cs typeface="Arial"/>
                        </a:rPr>
                        <a:t>statement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Times New Roman"/>
                          <a:ea typeface="Calibri"/>
                          <a:cs typeface="Arial"/>
                        </a:rPr>
                        <a:t>output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891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Courier New"/>
                          <a:ea typeface="Calibri"/>
                          <a:cs typeface="Arial"/>
                        </a:rPr>
                        <a:t>System.out.printf(</a:t>
                      </a:r>
                      <a:r>
                        <a:rPr lang="en-GB" sz="1400" b="1" dirty="0">
                          <a:solidFill>
                            <a:srgbClr val="0000CC"/>
                          </a:solidFill>
                          <a:latin typeface="Courier New"/>
                          <a:ea typeface="Calibri"/>
                          <a:cs typeface="Arial"/>
                        </a:rPr>
                        <a:t>"%-9.2f%n"</a:t>
                      </a: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urier New"/>
                          <a:ea typeface="Calibri"/>
                          <a:cs typeface="Arial"/>
                        </a:rPr>
                        <a:t>,</a:t>
                      </a:r>
                      <a:r>
                        <a:rPr lang="en-GB" sz="1400" b="1" dirty="0">
                          <a:solidFill>
                            <a:srgbClr val="0000CC"/>
                          </a:solidFill>
                          <a:latin typeface="Courier New"/>
                          <a:ea typeface="Calibri"/>
                          <a:cs typeface="Arial"/>
                        </a:rPr>
                        <a:t> </a:t>
                      </a:r>
                      <a:r>
                        <a:rPr lang="en-GB" sz="1400" b="1" dirty="0">
                          <a:latin typeface="Courier New"/>
                          <a:ea typeface="Calibri"/>
                          <a:cs typeface="Arial"/>
                        </a:rPr>
                        <a:t>num);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Times New Roman"/>
                          <a:ea typeface="Calibri"/>
                          <a:cs typeface="Arial"/>
                        </a:rPr>
                        <a:t>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31891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Courier New"/>
                          <a:ea typeface="Calibri"/>
                          <a:cs typeface="Arial"/>
                        </a:rPr>
                        <a:t>System.out.printf(</a:t>
                      </a:r>
                      <a:r>
                        <a:rPr lang="en-GB" sz="1400" b="1" dirty="0">
                          <a:solidFill>
                            <a:srgbClr val="0000CC"/>
                          </a:solidFill>
                          <a:latin typeface="Courier New"/>
                          <a:ea typeface="Calibri"/>
                          <a:cs typeface="Arial"/>
                        </a:rPr>
                        <a:t>"%9.2f"</a:t>
                      </a:r>
                      <a:r>
                        <a:rPr lang="en-GB" sz="1400" b="1" dirty="0">
                          <a:solidFill>
                            <a:schemeClr val="bg2"/>
                          </a:solidFill>
                          <a:latin typeface="Courier New"/>
                          <a:ea typeface="Calibri"/>
                          <a:cs typeface="Arial"/>
                        </a:rPr>
                        <a:t>,</a:t>
                      </a:r>
                      <a:r>
                        <a:rPr lang="en-GB" sz="1400" b="1" dirty="0">
                          <a:solidFill>
                            <a:srgbClr val="0000CC"/>
                          </a:solidFill>
                          <a:latin typeface="Courier New"/>
                          <a:ea typeface="Calibri"/>
                          <a:cs typeface="Arial"/>
                        </a:rPr>
                        <a:t> </a:t>
                      </a:r>
                      <a:r>
                        <a:rPr lang="en-GB" sz="1400" b="1" dirty="0">
                          <a:latin typeface="Courier New"/>
                          <a:ea typeface="Calibri"/>
                          <a:cs typeface="Arial"/>
                        </a:rPr>
                        <a:t>num);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Times New Roman"/>
                          <a:ea typeface="Calibri"/>
                          <a:cs typeface="Arial"/>
                        </a:rPr>
                        <a:t>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31891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latin typeface="Courier New"/>
                          <a:ea typeface="Calibri"/>
                          <a:cs typeface="Arial"/>
                        </a:rPr>
                        <a:t>System.out.printf(</a:t>
                      </a:r>
                      <a:r>
                        <a:rPr lang="en-GB" sz="14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Arial"/>
                        </a:rPr>
                        <a:t>"%9s%n"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latin typeface="Courier New"/>
                          <a:ea typeface="Calibri"/>
                          <a:cs typeface="Arial"/>
                        </a:rPr>
                        <a:t>, city);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libri"/>
                          <a:ea typeface="Calibri"/>
                          <a:cs typeface="Arial"/>
                        </a:rPr>
                        <a:t>D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libri"/>
                          <a:ea typeface="Calibri"/>
                          <a:cs typeface="Arial"/>
                        </a:rPr>
                        <a:t>h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libri"/>
                          <a:ea typeface="Calibri"/>
                          <a:cs typeface="Arial"/>
                        </a:rPr>
                        <a:t>a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libri"/>
                          <a:ea typeface="Calibri"/>
                          <a:cs typeface="Arial"/>
                        </a:rPr>
                        <a:t>h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libri"/>
                          <a:ea typeface="Calibri"/>
                          <a:cs typeface="Arial"/>
                        </a:rPr>
                        <a:t>r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libri"/>
                          <a:ea typeface="Calibri"/>
                          <a:cs typeface="Arial"/>
                        </a:rPr>
                        <a:t>a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libri"/>
                          <a:ea typeface="Calibri"/>
                          <a:cs typeface="Arial"/>
                        </a:rPr>
                        <a:t>n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31891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latin typeface="Courier New"/>
                          <a:ea typeface="Calibri"/>
                          <a:cs typeface="Arial"/>
                        </a:rPr>
                        <a:t>System.out.printf(</a:t>
                      </a:r>
                      <a:r>
                        <a:rPr lang="en-GB" sz="1400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Arial"/>
                        </a:rPr>
                        <a:t>"%4S%n"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latin typeface="Courier New"/>
                          <a:ea typeface="Calibri"/>
                          <a:cs typeface="Arial"/>
                        </a:rPr>
                        <a:t>, city);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libri"/>
                          <a:ea typeface="Calibri"/>
                          <a:cs typeface="Arial"/>
                        </a:rPr>
                        <a:t>D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libri"/>
                          <a:ea typeface="Calibri"/>
                          <a:cs typeface="Arial"/>
                        </a:rPr>
                        <a:t>H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libri"/>
                          <a:ea typeface="Calibri"/>
                          <a:cs typeface="Arial"/>
                        </a:rPr>
                        <a:t>A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libri"/>
                          <a:ea typeface="Calibri"/>
                          <a:cs typeface="Arial"/>
                        </a:rPr>
                        <a:t>H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libri"/>
                          <a:ea typeface="Calibri"/>
                          <a:cs typeface="Arial"/>
                        </a:rPr>
                        <a:t>R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libri"/>
                          <a:ea typeface="Calibri"/>
                          <a:cs typeface="Arial"/>
                        </a:rPr>
                        <a:t>A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libri"/>
                          <a:ea typeface="Calibri"/>
                          <a:cs typeface="Arial"/>
                        </a:rPr>
                        <a:t>N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91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  <a:latin typeface="Courier New"/>
                          <a:ea typeface="Calibri"/>
                          <a:cs typeface="+mn-cs"/>
                        </a:rPr>
                        <a:t>System.out.printf(</a:t>
                      </a:r>
                      <a:r>
                        <a:rPr lang="en-GB" sz="1400" dirty="0" smtClean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+mn-cs"/>
                        </a:rPr>
                        <a:t>"%.0f"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  <a:latin typeface="Courier New"/>
                          <a:ea typeface="Calibri"/>
                          <a:cs typeface="+mn-cs"/>
                        </a:rPr>
                        <a:t>, 29.6);</a:t>
                      </a:r>
                      <a:endParaRPr lang="en-US" sz="1400" dirty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43" marR="61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2292" grpId="0"/>
      <p:bldP spid="12293" grpId="0"/>
      <p:bldP spid="12294" grpId="0"/>
      <p:bldP spid="12295" grpId="0"/>
      <p:bldP spid="1229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500" b="1" smtClean="0">
                <a:latin typeface="Courier New" panose="02070309020205020404" pitchFamily="49" charset="0"/>
              </a:rPr>
              <a:t>Format Errors (Covered in Lab 3)</a:t>
            </a:r>
            <a:endParaRPr lang="en-US" altLang="en-US" sz="2500" smtClean="0">
              <a:latin typeface="Courier New" panose="02070309020205020404" pitchFamily="49" charset="0"/>
            </a:endParaRPr>
          </a:p>
        </p:txBody>
      </p:sp>
      <p:sp>
        <p:nvSpPr>
          <p:cNvPr id="13315" name="TextBox 10"/>
          <p:cNvSpPr txBox="1">
            <a:spLocks noChangeArrowheads="1"/>
          </p:cNvSpPr>
          <p:nvPr/>
        </p:nvSpPr>
        <p:spPr bwMode="auto">
          <a:xfrm>
            <a:off x="377825" y="1143000"/>
            <a:ext cx="8766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 Note:  Except for </a:t>
            </a:r>
            <a:r>
              <a:rPr lang="en-US" altLang="en-US" sz="1800">
                <a:solidFill>
                  <a:srgbClr val="0000CC"/>
                </a:solidFill>
              </a:rPr>
              <a:t>%%</a:t>
            </a:r>
            <a:r>
              <a:rPr lang="en-US" altLang="en-US" sz="1800"/>
              <a:t> and </a:t>
            </a:r>
            <a:r>
              <a:rPr lang="en-US" altLang="en-US" sz="1800">
                <a:solidFill>
                  <a:srgbClr val="0000CC"/>
                </a:solidFill>
              </a:rPr>
              <a:t>%n</a:t>
            </a:r>
            <a:r>
              <a:rPr lang="en-US" altLang="en-US" sz="1800"/>
              <a:t>, all format specifiers must match an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   argument; otherwise a run-time error: </a:t>
            </a:r>
            <a:r>
              <a:rPr lang="en-US" altLang="en-US" sz="1800">
                <a:solidFill>
                  <a:srgbClr val="0000CC"/>
                </a:solidFill>
              </a:rPr>
              <a:t>IllegalFormatConversionException</a:t>
            </a:r>
            <a:r>
              <a:rPr lang="en-US" altLang="en-US" sz="1800"/>
              <a:t> is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   generated.</a:t>
            </a:r>
          </a:p>
        </p:txBody>
      </p:sp>
      <p:sp>
        <p:nvSpPr>
          <p:cNvPr id="13316" name="TextBox 12"/>
          <p:cNvSpPr txBox="1">
            <a:spLocks noChangeArrowheads="1"/>
          </p:cNvSpPr>
          <p:nvPr/>
        </p:nvSpPr>
        <p:spPr bwMode="auto">
          <a:xfrm>
            <a:off x="533400" y="2819400"/>
            <a:ext cx="838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 If there is no argument and there is one or more format specifiers, a run-time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    error: </a:t>
            </a:r>
            <a:r>
              <a:rPr lang="en-US" altLang="en-US" sz="1800">
                <a:solidFill>
                  <a:srgbClr val="0000CC"/>
                </a:solidFill>
              </a:rPr>
              <a:t>MissingFormatArgumentException</a:t>
            </a:r>
            <a:r>
              <a:rPr lang="en-US" altLang="en-US" sz="1800"/>
              <a:t>  is generated</a:t>
            </a:r>
          </a:p>
        </p:txBody>
      </p:sp>
      <p:sp>
        <p:nvSpPr>
          <p:cNvPr id="13317" name="TextBox 14"/>
          <p:cNvSpPr txBox="1">
            <a:spLocks noChangeArrowheads="1"/>
          </p:cNvSpPr>
          <p:nvPr/>
        </p:nvSpPr>
        <p:spPr bwMode="auto">
          <a:xfrm>
            <a:off x="381000" y="3962400"/>
            <a:ext cx="83820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 Note: The behavior of </a:t>
            </a:r>
            <a:r>
              <a:rPr lang="en-US" altLang="en-US" sz="1800" b="1"/>
              <a:t>printf</a:t>
            </a:r>
            <a:r>
              <a:rPr lang="en-US" altLang="en-US" sz="1800"/>
              <a:t> without specifiers and arguments is like that of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    </a:t>
            </a:r>
            <a:r>
              <a:rPr lang="en-US" altLang="en-US" sz="1800" b="1"/>
              <a:t>print </a:t>
            </a:r>
            <a:r>
              <a:rPr lang="en-US" altLang="en-US" sz="1800"/>
              <a:t>method.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endParaRPr lang="en-US" altLang="en-US" sz="1800" b="1"/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    Example: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endParaRPr lang="en-US" altLang="en-US" sz="1800"/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        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System.out.printf(</a:t>
            </a:r>
            <a:r>
              <a:rPr lang="en-GB" altLang="en-US" sz="1800">
                <a:solidFill>
                  <a:srgbClr val="0000CC"/>
                </a:solidFill>
              </a:rPr>
              <a:t>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Dhahran is in Eastern Province</a:t>
            </a:r>
            <a:r>
              <a:rPr lang="en-GB" altLang="en-US" sz="1800">
                <a:solidFill>
                  <a:srgbClr val="0000CC"/>
                </a:solidFill>
              </a:rPr>
              <a:t>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    outputs the string without generating a new line.</a:t>
            </a:r>
          </a:p>
        </p:txBody>
      </p:sp>
      <p:sp>
        <p:nvSpPr>
          <p:cNvPr id="6" name="TextBox 12"/>
          <p:cNvSpPr txBox="1">
            <a:spLocks noChangeArrowheads="1"/>
          </p:cNvSpPr>
          <p:nvPr/>
        </p:nvSpPr>
        <p:spPr bwMode="auto">
          <a:xfrm>
            <a:off x="1371600" y="2057400"/>
            <a:ext cx="5638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 Example:  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System.out.printf(</a:t>
            </a:r>
            <a:r>
              <a:rPr lang="en-GB" altLang="en-US" sz="1800">
                <a:solidFill>
                  <a:srgbClr val="0000CC"/>
                </a:solidFill>
              </a:rPr>
              <a:t>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%f</a:t>
            </a:r>
            <a:r>
              <a:rPr lang="en-GB" altLang="en-US" sz="1800">
                <a:solidFill>
                  <a:srgbClr val="0000CC"/>
                </a:solidFill>
              </a:rPr>
              <a:t>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34);</a:t>
            </a:r>
          </a:p>
        </p:txBody>
      </p:sp>
      <p:sp>
        <p:nvSpPr>
          <p:cNvPr id="7" name="TextBox 12"/>
          <p:cNvSpPr txBox="1">
            <a:spLocks noChangeArrowheads="1"/>
          </p:cNvSpPr>
          <p:nvPr/>
        </p:nvSpPr>
        <p:spPr bwMode="auto">
          <a:xfrm>
            <a:off x="1524000" y="3505200"/>
            <a:ext cx="6781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 Example:  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System.out.printf(</a:t>
            </a:r>
            <a:r>
              <a:rPr lang="en-GB" altLang="en-US" sz="1800">
                <a:solidFill>
                  <a:srgbClr val="0000CC"/>
                </a:solidFill>
              </a:rPr>
              <a:t>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 %d</a:t>
            </a:r>
            <a:r>
              <a:rPr lang="en-GB" altLang="en-US" sz="1800">
                <a:solidFill>
                  <a:srgbClr val="0000CC"/>
                </a:solidFill>
              </a:rPr>
              <a:t>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13316" grpId="0"/>
      <p:bldP spid="13317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_Blends">
  <a:themeElements>
    <a:clrScheme name="1_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_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pitchFamily="34" charset="0"/>
          </a:defRPr>
        </a:defPPr>
      </a:lstStyle>
    </a:lnDef>
  </a:objectDefaults>
  <a:extraClrSchemeLst>
    <a:extraClrScheme>
      <a:clrScheme name="1_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Blends">
  <a:themeElements>
    <a:clrScheme name="1_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_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lnDef>
  </a:objectDefaults>
  <a:extraClrSchemeLst>
    <a:extraClrScheme>
      <a:clrScheme name="1_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KFUPM-Template</Template>
  <TotalTime>8118</TotalTime>
  <Words>3237</Words>
  <Application>Microsoft Office PowerPoint</Application>
  <PresentationFormat>On-screen Show (4:3)</PresentationFormat>
  <Paragraphs>547</Paragraphs>
  <Slides>29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42" baseType="lpstr">
      <vt:lpstr>Arial Unicode MS</vt:lpstr>
      <vt:lpstr>Arial</vt:lpstr>
      <vt:lpstr>Calibri</vt:lpstr>
      <vt:lpstr>Comic Sans MS</vt:lpstr>
      <vt:lpstr>Courier New</vt:lpstr>
      <vt:lpstr>Symbol</vt:lpstr>
      <vt:lpstr>Tahoma</vt:lpstr>
      <vt:lpstr>Times New Roman</vt:lpstr>
      <vt:lpstr>Wingdings</vt:lpstr>
      <vt:lpstr>1_Blends</vt:lpstr>
      <vt:lpstr>2_Blends</vt:lpstr>
      <vt:lpstr>Equation</vt:lpstr>
      <vt:lpstr>Image</vt:lpstr>
      <vt:lpstr>PowerPoint Presentation</vt:lpstr>
      <vt:lpstr>Outline</vt:lpstr>
      <vt:lpstr>Screen Output</vt:lpstr>
      <vt:lpstr>println Versus print</vt:lpstr>
      <vt:lpstr>printf method (Covered in Lab 3)</vt:lpstr>
      <vt:lpstr>Format specifiers (Covered in Lab 3)</vt:lpstr>
      <vt:lpstr>Format specifiers (Covered in Lab 3)</vt:lpstr>
      <vt:lpstr>Format Examples (Covered in lab 3)</vt:lpstr>
      <vt:lpstr>Format Errors (Covered in Lab 3)</vt:lpstr>
      <vt:lpstr>import statement</vt:lpstr>
      <vt:lpstr>Console Input using Scanner</vt:lpstr>
      <vt:lpstr>Console Input using Scanner (continued)</vt:lpstr>
      <vt:lpstr>Console Input using Scanner (continued)</vt:lpstr>
      <vt:lpstr>Input and output buffers</vt:lpstr>
      <vt:lpstr>Input examples</vt:lpstr>
      <vt:lpstr>Input examples (continued)</vt:lpstr>
      <vt:lpstr>The nextLine() method</vt:lpstr>
      <vt:lpstr>The nextLine() method (continued)</vt:lpstr>
      <vt:lpstr>nextLine() when it encounters leftover ‘\n’</vt:lpstr>
      <vt:lpstr>Dealing with a leftover '\n’</vt:lpstr>
      <vt:lpstr>Dealing with leftover '\n'(continued)</vt:lpstr>
      <vt:lpstr>Reading a character</vt:lpstr>
      <vt:lpstr>Introduction to Java Exceptions</vt:lpstr>
      <vt:lpstr>Syntax and semantics of a try-catch block</vt:lpstr>
      <vt:lpstr>Example1 of a try-catch block</vt:lpstr>
      <vt:lpstr>Example2 of a try-catch block</vt:lpstr>
      <vt:lpstr>Example (Reading assignment)</vt:lpstr>
      <vt:lpstr>Example (Reading assignment Continued)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itc</dc:creator>
  <cp:lastModifiedBy>said (Muhammad Said Abdallah)</cp:lastModifiedBy>
  <cp:revision>772</cp:revision>
  <cp:lastPrinted>2012-02-19T10:55:24Z</cp:lastPrinted>
  <dcterms:created xsi:type="dcterms:W3CDTF">1998-06-19T04:38:52Z</dcterms:created>
  <dcterms:modified xsi:type="dcterms:W3CDTF">2018-06-30T13:16:26Z</dcterms:modified>
</cp:coreProperties>
</file>