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39"/>
  </p:notesMasterIdLst>
  <p:handoutMasterIdLst>
    <p:handoutMasterId r:id="rId40"/>
  </p:handoutMasterIdLst>
  <p:sldIdLst>
    <p:sldId id="256" r:id="rId2"/>
    <p:sldId id="341" r:id="rId3"/>
    <p:sldId id="364" r:id="rId4"/>
    <p:sldId id="310" r:id="rId5"/>
    <p:sldId id="318" r:id="rId6"/>
    <p:sldId id="342" r:id="rId7"/>
    <p:sldId id="343" r:id="rId8"/>
    <p:sldId id="362" r:id="rId9"/>
    <p:sldId id="346" r:id="rId10"/>
    <p:sldId id="337" r:id="rId11"/>
    <p:sldId id="291" r:id="rId12"/>
    <p:sldId id="325" r:id="rId13"/>
    <p:sldId id="326" r:id="rId14"/>
    <p:sldId id="366" r:id="rId15"/>
    <p:sldId id="367" r:id="rId16"/>
    <p:sldId id="329" r:id="rId17"/>
    <p:sldId id="348" r:id="rId18"/>
    <p:sldId id="363" r:id="rId19"/>
    <p:sldId id="365" r:id="rId20"/>
    <p:sldId id="331" r:id="rId21"/>
    <p:sldId id="332" r:id="rId22"/>
    <p:sldId id="349" r:id="rId23"/>
    <p:sldId id="334" r:id="rId24"/>
    <p:sldId id="335" r:id="rId25"/>
    <p:sldId id="347" r:id="rId26"/>
    <p:sldId id="358" r:id="rId27"/>
    <p:sldId id="361" r:id="rId28"/>
    <p:sldId id="340" r:id="rId29"/>
    <p:sldId id="350" r:id="rId30"/>
    <p:sldId id="338" r:id="rId31"/>
    <p:sldId id="351" r:id="rId32"/>
    <p:sldId id="283" r:id="rId33"/>
    <p:sldId id="353" r:id="rId34"/>
    <p:sldId id="352" r:id="rId35"/>
    <p:sldId id="355" r:id="rId36"/>
    <p:sldId id="356" r:id="rId37"/>
    <p:sldId id="357" r:id="rId38"/>
  </p:sldIdLst>
  <p:sldSz cx="9144000" cy="6858000" type="screen4x3"/>
  <p:notesSz cx="6831013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6E6EA"/>
    <a:srgbClr val="FAE2F6"/>
    <a:srgbClr val="170981"/>
    <a:srgbClr val="121328"/>
    <a:srgbClr val="D7FDF9"/>
    <a:srgbClr val="0033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0" autoAdjust="0"/>
    <p:restoredTop sz="94660" autoAdjust="0"/>
  </p:normalViewPr>
  <p:slideViewPr>
    <p:cSldViewPr>
      <p:cViewPr varScale="1">
        <p:scale>
          <a:sx n="151" d="100"/>
          <a:sy n="151" d="100"/>
        </p:scale>
        <p:origin x="226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30" y="-72"/>
      </p:cViewPr>
      <p:guideLst>
        <p:guide orient="horz" pos="2872"/>
        <p:guide pos="21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E51E4514-8DA9-4F0C-B1DF-80B4C3D963F2}" type="slidenum">
              <a:rPr lang="ar-SA" altLang="en-US"/>
              <a:pPr>
                <a:defRPr/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6650" y="684213"/>
            <a:ext cx="4557713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30700"/>
            <a:ext cx="5008563" cy="41021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70F424D1-9B44-455E-8921-D852CD511B72}" type="slidenum">
              <a:rPr lang="ar-SA" altLang="en-US"/>
              <a:pPr>
                <a:defRPr/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2A5B1B0-263A-49C9-8E42-38AB4E617599}" type="slidenum">
              <a:rPr lang="ar-SA" altLang="en-US" smtClean="0"/>
              <a:pPr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1489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93DC782-AE46-4A9D-9C20-10DA5D4E7CEE}" type="datetime4">
              <a:rPr lang="en-US" altLang="en-US"/>
              <a:pPr>
                <a:defRPr/>
              </a:pPr>
              <a:t>July 23, 2018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11775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435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76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965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7250" y="1371600"/>
            <a:ext cx="3754438" cy="2303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7250" y="3827463"/>
            <a:ext cx="3754438" cy="2305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469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64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68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10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06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29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8602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5262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15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  <p:sldLayoutId id="214748391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8.png"/><Relationship Id="rId4" Type="http://schemas.openxmlformats.org/officeDocument/2006/relationships/oleObject" Target="../embeddings/oleObject13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BAC755F-BA25-47EE-B39B-8E6034E71999}" type="datetime4">
              <a:rPr lang="en-US" altLang="en-US" sz="14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July 23, 2018</a:t>
            </a:fld>
            <a:endParaRPr lang="en-US" altLang="en-US" sz="1400" smtClean="0">
              <a:solidFill>
                <a:schemeClr val="bg2"/>
              </a:solidFill>
            </a:endParaRPr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3886200" y="54610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1981200" y="2085975"/>
            <a:ext cx="64008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11: Static Methods</a:t>
            </a:r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5126" name="Rectangle 10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Method Structure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8305800" cy="3733800"/>
          </a:xfrm>
        </p:spPr>
        <p:txBody>
          <a:bodyPr/>
          <a:lstStyle/>
          <a:p>
            <a:pPr lvl="1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z="16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public or  private&lt;static&gt; &lt;void or typeReturned&gt;myMethod(&lt;parameters&gt;)</a:t>
            </a:r>
            <a:endParaRPr lang="en-US" altLang="en-US" sz="1600" smtClean="0">
              <a:solidFill>
                <a:srgbClr val="034CA1"/>
              </a:solidFill>
              <a:latin typeface="Comic Sans MS" panose="030F0702030302020204" pitchFamily="66" charset="0"/>
            </a:endParaRPr>
          </a:p>
          <a:p>
            <a:pPr lvl="1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z="1600" smtClean="0">
                <a:solidFill>
                  <a:srgbClr val="034CA1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16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{</a:t>
            </a:r>
          </a:p>
          <a:p>
            <a:pPr lvl="1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z="16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	</a:t>
            </a:r>
            <a:r>
              <a:rPr lang="en-US" altLang="en-US" sz="1600" b="1" smtClean="0">
                <a:latin typeface="Comic Sans MS" panose="030F0702030302020204" pitchFamily="66" charset="0"/>
              </a:rPr>
              <a:t>statement</a:t>
            </a:r>
          </a:p>
          <a:p>
            <a:pPr lvl="1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z="1600" b="1" smtClean="0">
                <a:latin typeface="Comic Sans MS" panose="030F0702030302020204" pitchFamily="66" charset="0"/>
              </a:rPr>
              <a:t>	statement</a:t>
            </a:r>
          </a:p>
          <a:p>
            <a:pPr lvl="1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z="1600" b="1" smtClean="0">
                <a:latin typeface="Comic Sans MS" panose="030F0702030302020204" pitchFamily="66" charset="0"/>
              </a:rPr>
              <a:t>	statement</a:t>
            </a:r>
          </a:p>
          <a:p>
            <a:pPr lvl="1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z="1600" b="1" smtClean="0">
                <a:latin typeface="Comic Sans MS" panose="030F0702030302020204" pitchFamily="66" charset="0"/>
              </a:rPr>
              <a:t>	</a:t>
            </a:r>
            <a:r>
              <a:rPr lang="en-US" altLang="en-US" sz="1600" b="1" smtClean="0">
                <a:latin typeface="Arial" panose="020B0604020202020204" pitchFamily="34" charset="0"/>
              </a:rPr>
              <a:t>…</a:t>
            </a:r>
            <a:endParaRPr lang="en-US" altLang="en-US" sz="1600" b="1" smtClean="0">
              <a:latin typeface="Comic Sans MS" panose="030F0702030302020204" pitchFamily="66" charset="0"/>
            </a:endParaRPr>
          </a:p>
          <a:p>
            <a:pPr lvl="1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z="1600" b="1" smtClean="0">
                <a:latin typeface="Comic Sans MS" panose="030F0702030302020204" pitchFamily="66" charset="0"/>
              </a:rPr>
              <a:t>	</a:t>
            </a:r>
            <a:r>
              <a:rPr lang="en-US" altLang="en-US" sz="1600" b="1" smtClean="0">
                <a:latin typeface="Arial" panose="020B0604020202020204" pitchFamily="34" charset="0"/>
              </a:rPr>
              <a:t>…</a:t>
            </a:r>
            <a:endParaRPr lang="en-US" altLang="en-US" sz="1600" b="1" smtClean="0">
              <a:latin typeface="Comic Sans MS" panose="030F0702030302020204" pitchFamily="66" charset="0"/>
            </a:endParaRPr>
          </a:p>
          <a:p>
            <a:pPr lvl="1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z="1600" b="1" smtClean="0">
                <a:latin typeface="Comic Sans MS" panose="030F0702030302020204" pitchFamily="66" charset="0"/>
              </a:rPr>
              <a:t>   statement</a:t>
            </a:r>
          </a:p>
          <a:p>
            <a:pPr lvl="1"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z="1600" smtClean="0">
                <a:solidFill>
                  <a:srgbClr val="034CA1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16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}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362200" y="4083050"/>
            <a:ext cx="1354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hlink"/>
                </a:solidFill>
              </a:rPr>
              <a:t>Method body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905000" y="2070100"/>
            <a:ext cx="32527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hlink"/>
                </a:solidFill>
              </a:rPr>
              <a:t>If method does not return a value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7239000" y="3244850"/>
            <a:ext cx="12160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hlink"/>
                </a:solidFill>
              </a:rPr>
              <a:t>Variable list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638800" y="1949450"/>
            <a:ext cx="1412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hlink"/>
                </a:solidFill>
              </a:rPr>
              <a:t>Method name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886200" y="3244850"/>
            <a:ext cx="23606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hlink"/>
                </a:solidFill>
              </a:rPr>
              <a:t>Type of the return value</a:t>
            </a:r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H="1" flipV="1">
            <a:off x="2362200" y="385445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3886200" y="24066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V="1">
            <a:off x="4876800" y="29400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6248400" y="2254250"/>
            <a:ext cx="0" cy="48895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 flipV="1">
            <a:off x="7848600" y="29400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374" name="Rounded Rectangle 13"/>
          <p:cNvSpPr>
            <a:spLocks noChangeArrowheads="1"/>
          </p:cNvSpPr>
          <p:nvPr/>
        </p:nvSpPr>
        <p:spPr bwMode="auto">
          <a:xfrm>
            <a:off x="838200" y="2590800"/>
            <a:ext cx="7620000" cy="4572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5375" name="Text Box 7"/>
          <p:cNvSpPr txBox="1">
            <a:spLocks noChangeArrowheads="1"/>
          </p:cNvSpPr>
          <p:nvPr/>
        </p:nvSpPr>
        <p:spPr bwMode="auto">
          <a:xfrm>
            <a:off x="152400" y="2057400"/>
            <a:ext cx="1547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hlink"/>
                </a:solidFill>
              </a:rPr>
              <a:t>Method header</a:t>
            </a:r>
          </a:p>
        </p:txBody>
      </p:sp>
      <p:cxnSp>
        <p:nvCxnSpPr>
          <p:cNvPr id="15376" name="Straight Arrow Connector 16"/>
          <p:cNvCxnSpPr>
            <a:cxnSpLocks noChangeShapeType="1"/>
          </p:cNvCxnSpPr>
          <p:nvPr/>
        </p:nvCxnSpPr>
        <p:spPr bwMode="auto">
          <a:xfrm>
            <a:off x="533400" y="2362200"/>
            <a:ext cx="609600" cy="228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1143000" y="990600"/>
            <a:ext cx="7696200" cy="7016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r>
              <a:rPr lang="en-US" kern="0" dirty="0"/>
              <a:t>A method is a collection of statements that does a certain task.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9900"/>
              </a:buClr>
              <a:buSzPct val="60000"/>
              <a:buFont typeface="Wingdings" pitchFamily="2" charset="2"/>
              <a:buChar char="n"/>
              <a:defRPr/>
            </a:pPr>
            <a:r>
              <a:rPr lang="en-US" kern="0" dirty="0"/>
              <a:t>A method definition consists of a </a:t>
            </a:r>
            <a:r>
              <a:rPr lang="en-US" i="1" kern="0" dirty="0">
                <a:solidFill>
                  <a:srgbClr val="0000FF"/>
                </a:solidFill>
              </a:rPr>
              <a:t>header </a:t>
            </a:r>
            <a:r>
              <a:rPr lang="en-US" kern="0" dirty="0"/>
              <a:t>and a </a:t>
            </a:r>
            <a:r>
              <a:rPr lang="en-US" i="1" kern="0" dirty="0">
                <a:solidFill>
                  <a:srgbClr val="0000FF"/>
                </a:solidFill>
              </a:rPr>
              <a:t>body</a:t>
            </a:r>
            <a:r>
              <a:rPr lang="en-US" kern="0" dirty="0"/>
              <a:t>.</a:t>
            </a:r>
          </a:p>
        </p:txBody>
      </p:sp>
      <p:sp>
        <p:nvSpPr>
          <p:cNvPr id="15378" name="TextBox 17"/>
          <p:cNvSpPr txBox="1">
            <a:spLocks noChangeArrowheads="1"/>
          </p:cNvSpPr>
          <p:nvPr/>
        </p:nvSpPr>
        <p:spPr bwMode="auto">
          <a:xfrm>
            <a:off x="228600" y="5562600"/>
            <a:ext cx="8909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Note: A method header may be followed by </a:t>
            </a:r>
            <a:r>
              <a:rPr lang="en-US" altLang="en-US" sz="1600" b="1"/>
              <a:t>throws</a:t>
            </a:r>
            <a:r>
              <a:rPr lang="en-US" altLang="en-US" sz="1600"/>
              <a:t> clause, if the method throws one or more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   exceptions.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b="1" dirty="0" smtClean="0">
                <a:latin typeface="+mn-lt"/>
              </a:rPr>
              <a:t>Invoking a static method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90600"/>
            <a:ext cx="7659688" cy="4760913"/>
          </a:xfrm>
        </p:spPr>
        <p:txBody>
          <a:bodyPr/>
          <a:lstStyle/>
          <a:p>
            <a:pPr eaLnBrk="1" hangingPunct="1"/>
            <a:r>
              <a:rPr lang="en-US" altLang="en-US" sz="1600" smtClean="0"/>
              <a:t>The statements inside a method body are executed when the corresponding method is called from another method. </a:t>
            </a:r>
          </a:p>
          <a:p>
            <a:pPr eaLnBrk="1" hangingPunct="1"/>
            <a:r>
              <a:rPr lang="en-US" altLang="en-US" sz="1600" smtClean="0"/>
              <a:t>Calling a method  is also called invoking a method</a:t>
            </a:r>
          </a:p>
          <a:p>
            <a:pPr eaLnBrk="1" hangingPunct="1"/>
            <a:r>
              <a:rPr lang="en-US" altLang="en-US" sz="1600" smtClean="0"/>
              <a:t>Each time the method is invoked, its corresponding body is executed</a:t>
            </a:r>
            <a:endParaRPr lang="en-US" altLang="en-US" sz="1600" smtClean="0">
              <a:latin typeface="Courier New" panose="02070309020205020404" pitchFamily="49" charset="0"/>
            </a:endParaRPr>
          </a:p>
        </p:txBody>
      </p:sp>
      <p:graphicFrame>
        <p:nvGraphicFramePr>
          <p:cNvPr id="12292" name="Object 7"/>
          <p:cNvGraphicFramePr>
            <a:graphicFrameLocks noChangeAspect="1"/>
          </p:cNvGraphicFramePr>
          <p:nvPr>
            <p:ph sz="half" idx="4294967295"/>
          </p:nvPr>
        </p:nvGraphicFramePr>
        <p:xfrm>
          <a:off x="1447800" y="2133600"/>
          <a:ext cx="6781800" cy="336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Image" r:id="rId3" imgW="7459230" imgH="3697847" progId="">
                  <p:embed/>
                </p:oleObj>
              </mc:Choice>
              <mc:Fallback>
                <p:oleObj name="Image" r:id="rId3" imgW="7459230" imgH="3697847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133600"/>
                        <a:ext cx="6781800" cy="336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Oval 9"/>
          <p:cNvSpPr>
            <a:spLocks noChangeArrowheads="1"/>
          </p:cNvSpPr>
          <p:nvPr/>
        </p:nvSpPr>
        <p:spPr bwMode="auto">
          <a:xfrm>
            <a:off x="6553200" y="2971800"/>
            <a:ext cx="1219200" cy="4572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2294" name="Line 10"/>
          <p:cNvSpPr>
            <a:spLocks noChangeShapeType="1"/>
          </p:cNvSpPr>
          <p:nvPr/>
        </p:nvSpPr>
        <p:spPr bwMode="auto">
          <a:xfrm>
            <a:off x="4114800" y="2057400"/>
            <a:ext cx="2667000" cy="9144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5" name="Freeform 12"/>
          <p:cNvSpPr>
            <a:spLocks/>
          </p:cNvSpPr>
          <p:nvPr/>
        </p:nvSpPr>
        <p:spPr bwMode="auto">
          <a:xfrm>
            <a:off x="4419600" y="2133600"/>
            <a:ext cx="3886200" cy="2133600"/>
          </a:xfrm>
          <a:custGeom>
            <a:avLst/>
            <a:gdLst>
              <a:gd name="T0" fmla="*/ 2147483646 w 2328"/>
              <a:gd name="T1" fmla="*/ 0 h 1848"/>
              <a:gd name="T2" fmla="*/ 2147483646 w 2328"/>
              <a:gd name="T3" fmla="*/ 2147483646 h 1848"/>
              <a:gd name="T4" fmla="*/ 2147483646 w 2328"/>
              <a:gd name="T5" fmla="*/ 2147483646 h 1848"/>
              <a:gd name="T6" fmla="*/ 0 w 2328"/>
              <a:gd name="T7" fmla="*/ 2147483646 h 1848"/>
              <a:gd name="T8" fmla="*/ 0 60000 65536"/>
              <a:gd name="T9" fmla="*/ 0 60000 65536"/>
              <a:gd name="T10" fmla="*/ 0 60000 65536"/>
              <a:gd name="T11" fmla="*/ 0 60000 65536"/>
              <a:gd name="T12" fmla="*/ 0 w 2328"/>
              <a:gd name="T13" fmla="*/ 0 h 1848"/>
              <a:gd name="T14" fmla="*/ 2328 w 2328"/>
              <a:gd name="T15" fmla="*/ 1848 h 18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28" h="1848">
                <a:moveTo>
                  <a:pt x="1248" y="0"/>
                </a:moveTo>
                <a:cubicBezTo>
                  <a:pt x="1644" y="220"/>
                  <a:pt x="2040" y="440"/>
                  <a:pt x="2160" y="720"/>
                </a:cubicBezTo>
                <a:cubicBezTo>
                  <a:pt x="2280" y="1000"/>
                  <a:pt x="2328" y="1512"/>
                  <a:pt x="1968" y="1680"/>
                </a:cubicBezTo>
                <a:cubicBezTo>
                  <a:pt x="1608" y="1848"/>
                  <a:pt x="804" y="1788"/>
                  <a:pt x="0" y="1728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6" name="Line 13"/>
          <p:cNvSpPr>
            <a:spLocks noChangeShapeType="1"/>
          </p:cNvSpPr>
          <p:nvPr/>
        </p:nvSpPr>
        <p:spPr bwMode="auto">
          <a:xfrm>
            <a:off x="6019800" y="2057400"/>
            <a:ext cx="609600" cy="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7" name="Line 14"/>
          <p:cNvSpPr>
            <a:spLocks noChangeShapeType="1"/>
          </p:cNvSpPr>
          <p:nvPr/>
        </p:nvSpPr>
        <p:spPr bwMode="auto">
          <a:xfrm>
            <a:off x="3581400" y="2057400"/>
            <a:ext cx="838200" cy="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81000" y="5334000"/>
            <a:ext cx="8756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A method call to a static method has the general form:  </a:t>
            </a:r>
            <a:r>
              <a:rPr lang="en-US" altLang="en-US" sz="1600">
                <a:solidFill>
                  <a:srgbClr val="0000CC"/>
                </a:solidFill>
              </a:rPr>
              <a:t>ClassName.methodName(arguments)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81000" y="5638800"/>
            <a:ext cx="8824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The class name may be omitted if the called method is in the same class as the caller method.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76400" y="5943600"/>
            <a:ext cx="24653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Times New Roman" panose="02020603050405020304" pitchFamily="18" charset="0"/>
              </a:rPr>
              <a:t>double x = Math.sqrt(16.0);</a:t>
            </a:r>
            <a:endParaRPr lang="en-US" altLang="en-US" sz="160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2600" y="6172200"/>
            <a:ext cx="37734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Times New Roman" panose="02020603050405020304" pitchFamily="18" charset="0"/>
              </a:rPr>
              <a:t>boolean flag = Character.isUpperCase(‘A’);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81000" y="5943600"/>
            <a:ext cx="1271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Examples: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676400" y="6477000"/>
            <a:ext cx="35210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Times New Roman" panose="02020603050405020304" pitchFamily="18" charset="0"/>
              </a:rPr>
              <a:t>  SeveralFactorialsImproved.factorial(6);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293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</a:rPr>
              <a:t>return</a:t>
            </a:r>
            <a:r>
              <a:rPr lang="en-US" altLang="en-US" smtClean="0"/>
              <a:t> Statement </a:t>
            </a:r>
            <a:endParaRPr lang="en-US" altLang="en-US" smtClean="0">
              <a:latin typeface="Courier New" panose="02070309020205020404" pitchFamily="49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smtClean="0">
                <a:cs typeface="Tahoma" panose="020B0604030504040204" pitchFamily="34" charset="0"/>
              </a:rPr>
              <a:t>The body of a method that returns a value must also contain one or more </a:t>
            </a:r>
            <a:r>
              <a:rPr lang="en-US" altLang="en-US" sz="2200" b="1" smtClean="0">
                <a:solidFill>
                  <a:srgbClr val="034CA1"/>
                </a:solidFill>
                <a:cs typeface="Tahoma" panose="020B0604030504040204" pitchFamily="34" charset="0"/>
              </a:rPr>
              <a:t>return</a:t>
            </a:r>
            <a:r>
              <a:rPr lang="en-US" altLang="en-US" sz="2200" smtClean="0">
                <a:cs typeface="Tahoma" panose="020B0604030504040204" pitchFamily="34" charset="0"/>
              </a:rPr>
              <a:t> statements</a:t>
            </a:r>
          </a:p>
          <a:p>
            <a:pPr eaLnBrk="1" hangingPunct="1">
              <a:lnSpc>
                <a:spcPct val="90000"/>
              </a:lnSpc>
            </a:pPr>
            <a:endParaRPr lang="en-US" altLang="en-US" sz="2200" smtClean="0">
              <a:cs typeface="Tahoma" panose="020B060403050404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smtClean="0">
                <a:cs typeface="Tahoma" panose="020B0604030504040204" pitchFamily="34" charset="0"/>
              </a:rPr>
              <a:t> </a:t>
            </a:r>
            <a:r>
              <a:rPr lang="en-US" altLang="en-US" smtClean="0">
                <a:cs typeface="Tahoma" panose="020B0604030504040204" pitchFamily="34" charset="0"/>
              </a:rPr>
              <a:t>A </a:t>
            </a:r>
            <a:r>
              <a:rPr lang="en-US" altLang="en-US" b="1" smtClean="0">
                <a:solidFill>
                  <a:srgbClr val="034CA1"/>
                </a:solidFill>
                <a:cs typeface="Tahoma" panose="020B0604030504040204" pitchFamily="34" charset="0"/>
              </a:rPr>
              <a:t>return</a:t>
            </a:r>
            <a:r>
              <a:rPr lang="en-US" altLang="en-US" smtClean="0">
                <a:cs typeface="Tahoma" panose="020B0604030504040204" pitchFamily="34" charset="0"/>
              </a:rPr>
              <a:t> statement specifies the value returned and ends the method invocation.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mtClean="0">
              <a:cs typeface="Tahoma" panose="020B0604030504040204" pitchFamily="34" charset="0"/>
            </a:endParaRP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mtClean="0">
                <a:solidFill>
                  <a:srgbClr val="034CA1"/>
                </a:solidFill>
                <a:cs typeface="Tahoma" panose="020B0604030504040204" pitchFamily="34" charset="0"/>
              </a:rPr>
              <a:t>   </a:t>
            </a:r>
            <a:endParaRPr lang="en-US" altLang="en-US" smtClean="0">
              <a:cs typeface="Tahoma" panose="020B0604030504040204" pitchFamily="34" charset="0"/>
            </a:endParaRPr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1828800" y="3276600"/>
          <a:ext cx="6629400" cy="328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Image" r:id="rId3" imgW="7459230" imgH="3697847" progId="">
                  <p:embed/>
                </p:oleObj>
              </mc:Choice>
              <mc:Fallback>
                <p:oleObj name="Image" r:id="rId3" imgW="7459230" imgH="3697847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276600"/>
                        <a:ext cx="6629400" cy="328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Freeform 6"/>
          <p:cNvSpPr>
            <a:spLocks/>
          </p:cNvSpPr>
          <p:nvPr/>
        </p:nvSpPr>
        <p:spPr bwMode="auto">
          <a:xfrm>
            <a:off x="279400" y="2133600"/>
            <a:ext cx="3987800" cy="3810000"/>
          </a:xfrm>
          <a:custGeom>
            <a:avLst/>
            <a:gdLst>
              <a:gd name="T0" fmla="*/ 2147483646 w 2512"/>
              <a:gd name="T1" fmla="*/ 0 h 2400"/>
              <a:gd name="T2" fmla="*/ 2147483646 w 2512"/>
              <a:gd name="T3" fmla="*/ 2147483646 h 2400"/>
              <a:gd name="T4" fmla="*/ 2147483646 w 2512"/>
              <a:gd name="T5" fmla="*/ 2147483646 h 2400"/>
              <a:gd name="T6" fmla="*/ 2147483646 w 2512"/>
              <a:gd name="T7" fmla="*/ 2147483646 h 2400"/>
              <a:gd name="T8" fmla="*/ 0 60000 65536"/>
              <a:gd name="T9" fmla="*/ 0 60000 65536"/>
              <a:gd name="T10" fmla="*/ 0 60000 65536"/>
              <a:gd name="T11" fmla="*/ 0 60000 65536"/>
              <a:gd name="T12" fmla="*/ 0 w 2512"/>
              <a:gd name="T13" fmla="*/ 0 h 2400"/>
              <a:gd name="T14" fmla="*/ 2512 w 2512"/>
              <a:gd name="T15" fmla="*/ 2400 h 24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12" h="2400">
                <a:moveTo>
                  <a:pt x="2512" y="0"/>
                </a:moveTo>
                <a:cubicBezTo>
                  <a:pt x="1608" y="0"/>
                  <a:pt x="704" y="0"/>
                  <a:pt x="352" y="240"/>
                </a:cubicBezTo>
                <a:cubicBezTo>
                  <a:pt x="0" y="480"/>
                  <a:pt x="216" y="1080"/>
                  <a:pt x="400" y="1440"/>
                </a:cubicBezTo>
                <a:cubicBezTo>
                  <a:pt x="584" y="1800"/>
                  <a:pt x="1020" y="2100"/>
                  <a:pt x="1456" y="2400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7414" name="Line 7"/>
          <p:cNvSpPr>
            <a:spLocks noChangeShapeType="1"/>
          </p:cNvSpPr>
          <p:nvPr/>
        </p:nvSpPr>
        <p:spPr bwMode="auto">
          <a:xfrm>
            <a:off x="3810000" y="2057400"/>
            <a:ext cx="838200" cy="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7415" name="Line 8"/>
          <p:cNvSpPr>
            <a:spLocks noChangeShapeType="1"/>
          </p:cNvSpPr>
          <p:nvPr/>
        </p:nvSpPr>
        <p:spPr bwMode="auto">
          <a:xfrm>
            <a:off x="4267200" y="2057400"/>
            <a:ext cx="0" cy="762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Courier New" panose="02070309020205020404" pitchFamily="49" charset="0"/>
              </a:rPr>
              <a:t>return</a:t>
            </a:r>
            <a:r>
              <a:rPr lang="en-US" altLang="en-US" smtClean="0"/>
              <a:t> Statement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smtClean="0">
                <a:cs typeface="Tahoma" panose="020B0604030504040204" pitchFamily="34" charset="0"/>
              </a:rPr>
              <a:t>A </a:t>
            </a:r>
            <a:r>
              <a:rPr lang="en-US" altLang="en-US" sz="2200" b="1" smtClean="0">
                <a:solidFill>
                  <a:srgbClr val="034CA1"/>
                </a:solidFill>
                <a:cs typeface="Tahoma" panose="020B0604030504040204" pitchFamily="34" charset="0"/>
              </a:rPr>
              <a:t>void</a:t>
            </a:r>
            <a:r>
              <a:rPr lang="en-US" altLang="en-US" sz="2200" smtClean="0">
                <a:cs typeface="Tahoma" panose="020B0604030504040204" pitchFamily="34" charset="0"/>
              </a:rPr>
              <a:t> method need not contain a </a:t>
            </a:r>
            <a:r>
              <a:rPr lang="en-US" altLang="en-US" sz="2200" b="1" smtClean="0">
                <a:solidFill>
                  <a:srgbClr val="034CA1"/>
                </a:solidFill>
                <a:cs typeface="Tahoma" panose="020B0604030504040204" pitchFamily="34" charset="0"/>
              </a:rPr>
              <a:t>return</a:t>
            </a:r>
            <a:r>
              <a:rPr lang="en-US" altLang="en-US" sz="2200" smtClean="0">
                <a:cs typeface="Tahoma" panose="020B0604030504040204" pitchFamily="34" charset="0"/>
              </a:rPr>
              <a:t> statement, unless there is a situation that requires the method to end before all its code is executed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20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200" smtClean="0">
                <a:cs typeface="Tahoma" panose="020B0604030504040204" pitchFamily="34" charset="0"/>
              </a:rPr>
              <a:t>Example : write a method that prints all the numbers between 10 and 30</a:t>
            </a:r>
          </a:p>
        </p:txBody>
      </p:sp>
      <p:graphicFrame>
        <p:nvGraphicFramePr>
          <p:cNvPr id="1130500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1828800" y="3635375"/>
          <a:ext cx="5410200" cy="329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Image" r:id="rId3" imgW="5210025" imgH="3176844" progId="">
                  <p:embed/>
                </p:oleObj>
              </mc:Choice>
              <mc:Fallback>
                <p:oleObj name="Image" r:id="rId3" imgW="5210025" imgH="3176844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35375"/>
                        <a:ext cx="5410200" cy="329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0502" name="Oval 6"/>
          <p:cNvSpPr>
            <a:spLocks noChangeArrowheads="1"/>
          </p:cNvSpPr>
          <p:nvPr/>
        </p:nvSpPr>
        <p:spPr bwMode="auto">
          <a:xfrm>
            <a:off x="1371600" y="1295400"/>
            <a:ext cx="1828800" cy="4572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30505" name="Freeform 9"/>
          <p:cNvSpPr>
            <a:spLocks/>
          </p:cNvSpPr>
          <p:nvPr/>
        </p:nvSpPr>
        <p:spPr bwMode="auto">
          <a:xfrm>
            <a:off x="0" y="1676400"/>
            <a:ext cx="3886200" cy="3581400"/>
          </a:xfrm>
          <a:custGeom>
            <a:avLst/>
            <a:gdLst>
              <a:gd name="T0" fmla="*/ 2147483646 w 2448"/>
              <a:gd name="T1" fmla="*/ 0 h 2256"/>
              <a:gd name="T2" fmla="*/ 2147483646 w 2448"/>
              <a:gd name="T3" fmla="*/ 2147483646 h 2256"/>
              <a:gd name="T4" fmla="*/ 2147483646 w 2448"/>
              <a:gd name="T5" fmla="*/ 2147483646 h 2256"/>
              <a:gd name="T6" fmla="*/ 2147483646 w 2448"/>
              <a:gd name="T7" fmla="*/ 2147483646 h 2256"/>
              <a:gd name="T8" fmla="*/ 2147483646 w 2448"/>
              <a:gd name="T9" fmla="*/ 2147483646 h 22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48"/>
              <a:gd name="T16" fmla="*/ 0 h 2256"/>
              <a:gd name="T17" fmla="*/ 2448 w 2448"/>
              <a:gd name="T18" fmla="*/ 2256 h 22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48" h="2256">
                <a:moveTo>
                  <a:pt x="1056" y="0"/>
                </a:moveTo>
                <a:cubicBezTo>
                  <a:pt x="748" y="16"/>
                  <a:pt x="440" y="32"/>
                  <a:pt x="288" y="96"/>
                </a:cubicBezTo>
                <a:cubicBezTo>
                  <a:pt x="136" y="160"/>
                  <a:pt x="128" y="120"/>
                  <a:pt x="144" y="384"/>
                </a:cubicBezTo>
                <a:cubicBezTo>
                  <a:pt x="160" y="648"/>
                  <a:pt x="0" y="1368"/>
                  <a:pt x="384" y="1680"/>
                </a:cubicBezTo>
                <a:cubicBezTo>
                  <a:pt x="768" y="1992"/>
                  <a:pt x="1608" y="2124"/>
                  <a:pt x="2448" y="2256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50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2800" b="1" dirty="0" smtClean="0">
                <a:latin typeface="+mn-lt"/>
              </a:rPr>
              <a:t>Handling invalid arguments</a:t>
            </a:r>
            <a:endParaRPr lang="en-US" altLang="en-US" sz="2800" dirty="0" smtClean="0">
              <a:latin typeface="+mn-lt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0600" y="990600"/>
            <a:ext cx="7002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400"/>
              <a:t>It is good programming practice to make a called method throw an exception incase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/>
              <a:t>  of invalid arguments and then let the calling method handle the exception.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8600" y="1905000"/>
            <a:ext cx="8305800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 java.util.Scanner;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Circle{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public static double area(double radius) {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if(radius &lt; 0){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System.out.printf("Error: Negative radius");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return -1;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}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else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return  Math.PI *radius * radius;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}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en-US" sz="14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public static void main(String[] args){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Scanner scanner = new Scanner(System.in);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double circleArea;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do{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System.out.printf("Enter radius in cm &gt;= 0: ");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double radius = scanner.nextDouble();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circleArea = area(radius);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} while(circleArea == -1);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System.out.printf("Circle area = %.2f sqr cm %n", circleArea);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}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en-US" sz="1400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2400" y="1600200"/>
            <a:ext cx="5549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/>
              <a:t>Example: The following is a bad way of handling invalid arguments:</a:t>
            </a:r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flipH="1">
            <a:off x="2971800" y="2667000"/>
            <a:ext cx="3352800" cy="0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400800" y="2362200"/>
            <a:ext cx="2468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The user need to know the inner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details  of the called method.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270625" y="3581400"/>
            <a:ext cx="24955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If the calling function does not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handle the error, the program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continues execution with a logical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error</a:t>
            </a:r>
          </a:p>
        </p:txBody>
      </p: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 flipH="1">
            <a:off x="6324600" y="4191000"/>
            <a:ext cx="1295400" cy="990600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239000" y="4876800"/>
            <a:ext cx="1600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Note: The option of not calling the method if the input is not valid cannot be enforced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4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2800" b="1" dirty="0" smtClean="0">
                <a:latin typeface="+mn-lt"/>
              </a:rPr>
              <a:t>Handling invalid arguments</a:t>
            </a:r>
            <a:endParaRPr lang="en-US" altLang="en-US" sz="2800" dirty="0" smtClean="0">
              <a:latin typeface="+mn-lt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04800" y="1143000"/>
            <a:ext cx="4198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/>
              <a:t>This is a better way of handling invalid arguments: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8600" y="1447800"/>
            <a:ext cx="8610600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 java.util.Scanner;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Circle{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public static double area(double radius)throws IllegalArgumentException {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if(radius &lt; 0)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throw new IllegalArgumentException("Error: Negative radius");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else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return  Math.PI *radius * radius;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}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public static void main(String[] args){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Scanner scanner = new Scanner(System.in);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double circleArea = 0;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boolean inputError;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do{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System.out.printf("Enter radius in cm &gt;= 0: ");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double radius = scanner.nextDouble();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try{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circleArea = area(radius); inputError = false;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} catch(IllegalArgumentException e){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  System.out.println(e);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inputError = true;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}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} while(inputError);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System.out.printf("Circle area = %.2f sqr cm %n", circleArea);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}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endParaRPr lang="en-US" altLang="en-US" sz="1400">
              <a:solidFill>
                <a:srgbClr val="0000CC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34000" y="990600"/>
            <a:ext cx="3810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The user need not know the inner details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 of the called method. All he need to know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 is that the method throws IllegalArgumentException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53200" y="3048000"/>
            <a:ext cx="236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If the calling method does 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not handle the exception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200">
                <a:solidFill>
                  <a:srgbClr val="C00000"/>
                </a:solidFill>
              </a:rPr>
              <a:t>it will terminate; it will not continue with a logic error</a:t>
            </a:r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flipH="1">
            <a:off x="6705600" y="3810000"/>
            <a:ext cx="1066800" cy="1066800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ounded Rectangle 13"/>
          <p:cNvSpPr>
            <a:spLocks noChangeArrowheads="1"/>
          </p:cNvSpPr>
          <p:nvPr/>
        </p:nvSpPr>
        <p:spPr bwMode="auto">
          <a:xfrm>
            <a:off x="5029200" y="1905000"/>
            <a:ext cx="3352800" cy="2286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 flipH="1">
            <a:off x="6553200" y="1524000"/>
            <a:ext cx="152400" cy="381000"/>
          </a:xfrm>
          <a:prstGeom prst="straightConnector1">
            <a:avLst/>
          </a:prstGeom>
          <a:noFill/>
          <a:ln w="9525" algn="ctr">
            <a:solidFill>
              <a:srgbClr val="C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/>
      <p:bldP spid="6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Local Variables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8513" y="1219200"/>
            <a:ext cx="8193087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smtClean="0">
                <a:cs typeface="Tahoma" panose="020B0604030504040204" pitchFamily="34" charset="0"/>
              </a:rPr>
              <a:t>A variable declared within a method definition is called a </a:t>
            </a:r>
            <a:r>
              <a:rPr lang="en-US" altLang="en-US" sz="2200" i="1" smtClean="0">
                <a:cs typeface="Tahoma" panose="020B0604030504040204" pitchFamily="34" charset="0"/>
              </a:rPr>
              <a:t>local variable</a:t>
            </a:r>
          </a:p>
          <a:p>
            <a:pPr eaLnBrk="1" hangingPunct="1">
              <a:lnSpc>
                <a:spcPct val="90000"/>
              </a:lnSpc>
            </a:pPr>
            <a:endParaRPr lang="en-US" altLang="en-US" sz="1200" i="1" smtClean="0">
              <a:cs typeface="Tahoma" panose="020B060403050404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>
                <a:cs typeface="Tahoma" panose="020B0604030504040204" pitchFamily="34" charset="0"/>
              </a:rPr>
              <a:t>All variables declared inside the method are local variables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1200" smtClean="0">
              <a:cs typeface="Tahoma" panose="020B0604030504040204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>
                <a:cs typeface="Tahoma" panose="020B0604030504040204" pitchFamily="34" charset="0"/>
              </a:rPr>
              <a:t>All method parameters are local variables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140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200" smtClean="0">
              <a:cs typeface="Tahoma" panose="020B0604030504040204" pitchFamily="34" charset="0"/>
            </a:endParaRP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1600200" y="3314700"/>
          <a:ext cx="6934200" cy="350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4" name="Image" r:id="rId3" imgW="7433816" imgH="3761384" progId="">
                  <p:embed/>
                </p:oleObj>
              </mc:Choice>
              <mc:Fallback>
                <p:oleObj name="Image" r:id="rId3" imgW="7433816" imgH="3761384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314700"/>
                        <a:ext cx="6934200" cy="350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3574" name="Oval 6"/>
          <p:cNvSpPr>
            <a:spLocks noChangeArrowheads="1"/>
          </p:cNvSpPr>
          <p:nvPr/>
        </p:nvSpPr>
        <p:spPr bwMode="auto">
          <a:xfrm>
            <a:off x="1447800" y="1905000"/>
            <a:ext cx="7086600" cy="6858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33577" name="Freeform 9"/>
          <p:cNvSpPr>
            <a:spLocks/>
          </p:cNvSpPr>
          <p:nvPr/>
        </p:nvSpPr>
        <p:spPr bwMode="auto">
          <a:xfrm>
            <a:off x="495300" y="2362200"/>
            <a:ext cx="1943100" cy="3124200"/>
          </a:xfrm>
          <a:custGeom>
            <a:avLst/>
            <a:gdLst>
              <a:gd name="T0" fmla="*/ 2147483646 w 1224"/>
              <a:gd name="T1" fmla="*/ 0 h 1968"/>
              <a:gd name="T2" fmla="*/ 2147483646 w 1224"/>
              <a:gd name="T3" fmla="*/ 2147483646 h 1968"/>
              <a:gd name="T4" fmla="*/ 2147483646 w 1224"/>
              <a:gd name="T5" fmla="*/ 2147483646 h 1968"/>
              <a:gd name="T6" fmla="*/ 2147483646 w 1224"/>
              <a:gd name="T7" fmla="*/ 2147483646 h 1968"/>
              <a:gd name="T8" fmla="*/ 2147483646 w 1224"/>
              <a:gd name="T9" fmla="*/ 2147483646 h 19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24"/>
              <a:gd name="T16" fmla="*/ 0 h 1968"/>
              <a:gd name="T17" fmla="*/ 1224 w 1224"/>
              <a:gd name="T18" fmla="*/ 1968 h 19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24" h="1968">
                <a:moveTo>
                  <a:pt x="792" y="0"/>
                </a:moveTo>
                <a:cubicBezTo>
                  <a:pt x="516" y="76"/>
                  <a:pt x="240" y="152"/>
                  <a:pt x="120" y="384"/>
                </a:cubicBezTo>
                <a:cubicBezTo>
                  <a:pt x="0" y="616"/>
                  <a:pt x="32" y="1144"/>
                  <a:pt x="72" y="1392"/>
                </a:cubicBezTo>
                <a:cubicBezTo>
                  <a:pt x="112" y="1640"/>
                  <a:pt x="168" y="1776"/>
                  <a:pt x="360" y="1872"/>
                </a:cubicBezTo>
                <a:cubicBezTo>
                  <a:pt x="552" y="1968"/>
                  <a:pt x="888" y="1968"/>
                  <a:pt x="1224" y="1968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33578" name="Oval 10"/>
          <p:cNvSpPr>
            <a:spLocks noChangeArrowheads="1"/>
          </p:cNvSpPr>
          <p:nvPr/>
        </p:nvSpPr>
        <p:spPr bwMode="auto">
          <a:xfrm>
            <a:off x="1447800" y="2590800"/>
            <a:ext cx="5257800" cy="3810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33579" name="Freeform 11"/>
          <p:cNvSpPr>
            <a:spLocks/>
          </p:cNvSpPr>
          <p:nvPr/>
        </p:nvSpPr>
        <p:spPr bwMode="auto">
          <a:xfrm>
            <a:off x="5181600" y="2819400"/>
            <a:ext cx="3619500" cy="2552700"/>
          </a:xfrm>
          <a:custGeom>
            <a:avLst/>
            <a:gdLst>
              <a:gd name="T0" fmla="*/ 2147483646 w 2280"/>
              <a:gd name="T1" fmla="*/ 0 h 1608"/>
              <a:gd name="T2" fmla="*/ 2147483646 w 2280"/>
              <a:gd name="T3" fmla="*/ 2147483646 h 1608"/>
              <a:gd name="T4" fmla="*/ 2147483646 w 2280"/>
              <a:gd name="T5" fmla="*/ 2147483646 h 1608"/>
              <a:gd name="T6" fmla="*/ 2147483646 w 2280"/>
              <a:gd name="T7" fmla="*/ 2147483646 h 1608"/>
              <a:gd name="T8" fmla="*/ 0 w 2280"/>
              <a:gd name="T9" fmla="*/ 2147483646 h 16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80"/>
              <a:gd name="T16" fmla="*/ 0 h 1608"/>
              <a:gd name="T17" fmla="*/ 2280 w 2280"/>
              <a:gd name="T18" fmla="*/ 1608 h 160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80" h="1608">
                <a:moveTo>
                  <a:pt x="960" y="0"/>
                </a:moveTo>
                <a:cubicBezTo>
                  <a:pt x="1124" y="32"/>
                  <a:pt x="1288" y="64"/>
                  <a:pt x="1488" y="240"/>
                </a:cubicBezTo>
                <a:cubicBezTo>
                  <a:pt x="1688" y="416"/>
                  <a:pt x="2280" y="840"/>
                  <a:pt x="2160" y="1056"/>
                </a:cubicBezTo>
                <a:cubicBezTo>
                  <a:pt x="2040" y="1272"/>
                  <a:pt x="1128" y="1464"/>
                  <a:pt x="768" y="1536"/>
                </a:cubicBezTo>
                <a:cubicBezTo>
                  <a:pt x="408" y="1608"/>
                  <a:pt x="204" y="1548"/>
                  <a:pt x="0" y="1488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33580" name="Freeform 12"/>
          <p:cNvSpPr>
            <a:spLocks/>
          </p:cNvSpPr>
          <p:nvPr/>
        </p:nvSpPr>
        <p:spPr bwMode="auto">
          <a:xfrm>
            <a:off x="3657600" y="5334000"/>
            <a:ext cx="2286000" cy="228600"/>
          </a:xfrm>
          <a:custGeom>
            <a:avLst/>
            <a:gdLst>
              <a:gd name="T0" fmla="*/ 2147483646 w 1344"/>
              <a:gd name="T1" fmla="*/ 0 h 144"/>
              <a:gd name="T2" fmla="*/ 2147483646 w 1344"/>
              <a:gd name="T3" fmla="*/ 2147483646 h 144"/>
              <a:gd name="T4" fmla="*/ 0 w 1344"/>
              <a:gd name="T5" fmla="*/ 2147483646 h 144"/>
              <a:gd name="T6" fmla="*/ 0 60000 65536"/>
              <a:gd name="T7" fmla="*/ 0 60000 65536"/>
              <a:gd name="T8" fmla="*/ 0 60000 65536"/>
              <a:gd name="T9" fmla="*/ 0 w 1344"/>
              <a:gd name="T10" fmla="*/ 0 h 144"/>
              <a:gd name="T11" fmla="*/ 1344 w 1344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44" h="144">
                <a:moveTo>
                  <a:pt x="1344" y="0"/>
                </a:moveTo>
                <a:cubicBezTo>
                  <a:pt x="904" y="12"/>
                  <a:pt x="464" y="24"/>
                  <a:pt x="240" y="48"/>
                </a:cubicBezTo>
                <a:cubicBezTo>
                  <a:pt x="16" y="72"/>
                  <a:pt x="8" y="108"/>
                  <a:pt x="0" y="144"/>
                </a:cubicBezTo>
              </a:path>
            </a:pathLst>
          </a:custGeom>
          <a:noFill/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3574" grpId="0" animBg="1"/>
      <p:bldP spid="11335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Local Variables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>
                <a:cs typeface="Tahoma" panose="020B0604030504040204" pitchFamily="34" charset="0"/>
              </a:rPr>
              <a:t>If two methods each have a local variable of the same name, they are still two entirely different variables. Example:</a:t>
            </a:r>
          </a:p>
        </p:txBody>
      </p:sp>
      <p:graphicFrame>
        <p:nvGraphicFramePr>
          <p:cNvPr id="1172485" name="Object 5"/>
          <p:cNvGraphicFramePr>
            <a:graphicFrameLocks noChangeAspect="1"/>
          </p:cNvGraphicFramePr>
          <p:nvPr>
            <p:ph sz="half" idx="4294967295"/>
          </p:nvPr>
        </p:nvGraphicFramePr>
        <p:xfrm>
          <a:off x="1371600" y="2100263"/>
          <a:ext cx="6858000" cy="4849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2" name="Image" r:id="rId3" imgW="8285210" imgH="5858101" progId="">
                  <p:embed/>
                </p:oleObj>
              </mc:Choice>
              <mc:Fallback>
                <p:oleObj name="Image" r:id="rId3" imgW="8285210" imgH="5858101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100263"/>
                        <a:ext cx="6858000" cy="4849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2487" name="Oval 7"/>
          <p:cNvSpPr>
            <a:spLocks noChangeArrowheads="1"/>
          </p:cNvSpPr>
          <p:nvPr/>
        </p:nvSpPr>
        <p:spPr bwMode="auto">
          <a:xfrm>
            <a:off x="2057400" y="2819400"/>
            <a:ext cx="1219200" cy="2286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72488" name="Line 8"/>
          <p:cNvSpPr>
            <a:spLocks noChangeShapeType="1"/>
          </p:cNvSpPr>
          <p:nvPr/>
        </p:nvSpPr>
        <p:spPr bwMode="auto">
          <a:xfrm flipH="1">
            <a:off x="3276600" y="2895600"/>
            <a:ext cx="2133600" cy="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72489" name="Text Box 9"/>
          <p:cNvSpPr txBox="1">
            <a:spLocks noChangeArrowheads="1"/>
          </p:cNvSpPr>
          <p:nvPr/>
        </p:nvSpPr>
        <p:spPr bwMode="auto">
          <a:xfrm>
            <a:off x="5486400" y="2743200"/>
            <a:ext cx="3352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chemeClr val="hlink"/>
                </a:solidFill>
              </a:rPr>
              <a:t>Local variable in </a:t>
            </a:r>
            <a:r>
              <a:rPr lang="en-US" altLang="en-US" sz="1400" b="1">
                <a:solidFill>
                  <a:schemeClr val="hlink"/>
                </a:solidFill>
              </a:rPr>
              <a:t>main</a:t>
            </a:r>
            <a:r>
              <a:rPr lang="en-US" altLang="en-US" sz="1400">
                <a:solidFill>
                  <a:schemeClr val="hlink"/>
                </a:solidFill>
              </a:rPr>
              <a:t> method</a:t>
            </a:r>
          </a:p>
        </p:txBody>
      </p:sp>
      <p:sp>
        <p:nvSpPr>
          <p:cNvPr id="1172490" name="Oval 10"/>
          <p:cNvSpPr>
            <a:spLocks noChangeArrowheads="1"/>
          </p:cNvSpPr>
          <p:nvPr/>
        </p:nvSpPr>
        <p:spPr bwMode="auto">
          <a:xfrm>
            <a:off x="2057400" y="4495800"/>
            <a:ext cx="1219200" cy="2286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72491" name="Line 11"/>
          <p:cNvSpPr>
            <a:spLocks noChangeShapeType="1"/>
          </p:cNvSpPr>
          <p:nvPr/>
        </p:nvSpPr>
        <p:spPr bwMode="auto">
          <a:xfrm flipH="1">
            <a:off x="3276600" y="4572000"/>
            <a:ext cx="2133600" cy="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72492" name="Text Box 12"/>
          <p:cNvSpPr txBox="1">
            <a:spLocks noChangeArrowheads="1"/>
          </p:cNvSpPr>
          <p:nvPr/>
        </p:nvSpPr>
        <p:spPr bwMode="auto">
          <a:xfrm>
            <a:off x="5486400" y="4419600"/>
            <a:ext cx="3352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chemeClr val="hlink"/>
                </a:solidFill>
              </a:rPr>
              <a:t>Local variable in </a:t>
            </a:r>
            <a:r>
              <a:rPr lang="en-US" altLang="en-US" sz="1400" b="1">
                <a:solidFill>
                  <a:schemeClr val="hlink"/>
                </a:solidFill>
              </a:rPr>
              <a:t>factorial </a:t>
            </a:r>
            <a:r>
              <a:rPr lang="en-US" altLang="en-US" sz="1400">
                <a:solidFill>
                  <a:schemeClr val="hlink"/>
                </a:solidFill>
              </a:rPr>
              <a:t>method</a:t>
            </a:r>
          </a:p>
        </p:txBody>
      </p:sp>
      <p:sp>
        <p:nvSpPr>
          <p:cNvPr id="1172493" name="Oval 13"/>
          <p:cNvSpPr>
            <a:spLocks noChangeArrowheads="1"/>
          </p:cNvSpPr>
          <p:nvPr/>
        </p:nvSpPr>
        <p:spPr bwMode="auto">
          <a:xfrm>
            <a:off x="1981200" y="6019800"/>
            <a:ext cx="1219200" cy="2286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72494" name="Line 14"/>
          <p:cNvSpPr>
            <a:spLocks noChangeShapeType="1"/>
          </p:cNvSpPr>
          <p:nvPr/>
        </p:nvSpPr>
        <p:spPr bwMode="auto">
          <a:xfrm flipH="1">
            <a:off x="3200400" y="6096000"/>
            <a:ext cx="2133600" cy="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72495" name="Text Box 15"/>
          <p:cNvSpPr txBox="1">
            <a:spLocks noChangeArrowheads="1"/>
          </p:cNvSpPr>
          <p:nvPr/>
        </p:nvSpPr>
        <p:spPr bwMode="auto">
          <a:xfrm>
            <a:off x="5410200" y="5943600"/>
            <a:ext cx="3352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chemeClr val="hlink"/>
                </a:solidFill>
              </a:rPr>
              <a:t>Local variable in </a:t>
            </a:r>
            <a:r>
              <a:rPr lang="en-US" altLang="en-US" sz="1400" b="1">
                <a:solidFill>
                  <a:schemeClr val="hlink"/>
                </a:solidFill>
              </a:rPr>
              <a:t>addition</a:t>
            </a:r>
            <a:r>
              <a:rPr lang="en-US" altLang="en-US" sz="1400">
                <a:solidFill>
                  <a:schemeClr val="hlink"/>
                </a:solidFill>
              </a:rPr>
              <a:t> 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2487" grpId="0" animBg="1"/>
      <p:bldP spid="1172489" grpId="0"/>
      <p:bldP spid="1172490" grpId="0" animBg="1"/>
      <p:bldP spid="1172492" grpId="0"/>
      <p:bldP spid="1172493" grpId="0" animBg="1"/>
      <p:bldP spid="117249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Scope of Local Variables</a:t>
            </a:r>
          </a:p>
        </p:txBody>
      </p:sp>
      <p:sp>
        <p:nvSpPr>
          <p:cNvPr id="1172492" name="Text Box 12"/>
          <p:cNvSpPr txBox="1">
            <a:spLocks noChangeArrowheads="1"/>
          </p:cNvSpPr>
          <p:nvPr/>
        </p:nvSpPr>
        <p:spPr bwMode="auto">
          <a:xfrm>
            <a:off x="381000" y="2667000"/>
            <a:ext cx="853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400"/>
              <a:t> In Java, the scope of a local variable is from the point it is declared to the end of the block in which the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400"/>
              <a:t>   declaration appears. The scope includes nested blocks that appear after the point of declaration.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1000" y="2133600"/>
            <a:ext cx="762000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400" dirty="0">
                <a:latin typeface="+mj-lt"/>
                <a:cs typeface="Arial" charset="0"/>
              </a:rPr>
              <a:t> In Java,  a block is the area between opening and closing curly brace:  {        }.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81000" y="3505200"/>
            <a:ext cx="845820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400" dirty="0">
                <a:latin typeface="+mn-lt"/>
                <a:cs typeface="Arial" charset="0"/>
              </a:rPr>
              <a:t> Variables defined inside statement blocks (i.e. do, for, while loop) are only visible inside their blocks.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04800" y="5867400"/>
            <a:ext cx="86106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400" dirty="0">
                <a:latin typeface="+mn-lt"/>
                <a:cs typeface="Arial" charset="0"/>
              </a:rPr>
              <a:t> In java </a:t>
            </a:r>
            <a:r>
              <a:rPr lang="en-US" sz="1400" dirty="0">
                <a:cs typeface="Arial" charset="0"/>
              </a:rPr>
              <a:t>local variables are not assigned </a:t>
            </a:r>
            <a:r>
              <a:rPr lang="en-US" sz="1400" dirty="0">
                <a:latin typeface="+mn-lt"/>
                <a:cs typeface="Arial" charset="0"/>
              </a:rPr>
              <a:t>default values. A local variable is not initialized until you explicitly</a:t>
            </a:r>
          </a:p>
          <a:p>
            <a:pPr eaLnBrk="1" hangingPunct="1">
              <a:buClr>
                <a:srgbClr val="008000"/>
              </a:buClr>
              <a:defRPr/>
            </a:pPr>
            <a:r>
              <a:rPr lang="en-US" sz="1400" dirty="0">
                <a:latin typeface="+mn-lt"/>
                <a:cs typeface="Arial" charset="0"/>
              </a:rPr>
              <a:t>   assign a value to it.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1000" y="4572000"/>
            <a:ext cx="769620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400" dirty="0">
                <a:latin typeface="+mj-lt"/>
                <a:cs typeface="Arial" charset="0"/>
              </a:rPr>
              <a:t> Parameter variables are only accessible in their method blocks.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1000" y="5181600"/>
            <a:ext cx="87630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400" dirty="0">
                <a:latin typeface="+mn-lt"/>
                <a:cs typeface="Arial" charset="0"/>
              </a:rPr>
              <a:t> Lifetime of a local variable: A local variable is created in the run-time stack when a method in which the</a:t>
            </a:r>
          </a:p>
          <a:p>
            <a:pPr eaLnBrk="1" hangingPunct="1">
              <a:buClr>
                <a:srgbClr val="008000"/>
              </a:buClr>
              <a:defRPr/>
            </a:pPr>
            <a:r>
              <a:rPr lang="en-US" sz="1400" dirty="0">
                <a:latin typeface="+mn-lt"/>
                <a:cs typeface="Arial" charset="0"/>
              </a:rPr>
              <a:t>   variable is declared is entered and destroyed on exit.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81000" y="4038600"/>
            <a:ext cx="830580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400" dirty="0">
                <a:latin typeface="+mn-lt"/>
                <a:cs typeface="Arial" charset="0"/>
              </a:rPr>
              <a:t> Local variables declared in the initializer part of a for statement have a scope of the for statement.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33400" y="1219200"/>
            <a:ext cx="7772400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latin typeface="Times-Roman"/>
                <a:cs typeface="Arial" charset="0"/>
              </a:rPr>
              <a:t>  Every </a:t>
            </a:r>
            <a:r>
              <a:rPr lang="en-US" sz="1400" dirty="0">
                <a:solidFill>
                  <a:srgbClr val="000000"/>
                </a:solidFill>
                <a:latin typeface="Times-Bold"/>
                <a:cs typeface="Arial" charset="0"/>
              </a:rPr>
              <a:t>variable </a:t>
            </a:r>
            <a:r>
              <a:rPr lang="en-US" sz="1400" dirty="0">
                <a:solidFill>
                  <a:srgbClr val="000000"/>
                </a:solidFill>
                <a:latin typeface="Times-Roman"/>
                <a:cs typeface="Arial" charset="0"/>
              </a:rPr>
              <a:t>has </a:t>
            </a:r>
            <a:r>
              <a:rPr lang="en-US" sz="1400" dirty="0">
                <a:latin typeface="Times-Bold"/>
                <a:cs typeface="Arial" charset="0"/>
              </a:rPr>
              <a:t>two</a:t>
            </a:r>
            <a:r>
              <a:rPr lang="en-US" sz="1400" dirty="0">
                <a:solidFill>
                  <a:srgbClr val="FF0000"/>
                </a:solidFill>
                <a:latin typeface="Times-Bold"/>
                <a:cs typeface="Arial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Times-Bold"/>
                <a:cs typeface="Arial" charset="0"/>
              </a:rPr>
              <a:t>properties</a:t>
            </a:r>
            <a:r>
              <a:rPr lang="en-US" sz="1400" dirty="0">
                <a:solidFill>
                  <a:srgbClr val="000000"/>
                </a:solidFill>
                <a:latin typeface="Times-Roman"/>
                <a:cs typeface="Arial" charset="0"/>
              </a:rPr>
              <a:t>:</a:t>
            </a:r>
          </a:p>
          <a:p>
            <a:pPr lvl="1"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latin typeface="Helvetica"/>
                <a:cs typeface="Arial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Times-Bold"/>
                <a:cs typeface="Arial" charset="0"/>
              </a:rPr>
              <a:t>life time </a:t>
            </a:r>
            <a:r>
              <a:rPr lang="en-US" sz="1400" dirty="0">
                <a:solidFill>
                  <a:srgbClr val="000000"/>
                </a:solidFill>
                <a:latin typeface="Times-Roman"/>
                <a:cs typeface="Arial" charset="0"/>
              </a:rPr>
              <a:t>= the </a:t>
            </a:r>
            <a:r>
              <a:rPr lang="en-US" sz="1400" dirty="0">
                <a:latin typeface="Times-Bold"/>
                <a:cs typeface="Arial" charset="0"/>
              </a:rPr>
              <a:t>duration</a:t>
            </a:r>
            <a:r>
              <a:rPr lang="en-US" sz="1400" dirty="0">
                <a:solidFill>
                  <a:srgbClr val="FF0000"/>
                </a:solidFill>
                <a:latin typeface="Times-Bold"/>
                <a:cs typeface="Arial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Times-Roman"/>
                <a:cs typeface="Arial" charset="0"/>
              </a:rPr>
              <a:t>that a </a:t>
            </a:r>
            <a:r>
              <a:rPr lang="en-US" sz="1400" dirty="0">
                <a:solidFill>
                  <a:srgbClr val="000000"/>
                </a:solidFill>
                <a:latin typeface="Times-Bold"/>
                <a:cs typeface="Arial" charset="0"/>
              </a:rPr>
              <a:t>variable exists</a:t>
            </a:r>
          </a:p>
          <a:p>
            <a:pPr lvl="1" eaLnBrk="1" hangingPunct="1">
              <a:buClr>
                <a:srgbClr val="008000"/>
              </a:buClr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latin typeface="Times-Bold"/>
                <a:cs typeface="Arial" charset="0"/>
              </a:rPr>
              <a:t> scope </a:t>
            </a:r>
            <a:r>
              <a:rPr lang="en-US" sz="1400" dirty="0">
                <a:solidFill>
                  <a:srgbClr val="000000"/>
                </a:solidFill>
                <a:latin typeface="Times-Roman"/>
                <a:cs typeface="Arial" charset="0"/>
              </a:rPr>
              <a:t>= the </a:t>
            </a:r>
            <a:r>
              <a:rPr lang="en-US" sz="1400" dirty="0">
                <a:latin typeface="Times-Bold"/>
                <a:cs typeface="Arial" charset="0"/>
              </a:rPr>
              <a:t>region</a:t>
            </a:r>
            <a:r>
              <a:rPr lang="en-US" sz="1400" dirty="0">
                <a:solidFill>
                  <a:srgbClr val="FF0000"/>
                </a:solidFill>
                <a:latin typeface="Times-Bold"/>
                <a:cs typeface="Arial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Times-Bold"/>
                <a:cs typeface="Arial" charset="0"/>
              </a:rPr>
              <a:t>in the program </a:t>
            </a:r>
            <a:r>
              <a:rPr lang="en-US" sz="1400" dirty="0">
                <a:solidFill>
                  <a:srgbClr val="000000"/>
                </a:solidFill>
                <a:latin typeface="Times-Roman"/>
                <a:cs typeface="Arial" charset="0"/>
              </a:rPr>
              <a:t>where the </a:t>
            </a:r>
            <a:r>
              <a:rPr lang="en-US" sz="1400" dirty="0">
                <a:solidFill>
                  <a:srgbClr val="000000"/>
                </a:solidFill>
                <a:latin typeface="Times-Bold"/>
                <a:cs typeface="Arial" charset="0"/>
              </a:rPr>
              <a:t>variable </a:t>
            </a:r>
            <a:r>
              <a:rPr lang="en-US" sz="1400" dirty="0">
                <a:solidFill>
                  <a:srgbClr val="000000"/>
                </a:solidFill>
                <a:latin typeface="Times-Roman"/>
                <a:cs typeface="Arial" charset="0"/>
              </a:rPr>
              <a:t>is directly </a:t>
            </a:r>
            <a:r>
              <a:rPr lang="en-US" sz="1400" dirty="0">
                <a:solidFill>
                  <a:srgbClr val="000000"/>
                </a:solidFill>
                <a:latin typeface="+mn-lt"/>
                <a:cs typeface="Arial" charset="0"/>
              </a:rPr>
              <a:t>accessible (can be used)</a:t>
            </a:r>
            <a:endParaRPr lang="en-US" sz="1400" dirty="0">
              <a:latin typeface="+mn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72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2492" grpId="0"/>
      <p:bldP spid="15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Scope of Local Variables</a:t>
            </a:r>
          </a:p>
        </p:txBody>
      </p:sp>
      <p:pic>
        <p:nvPicPr>
          <p:cNvPr id="24579" name="Picture 11" descr="scop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90600"/>
            <a:ext cx="6248400" cy="520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0"/>
            <a:ext cx="4648200" cy="715963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Static methods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1066800"/>
            <a:ext cx="5181600" cy="3286125"/>
          </a:xfrm>
        </p:spPr>
        <p:txBody>
          <a:bodyPr/>
          <a:lstStyle/>
          <a:p>
            <a:pPr eaLnBrk="1" hangingPunct="1">
              <a:spcAft>
                <a:spcPct val="50000"/>
              </a:spcAft>
            </a:pPr>
            <a:r>
              <a:rPr lang="en-US" altLang="en-US" sz="1700" smtClean="0"/>
              <a:t>Java program structure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700" smtClean="0"/>
              <a:t>What is a method?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700" smtClean="0"/>
              <a:t>Why methods?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700" smtClean="0"/>
              <a:t>Method structure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700" smtClean="0"/>
              <a:t>Invoking a static method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700" smtClean="0"/>
              <a:t>return statement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700" smtClean="0"/>
              <a:t>Local variables and their lifetime and scope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700" smtClean="0"/>
              <a:t>Method arguments and parameters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700" smtClean="0"/>
              <a:t>Call by value:</a:t>
            </a:r>
          </a:p>
          <a:p>
            <a:pPr lvl="1" eaLnBrk="1" hangingPunct="1">
              <a:spcAft>
                <a:spcPct val="50000"/>
              </a:spcAft>
            </a:pPr>
            <a:r>
              <a:rPr lang="en-US" altLang="en-US" sz="1700" smtClean="0"/>
              <a:t>Passing primitive values</a:t>
            </a:r>
          </a:p>
          <a:p>
            <a:pPr lvl="1" eaLnBrk="1" hangingPunct="1">
              <a:spcAft>
                <a:spcPct val="50000"/>
              </a:spcAft>
            </a:pPr>
            <a:r>
              <a:rPr lang="en-US" altLang="en-US" sz="1700" smtClean="0"/>
              <a:t>Passing Strings</a:t>
            </a:r>
          </a:p>
          <a:p>
            <a:pPr lvl="1" eaLnBrk="1" hangingPunct="1">
              <a:spcAft>
                <a:spcPct val="50000"/>
              </a:spcAft>
            </a:pPr>
            <a:r>
              <a:rPr lang="en-US" altLang="en-US" sz="1700" smtClean="0"/>
              <a:t>Passing Arrays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700" smtClean="0"/>
              <a:t>Method overloading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Method Parameters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371600"/>
            <a:ext cx="8001000" cy="3200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altLang="en-US" sz="2000" smtClean="0">
                <a:cs typeface="Tahoma" panose="020B0604030504040204" pitchFamily="34" charset="0"/>
              </a:rPr>
              <a:t>A parameter list provides a description of the data required by a method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endParaRPr lang="en-US" altLang="en-US" sz="1000" smtClean="0">
              <a:cs typeface="Tahoma" panose="020B0604030504040204" pitchFamily="34" charset="0"/>
            </a:endParaRP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altLang="en-US" smtClean="0">
                <a:cs typeface="Tahoma" panose="020B0604030504040204" pitchFamily="34" charset="0"/>
              </a:rPr>
              <a:t>It indicates the number and types of data pieces needed, the order in which they must be given, and the local name for these pieces as used in the method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n-US" sz="1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90000"/>
              </a:lnSpc>
              <a:buClr>
                <a:srgbClr val="034CA1"/>
              </a:buClr>
              <a:buFont typeface="Wingdings" panose="05000000000000000000" pitchFamily="2" charset="2"/>
              <a:buNone/>
            </a:pPr>
            <a:r>
              <a:rPr lang="en-US" altLang="en-US" sz="20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		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public double myMethod(int p1, int p2, double p3)</a:t>
            </a:r>
          </a:p>
          <a:p>
            <a:pPr eaLnBrk="1" hangingPunct="1">
              <a:lnSpc>
                <a:spcPct val="90000"/>
              </a:lnSpc>
              <a:buClr>
                <a:srgbClr val="034CA1"/>
              </a:buClr>
            </a:pPr>
            <a:endParaRPr lang="en-US" altLang="en-US" sz="2000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034CA1"/>
              </a:buClr>
            </a:pPr>
            <a:r>
              <a:rPr lang="en-US" altLang="en-US" sz="2000" smtClean="0">
                <a:cs typeface="Tahoma" panose="020B0604030504040204" pitchFamily="34" charset="0"/>
              </a:rPr>
              <a:t>Example: What is the parameter list of a method division that divides two integers and returns the result (double)? </a:t>
            </a:r>
          </a:p>
          <a:p>
            <a:pPr eaLnBrk="1" hangingPunct="1">
              <a:lnSpc>
                <a:spcPct val="90000"/>
              </a:lnSpc>
              <a:buClr>
                <a:srgbClr val="034CA1"/>
              </a:buClr>
            </a:pPr>
            <a:endParaRPr lang="en-US" altLang="en-US" sz="1800" b="1" smtClean="0">
              <a:solidFill>
                <a:srgbClr val="034CA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113562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905000" y="4876800"/>
          <a:ext cx="4876800" cy="144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" name="Image" r:id="rId3" imgW="4803389" imgH="1423226" progId="">
                  <p:embed/>
                </p:oleObj>
              </mc:Choice>
              <mc:Fallback>
                <p:oleObj name="Image" r:id="rId3" imgW="4803389" imgH="1423226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876800"/>
                        <a:ext cx="4876800" cy="144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5622" name="Oval 6"/>
          <p:cNvSpPr>
            <a:spLocks noChangeArrowheads="1"/>
          </p:cNvSpPr>
          <p:nvPr/>
        </p:nvSpPr>
        <p:spPr bwMode="auto">
          <a:xfrm>
            <a:off x="5181600" y="4953000"/>
            <a:ext cx="1447800" cy="3048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35623" name="Line 7"/>
          <p:cNvSpPr>
            <a:spLocks noChangeShapeType="1"/>
          </p:cNvSpPr>
          <p:nvPr/>
        </p:nvSpPr>
        <p:spPr bwMode="auto">
          <a:xfrm flipH="1">
            <a:off x="6248400" y="4800600"/>
            <a:ext cx="914400" cy="1524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35624" name="Text Box 8"/>
          <p:cNvSpPr txBox="1">
            <a:spLocks noChangeArrowheads="1"/>
          </p:cNvSpPr>
          <p:nvPr/>
        </p:nvSpPr>
        <p:spPr bwMode="auto">
          <a:xfrm>
            <a:off x="7086600" y="45720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hlink"/>
                </a:solidFill>
              </a:rPr>
              <a:t>Parameters list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1135622" grpId="0" animBg="1"/>
      <p:bldP spid="11356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Method Parameters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371600"/>
            <a:ext cx="80772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altLang="en-US" sz="2000" smtClean="0">
                <a:cs typeface="Tahoma" panose="020B0604030504040204" pitchFamily="34" charset="0"/>
              </a:rPr>
              <a:t>When a method is invoked, the appropriate values must be passed to the method in the form of </a:t>
            </a:r>
            <a:r>
              <a:rPr lang="en-US" altLang="en-US" sz="2000" i="1" smtClean="0">
                <a:cs typeface="Tahoma" panose="020B0604030504040204" pitchFamily="34" charset="0"/>
              </a:rPr>
              <a:t>arguments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n-US" sz="1000" i="1" smtClean="0"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altLang="en-US" sz="2000" smtClean="0">
                <a:cs typeface="Tahoma" panose="020B0604030504040204" pitchFamily="34" charset="0"/>
              </a:rPr>
              <a:t>The number, order, and types of the arguments must exactly match that of the parameter list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endParaRPr lang="en-US" altLang="en-US" sz="900" smtClean="0">
              <a:cs typeface="Tahoma" panose="020B0604030504040204" pitchFamily="34" charset="0"/>
            </a:endParaRPr>
          </a:p>
        </p:txBody>
      </p:sp>
      <p:graphicFrame>
        <p:nvGraphicFramePr>
          <p:cNvPr id="1136647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609600" y="2909888"/>
          <a:ext cx="8077200" cy="343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Image" r:id="rId3" imgW="8628309" imgH="3672432" progId="">
                  <p:embed/>
                </p:oleObj>
              </mc:Choice>
              <mc:Fallback>
                <p:oleObj name="Image" r:id="rId3" imgW="8628309" imgH="3672432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909888"/>
                        <a:ext cx="8077200" cy="343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650" name="Line 10"/>
          <p:cNvSpPr>
            <a:spLocks noChangeShapeType="1"/>
          </p:cNvSpPr>
          <p:nvPr/>
        </p:nvSpPr>
        <p:spPr bwMode="auto">
          <a:xfrm flipH="1">
            <a:off x="6705600" y="4191000"/>
            <a:ext cx="1219200" cy="4572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36651" name="Line 11"/>
          <p:cNvSpPr>
            <a:spLocks noChangeShapeType="1"/>
          </p:cNvSpPr>
          <p:nvPr/>
        </p:nvSpPr>
        <p:spPr bwMode="auto">
          <a:xfrm>
            <a:off x="6781800" y="4191000"/>
            <a:ext cx="1143000" cy="4572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36652" name="Text Box 12"/>
          <p:cNvSpPr txBox="1">
            <a:spLocks noChangeArrowheads="1"/>
          </p:cNvSpPr>
          <p:nvPr/>
        </p:nvSpPr>
        <p:spPr bwMode="auto">
          <a:xfrm>
            <a:off x="6019800" y="4586288"/>
            <a:ext cx="2819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hlink"/>
                </a:solidFill>
              </a:rPr>
              <a:t>Error: type mismatch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1366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/>
              <a:t>Is this program correct?</a:t>
            </a:r>
          </a:p>
        </p:txBody>
      </p:sp>
      <p:graphicFrame>
        <p:nvGraphicFramePr>
          <p:cNvPr id="27651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762000" y="2133600"/>
          <a:ext cx="8153400" cy="364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4" name="Image" r:id="rId3" imgW="8437699" imgH="3774091" progId="">
                  <p:embed/>
                </p:oleObj>
              </mc:Choice>
              <mc:Fallback>
                <p:oleObj name="Image" r:id="rId3" imgW="8437699" imgH="3774091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133600"/>
                        <a:ext cx="8153400" cy="3646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Method Parameters</a:t>
            </a:r>
          </a:p>
        </p:txBody>
      </p:sp>
      <p:sp>
        <p:nvSpPr>
          <p:cNvPr id="1179656" name="Text Box 8"/>
          <p:cNvSpPr txBox="1">
            <a:spLocks noChangeArrowheads="1"/>
          </p:cNvSpPr>
          <p:nvPr/>
        </p:nvSpPr>
        <p:spPr bwMode="auto">
          <a:xfrm>
            <a:off x="2514600" y="5943600"/>
            <a:ext cx="3962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hlink"/>
                </a:solidFill>
              </a:rPr>
              <a:t>Yes it is! .. Details in the next slide 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96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Method Parameters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772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800" smtClean="0"/>
              <a:t>If argument and parameter types do not match exactly, Java will attempt to make an automatic type conversion</a:t>
            </a:r>
          </a:p>
          <a:p>
            <a:pPr eaLnBrk="1" hangingPunct="1">
              <a:lnSpc>
                <a:spcPct val="90000"/>
              </a:lnSpc>
            </a:pPr>
            <a:endParaRPr lang="en-US" altLang="en-US" sz="180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smtClean="0"/>
              <a:t>In the preceding example, the </a:t>
            </a:r>
            <a:r>
              <a:rPr lang="en-US" altLang="en-US" sz="1800" b="1" smtClean="0">
                <a:solidFill>
                  <a:srgbClr val="034CA1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smtClean="0"/>
              <a:t> value of argument </a:t>
            </a:r>
            <a:r>
              <a:rPr lang="en-US" altLang="en-US" sz="1800" b="1" smtClean="0">
                <a:solidFill>
                  <a:srgbClr val="034CA1"/>
                </a:solidFill>
                <a:latin typeface="Courier New" panose="02070309020205020404" pitchFamily="49" charset="0"/>
              </a:rPr>
              <a:t>a</a:t>
            </a:r>
            <a:r>
              <a:rPr lang="en-US" altLang="en-US" sz="1800" smtClean="0"/>
              <a:t> would be cast to a </a:t>
            </a:r>
            <a:r>
              <a:rPr lang="en-US" altLang="en-US" sz="1800" b="1" smtClean="0">
                <a:solidFill>
                  <a:srgbClr val="034CA1"/>
                </a:solidFill>
                <a:latin typeface="Courier New" panose="02070309020205020404" pitchFamily="49" charset="0"/>
              </a:rPr>
              <a:t>double</a:t>
            </a:r>
            <a:r>
              <a:rPr lang="en-US" altLang="en-US" sz="1800" smtClean="0"/>
              <a:t> 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180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smtClean="0"/>
              <a:t>A primitive argument can be automatically type cast from any of the following types, to any of the types that appear to its right: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1800" smtClean="0"/>
          </a:p>
          <a:p>
            <a:pPr lvl="1" eaLnBrk="1" hangingPunct="1">
              <a:lnSpc>
                <a:spcPct val="90000"/>
              </a:lnSpc>
              <a:buClr>
                <a:srgbClr val="034CA1"/>
              </a:buClr>
              <a:buFont typeface="Wingdings" panose="05000000000000000000" pitchFamily="2" charset="2"/>
              <a:buNone/>
            </a:pPr>
            <a:r>
              <a:rPr lang="en-US" altLang="en-US" sz="1800" smtClean="0">
                <a:solidFill>
                  <a:srgbClr val="034CA1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byte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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short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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int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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long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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float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</a:t>
            </a: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double</a:t>
            </a:r>
          </a:p>
          <a:p>
            <a:pPr lvl="1" eaLnBrk="1" hangingPunct="1">
              <a:lnSpc>
                <a:spcPct val="90000"/>
              </a:lnSpc>
              <a:buClr>
                <a:srgbClr val="034CA1"/>
              </a:buClr>
              <a:buFont typeface="Wingdings" panose="05000000000000000000" pitchFamily="2" charset="2"/>
              <a:buNone/>
            </a:pPr>
            <a:r>
              <a:rPr lang="en-US" altLang="en-US" sz="1800" b="1" smtClean="0">
                <a:solidFill>
                  <a:srgbClr val="034CA1"/>
                </a:solidFill>
                <a:latin typeface="Comic Sans MS" panose="030F0702030302020204" pitchFamily="66" charset="0"/>
              </a:rPr>
              <a:t>  char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81200" y="4648200"/>
            <a:ext cx="1219200" cy="228600"/>
            <a:chOff x="1488" y="3216"/>
            <a:chExt cx="912" cy="144"/>
          </a:xfrm>
        </p:grpSpPr>
        <p:sp>
          <p:nvSpPr>
            <p:cNvPr id="28677" name="Line 5"/>
            <p:cNvSpPr>
              <a:spLocks noChangeShapeType="1"/>
            </p:cNvSpPr>
            <p:nvPr/>
          </p:nvSpPr>
          <p:spPr bwMode="auto">
            <a:xfrm>
              <a:off x="1488" y="3360"/>
              <a:ext cx="912" cy="0"/>
            </a:xfrm>
            <a:prstGeom prst="line">
              <a:avLst/>
            </a:prstGeom>
            <a:noFill/>
            <a:ln w="9525">
              <a:solidFill>
                <a:srgbClr val="034CA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78" name="Line 6"/>
            <p:cNvSpPr>
              <a:spLocks noChangeShapeType="1"/>
            </p:cNvSpPr>
            <p:nvPr/>
          </p:nvSpPr>
          <p:spPr bwMode="auto">
            <a:xfrm flipV="1">
              <a:off x="2400" y="3216"/>
              <a:ext cx="0" cy="144"/>
            </a:xfrm>
            <a:prstGeom prst="line">
              <a:avLst/>
            </a:prstGeom>
            <a:noFill/>
            <a:ln w="9525">
              <a:solidFill>
                <a:srgbClr val="034CA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Method Parameters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772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800" smtClean="0"/>
              <a:t>A parameter is often thought of as a blank or placeholder that is filled in by the value of its corresponding argument</a:t>
            </a:r>
          </a:p>
          <a:p>
            <a:pPr eaLnBrk="1" hangingPunct="1">
              <a:lnSpc>
                <a:spcPct val="80000"/>
              </a:lnSpc>
            </a:pPr>
            <a:endParaRPr lang="en-US" alt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1800" smtClean="0"/>
              <a:t>However, a parameter is more than that:  it is actually a local variable</a:t>
            </a:r>
          </a:p>
          <a:p>
            <a:pPr eaLnBrk="1" hangingPunct="1">
              <a:lnSpc>
                <a:spcPct val="80000"/>
              </a:lnSpc>
            </a:pPr>
            <a:endParaRPr lang="en-US" alt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1800" smtClean="0"/>
              <a:t>When a method is invoked, the value of its argument is computed, and the corresponding parameter (i.e., local variable) is initialized to this value. </a:t>
            </a:r>
            <a:r>
              <a:rPr lang="en-US" altLang="en-US" sz="1800" smtClean="0">
                <a:solidFill>
                  <a:srgbClr val="0000CC"/>
                </a:solidFill>
              </a:rPr>
              <a:t>Thus all parameters to Java methods are passed by value</a:t>
            </a:r>
            <a:r>
              <a:rPr lang="en-US" altLang="en-US" sz="180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en-US" alt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1800" smtClean="0"/>
              <a:t>Even if the value of a formal parameter is changed within a method (i.e., it is used as a local variable) </a:t>
            </a:r>
            <a:r>
              <a:rPr lang="en-US" altLang="en-US" sz="1800" b="1" u="sng" smtClean="0"/>
              <a:t>the value of the argument cannot be changed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Passing primitive values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66800" y="914400"/>
            <a:ext cx="78486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class PassPrimitiveValues {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 public static void main(String[] args) {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     double x  = 10.0;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     System.out.println("before: x = " + x);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     halveIt(x);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     System.out.println("after: x = " + x);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 }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 public static void halveIt(double y) {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     y = y / 2.0;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     System.out.println("halved: y = " + y);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 }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5029200"/>
            <a:ext cx="4572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latin typeface="Arial" panose="020B0604020202020204" pitchFamily="34" charset="0"/>
              </a:rPr>
              <a:t>Output: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before: x = 10.0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halved: y = 5.0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FF"/>
                </a:solidFill>
                <a:latin typeface="Courier New" panose="02070309020205020404" pitchFamily="49" charset="0"/>
              </a:rPr>
              <a:t>   after: x  = 10.0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4114800"/>
            <a:ext cx="457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At the time of the call, and before returning from the method </a:t>
            </a:r>
            <a:r>
              <a:rPr lang="en-US" altLang="en-US" sz="1600" b="1">
                <a:latin typeface="Times New Roman" panose="02020603050405020304" pitchFamily="18" charset="0"/>
              </a:rPr>
              <a:t>halveIt, </a:t>
            </a:r>
            <a:r>
              <a:rPr lang="en-US" altLang="en-US" sz="1600">
                <a:latin typeface="Times New Roman" panose="02020603050405020304" pitchFamily="18" charset="0"/>
              </a:rPr>
              <a:t>two different variables exist: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latin typeface="Times New Roman" panose="02020603050405020304" pitchFamily="18" charset="0"/>
              </a:rPr>
              <a:t>x </a:t>
            </a:r>
            <a:r>
              <a:rPr lang="en-US" altLang="en-US" sz="1600">
                <a:latin typeface="Times New Roman" panose="02020603050405020304" pitchFamily="18" charset="0"/>
              </a:rPr>
              <a:t>and</a:t>
            </a:r>
            <a:r>
              <a:rPr lang="en-US" altLang="en-US" sz="1600" b="1">
                <a:latin typeface="Times New Roman" panose="02020603050405020304" pitchFamily="18" charset="0"/>
              </a:rPr>
              <a:t> y. </a:t>
            </a:r>
            <a:r>
              <a:rPr lang="en-US" altLang="en-US" sz="1600">
                <a:latin typeface="Times New Roman" panose="02020603050405020304" pitchFamily="18" charset="0"/>
              </a:rPr>
              <a:t>Changing</a:t>
            </a:r>
            <a:r>
              <a:rPr lang="en-US" altLang="en-US" sz="1600" b="1">
                <a:latin typeface="Times New Roman" panose="02020603050405020304" pitchFamily="18" charset="0"/>
              </a:rPr>
              <a:t> y </a:t>
            </a:r>
            <a:r>
              <a:rPr lang="en-US" altLang="en-US" sz="1600">
                <a:latin typeface="Times New Roman" panose="02020603050405020304" pitchFamily="18" charset="0"/>
              </a:rPr>
              <a:t>does not change </a:t>
            </a:r>
            <a:r>
              <a:rPr lang="en-US" altLang="en-US" sz="1600" b="1">
                <a:latin typeface="Times New Roman" panose="02020603050405020304" pitchFamily="18" charset="0"/>
              </a:rPr>
              <a:t>x:</a:t>
            </a: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33800"/>
            <a:ext cx="457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Passing and Returning String References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66800" y="990600"/>
            <a:ext cx="7848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Since String objects are immutable (i.e., they cannot be changed),they behave</a:t>
            </a:r>
          </a:p>
          <a:p>
            <a:pPr algn="just"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like primitive values when their references are passed to methods.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04800" y="1600200"/>
            <a:ext cx="75438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public class PassString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 public static void main(String[] 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 String str1 = "Dhahran";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 System.out.println(str1);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 modify(str1);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 System.out.println(str1);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 b="1">
              <a:solidFill>
                <a:srgbClr val="0000CC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public static void modify(String str2){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str2 = "Dammam";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System.out.println(str2);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}</a:t>
            </a:r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95800"/>
            <a:ext cx="690245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181600" y="2209800"/>
            <a:ext cx="1828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Output: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Courier New" panose="02070309020205020404" pitchFamily="49" charset="0"/>
              </a:rPr>
              <a:t>Dhahran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Courier New" panose="02070309020205020404" pitchFamily="49" charset="0"/>
              </a:rPr>
              <a:t>Dammam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Courier New" panose="02070309020205020404" pitchFamily="49" charset="0"/>
              </a:rPr>
              <a:t>Dhahran</a:t>
            </a:r>
            <a:endParaRPr lang="en-US" alt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810000" y="3657600"/>
            <a:ext cx="5105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Note: If the parameter </a:t>
            </a:r>
            <a:r>
              <a:rPr lang="en-US" altLang="en-US" sz="1800">
                <a:solidFill>
                  <a:srgbClr val="0000CC"/>
                </a:solidFill>
                <a:latin typeface="Times New Roman" panose="02020603050405020304" pitchFamily="18" charset="0"/>
              </a:rPr>
              <a:t>str2</a:t>
            </a:r>
            <a:r>
              <a:rPr lang="en-US" altLang="en-US" sz="1800">
                <a:latin typeface="Times New Roman" panose="02020603050405020304" pitchFamily="18" charset="0"/>
              </a:rPr>
              <a:t> is changed to </a:t>
            </a:r>
            <a:r>
              <a:rPr lang="en-US" altLang="en-US" sz="1800">
                <a:solidFill>
                  <a:srgbClr val="0000CC"/>
                </a:solidFill>
                <a:latin typeface="Times New Roman" panose="02020603050405020304" pitchFamily="18" charset="0"/>
              </a:rPr>
              <a:t>str1</a:t>
            </a:r>
            <a:r>
              <a:rPr lang="en-US" altLang="en-US" sz="1800">
                <a:latin typeface="Times New Roman" panose="02020603050405020304" pitchFamily="18" charset="0"/>
              </a:rPr>
              <a:t>, the behavior of the  program will be the same.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990600" y="54102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str1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286000" y="58674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str1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419600" y="54102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str1</a:t>
            </a:r>
          </a:p>
        </p:txBody>
      </p:sp>
      <p:cxnSp>
        <p:nvCxnSpPr>
          <p:cNvPr id="21" name="Straight Connector 20"/>
          <p:cNvCxnSpPr>
            <a:cxnSpLocks noChangeShapeType="1"/>
          </p:cNvCxnSpPr>
          <p:nvPr/>
        </p:nvCxnSpPr>
        <p:spPr bwMode="auto">
          <a:xfrm flipV="1">
            <a:off x="762000" y="5562600"/>
            <a:ext cx="228600" cy="76200"/>
          </a:xfrm>
          <a:prstGeom prst="lin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Connector 22"/>
          <p:cNvCxnSpPr>
            <a:cxnSpLocks noChangeShapeType="1"/>
          </p:cNvCxnSpPr>
          <p:nvPr/>
        </p:nvCxnSpPr>
        <p:spPr bwMode="auto">
          <a:xfrm flipV="1">
            <a:off x="2286000" y="6096000"/>
            <a:ext cx="38100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Connector 24"/>
          <p:cNvCxnSpPr>
            <a:cxnSpLocks noChangeShapeType="1"/>
            <a:endCxn id="19" idx="1"/>
          </p:cNvCxnSpPr>
          <p:nvPr/>
        </p:nvCxnSpPr>
        <p:spPr bwMode="auto">
          <a:xfrm flipV="1">
            <a:off x="4191000" y="5564188"/>
            <a:ext cx="228600" cy="74612"/>
          </a:xfrm>
          <a:prstGeom prst="lin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Connector 27"/>
          <p:cNvCxnSpPr>
            <a:cxnSpLocks noChangeShapeType="1"/>
          </p:cNvCxnSpPr>
          <p:nvPr/>
        </p:nvCxnSpPr>
        <p:spPr bwMode="auto">
          <a:xfrm flipV="1">
            <a:off x="4343400" y="6172200"/>
            <a:ext cx="22860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4267200" y="63246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C00000"/>
                </a:solidFill>
                <a:latin typeface="Times New Roman" panose="02020603050405020304" pitchFamily="18" charset="0"/>
              </a:rPr>
              <a:t>str1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5" grpId="0"/>
      <p:bldP spid="16" grpId="0"/>
      <p:bldP spid="17" grpId="0"/>
      <p:bldP spid="18" grpId="0"/>
      <p:bldP spid="19" grpId="0"/>
      <p:bldP spid="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/>
              <a:t>Passing and Returning String References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81000" y="1143000"/>
            <a:ext cx="75438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public class ReturnString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 public static void main(String[] 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 String str1 = "Dhahran";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 System.out.println(str1);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 str1 = modify(str1);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 System.out.println(str1);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 b="1">
              <a:solidFill>
                <a:srgbClr val="0000CC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public static String modify(String str2){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str2 = "Dammam";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  return str2;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CC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705600" y="2819400"/>
            <a:ext cx="18288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Output: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latin typeface="Courier New" panose="02070309020205020404" pitchFamily="49" charset="0"/>
              </a:rPr>
              <a:t>Dhahran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latin typeface="Courier New" panose="02070309020205020404" pitchFamily="49" charset="0"/>
              </a:rPr>
              <a:t>Dammam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2400"/>
            <a:ext cx="891698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495800" y="6477000"/>
            <a:ext cx="1905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str2 is then destroyed</a:t>
            </a:r>
          </a:p>
        </p:txBody>
      </p:sp>
      <p:cxnSp>
        <p:nvCxnSpPr>
          <p:cNvPr id="8" name="Elbow Connector 7"/>
          <p:cNvCxnSpPr>
            <a:cxnSpLocks noChangeShapeType="1"/>
          </p:cNvCxnSpPr>
          <p:nvPr/>
        </p:nvCxnSpPr>
        <p:spPr bwMode="auto">
          <a:xfrm rot="5400000" flipH="1" flipV="1">
            <a:off x="6210300" y="5981700"/>
            <a:ext cx="838200" cy="457200"/>
          </a:xfrm>
          <a:prstGeom prst="bentConnector3">
            <a:avLst>
              <a:gd name="adj1" fmla="val 412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6962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Array Parameters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66800" y="914400"/>
            <a:ext cx="7848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If we pass a copy of an array reference to a method, the method can modify the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</a:rPr>
              <a:t>   contents of the array.</a:t>
            </a:r>
            <a:endParaRPr lang="en-US" altLang="en-US" sz="18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62000" y="1600200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>
                <a:latin typeface="Times New Roman" panose="02020603050405020304" pitchFamily="18" charset="0"/>
              </a:rPr>
              <a:t> However, the method cannot change the original reference to refer to a new array.</a:t>
            </a:r>
            <a:endParaRPr lang="en-US" altLang="en-US" sz="180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81000" y="2133600"/>
            <a:ext cx="75438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public class CallExample04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public static void main(String[] 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    int[] x = {1, 2, 3, 4, 5};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    System.out.println("Before modification: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    System.out.println("x[1] = " + x[1] + ", x[4] = " + x[4]);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    modify(x);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    System.out.println("After modification: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    System.out.println("x[1] = " + x[1] + ", x[4] = " + x[4]);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public static void modify(int[] array){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	  array[1] = 9;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	  array[4] = 7;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447800" y="5635625"/>
            <a:ext cx="30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371600" y="5562600"/>
            <a:ext cx="2667000" cy="381000"/>
            <a:chOff x="1676400" y="5410200"/>
            <a:chExt cx="2667000" cy="381000"/>
          </a:xfrm>
        </p:grpSpPr>
        <p:sp>
          <p:nvSpPr>
            <p:cNvPr id="33817" name="Rectangle 11"/>
            <p:cNvSpPr>
              <a:spLocks noChangeArrowheads="1"/>
            </p:cNvSpPr>
            <p:nvPr/>
          </p:nvSpPr>
          <p:spPr bwMode="auto">
            <a:xfrm>
              <a:off x="1676400" y="5410200"/>
              <a:ext cx="5334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33818" name="Rectangle 13"/>
            <p:cNvSpPr>
              <a:spLocks noChangeArrowheads="1"/>
            </p:cNvSpPr>
            <p:nvPr/>
          </p:nvSpPr>
          <p:spPr bwMode="auto">
            <a:xfrm>
              <a:off x="2209800" y="5410200"/>
              <a:ext cx="5334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33819" name="Rectangle 14"/>
            <p:cNvSpPr>
              <a:spLocks noChangeArrowheads="1"/>
            </p:cNvSpPr>
            <p:nvPr/>
          </p:nvSpPr>
          <p:spPr bwMode="auto">
            <a:xfrm>
              <a:off x="2743200" y="5410200"/>
              <a:ext cx="5334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33820" name="Rectangle 15"/>
            <p:cNvSpPr>
              <a:spLocks noChangeArrowheads="1"/>
            </p:cNvSpPr>
            <p:nvPr/>
          </p:nvSpPr>
          <p:spPr bwMode="auto">
            <a:xfrm>
              <a:off x="3276600" y="5410200"/>
              <a:ext cx="5334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33821" name="Rectangle 16"/>
            <p:cNvSpPr>
              <a:spLocks noChangeArrowheads="1"/>
            </p:cNvSpPr>
            <p:nvPr/>
          </p:nvSpPr>
          <p:spPr bwMode="auto">
            <a:xfrm>
              <a:off x="3810000" y="5410200"/>
              <a:ext cx="533400" cy="3810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981200" y="5638800"/>
            <a:ext cx="30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2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514600" y="5635625"/>
            <a:ext cx="30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3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048000" y="5635625"/>
            <a:ext cx="30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4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581400" y="5635625"/>
            <a:ext cx="30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5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981200" y="5638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581400" y="5638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04800" y="5562600"/>
            <a:ext cx="30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x</a:t>
            </a:r>
          </a:p>
        </p:txBody>
      </p:sp>
      <p:cxnSp>
        <p:nvCxnSpPr>
          <p:cNvPr id="28" name="Straight Arrow Connector 27"/>
          <p:cNvCxnSpPr>
            <a:cxnSpLocks noChangeShapeType="1"/>
          </p:cNvCxnSpPr>
          <p:nvPr/>
        </p:nvCxnSpPr>
        <p:spPr bwMode="auto">
          <a:xfrm>
            <a:off x="685800" y="5715000"/>
            <a:ext cx="685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81000" y="6172200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array</a:t>
            </a:r>
          </a:p>
        </p:txBody>
      </p:sp>
      <p:cxnSp>
        <p:nvCxnSpPr>
          <p:cNvPr id="31" name="Straight Arrow Connector 30"/>
          <p:cNvCxnSpPr>
            <a:cxnSpLocks noChangeShapeType="1"/>
            <a:stCxn id="29" idx="3"/>
          </p:cNvCxnSpPr>
          <p:nvPr/>
        </p:nvCxnSpPr>
        <p:spPr bwMode="auto">
          <a:xfrm flipV="1">
            <a:off x="990600" y="5867400"/>
            <a:ext cx="381000" cy="4572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1524000" y="5257800"/>
            <a:ext cx="2362200" cy="304800"/>
            <a:chOff x="1524000" y="5257800"/>
            <a:chExt cx="2362200" cy="304800"/>
          </a:xfrm>
        </p:grpSpPr>
        <p:sp>
          <p:nvSpPr>
            <p:cNvPr id="33812" name="TextBox 31"/>
            <p:cNvSpPr txBox="1">
              <a:spLocks noChangeArrowheads="1"/>
            </p:cNvSpPr>
            <p:nvPr/>
          </p:nvSpPr>
          <p:spPr bwMode="auto">
            <a:xfrm>
              <a:off x="1524000" y="5257800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bg2"/>
                  </a:solidFill>
                </a:rPr>
                <a:t>0</a:t>
              </a:r>
            </a:p>
          </p:txBody>
        </p:sp>
        <p:sp>
          <p:nvSpPr>
            <p:cNvPr id="33813" name="TextBox 32"/>
            <p:cNvSpPr txBox="1">
              <a:spLocks noChangeArrowheads="1"/>
            </p:cNvSpPr>
            <p:nvPr/>
          </p:nvSpPr>
          <p:spPr bwMode="auto">
            <a:xfrm>
              <a:off x="1981200" y="5257800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bg2"/>
                  </a:solidFill>
                </a:rPr>
                <a:t>1</a:t>
              </a:r>
            </a:p>
          </p:txBody>
        </p:sp>
        <p:sp>
          <p:nvSpPr>
            <p:cNvPr id="33814" name="TextBox 33"/>
            <p:cNvSpPr txBox="1">
              <a:spLocks noChangeArrowheads="1"/>
            </p:cNvSpPr>
            <p:nvPr/>
          </p:nvSpPr>
          <p:spPr bwMode="auto">
            <a:xfrm>
              <a:off x="2590800" y="5257800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bg2"/>
                  </a:solidFill>
                </a:rPr>
                <a:t>2</a:t>
              </a: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3124200" y="5257800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bg2"/>
                  </a:solidFill>
                </a:rPr>
                <a:t>3</a:t>
              </a:r>
            </a:p>
          </p:txBody>
        </p:sp>
        <p:sp>
          <p:nvSpPr>
            <p:cNvPr id="33816" name="TextBox 35"/>
            <p:cNvSpPr txBox="1">
              <a:spLocks noChangeArrowheads="1"/>
            </p:cNvSpPr>
            <p:nvPr/>
          </p:nvSpPr>
          <p:spPr bwMode="auto">
            <a:xfrm>
              <a:off x="3581400" y="5257800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bg2"/>
                  </a:solidFill>
                </a:rPr>
                <a:t>4</a:t>
              </a:r>
            </a:p>
          </p:txBody>
        </p:sp>
      </p:grp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4419600" y="4724400"/>
            <a:ext cx="4572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Output: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en-US" altLang="en-US" sz="1600" b="1">
                <a:solidFill>
                  <a:schemeClr val="bg2"/>
                </a:solidFill>
                <a:latin typeface="Courier New" panose="02070309020205020404" pitchFamily="49" charset="0"/>
              </a:rPr>
              <a:t>Before modification: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chemeClr val="bg2"/>
                </a:solidFill>
                <a:latin typeface="Courier New" panose="02070309020205020404" pitchFamily="49" charset="0"/>
              </a:rPr>
              <a:t>x[1] = 2, x[4] = 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chemeClr val="bg2"/>
                </a:solidFill>
                <a:latin typeface="Courier New" panose="02070309020205020404" pitchFamily="49" charset="0"/>
              </a:rPr>
              <a:t>After modification: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chemeClr val="bg2"/>
                </a:solidFill>
                <a:latin typeface="Courier New" panose="02070309020205020404" pitchFamily="49" charset="0"/>
              </a:rPr>
              <a:t>x[1] = 9, x[4] = 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9" grpId="0"/>
      <p:bldP spid="19" grpId="1"/>
      <p:bldP spid="20" grpId="0"/>
      <p:bldP spid="21" grpId="0"/>
      <p:bldP spid="22" grpId="0"/>
      <p:bldP spid="22" grpId="1"/>
      <p:bldP spid="23" grpId="0"/>
      <p:bldP spid="25" grpId="0"/>
      <p:bldP spid="26" grpId="0"/>
      <p:bldP spid="29" grpId="0"/>
      <p:bldP spid="3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14313"/>
            <a:ext cx="7696200" cy="623887"/>
          </a:xfrm>
        </p:spPr>
        <p:txBody>
          <a:bodyPr/>
          <a:lstStyle/>
          <a:p>
            <a:pPr eaLnBrk="1" hangingPunct="1"/>
            <a:r>
              <a:rPr lang="en-US" altLang="en-US" smtClean="0"/>
              <a:t>Returning array references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0" y="914400"/>
            <a:ext cx="45720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java.util.Scanner;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 ReturnArrayReference {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0" y="6519863"/>
            <a:ext cx="45720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47800" y="1447800"/>
            <a:ext cx="70866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static double[] readArray()</a:t>
            </a: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Scanner scanner = new Scanner(System.in);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System.out.printf("Enter number of elements: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int size = scanner.nextInt();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n-US" sz="15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 x = new double[size];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for(int index = 0; index &lt; size; index++){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System.out.printf("Enter element x[%d]: ", index);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	x[index] = scanner.nextDouble();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altLang="en-US" sz="15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x;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71600" y="3962400"/>
            <a:ext cx="64008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static void printArray(double[] array){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for(int k = 0; k &lt; array.length; k++)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System.out.printf("%.1f  ", array[k]);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295400" y="5029200"/>
            <a:ext cx="6705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static void main(String[] args)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double[] values;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5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values = readArray();</a:t>
            </a:r>
          </a:p>
          <a:p>
            <a:pPr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System.out.printf("%nThe array is:%n");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printArray(</a:t>
            </a:r>
            <a:r>
              <a:rPr lang="en-US" altLang="en-US" sz="1500" b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values</a:t>
            </a: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0"/>
            <a:ext cx="4648200" cy="715963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Java Program Structure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4725" y="1852613"/>
            <a:ext cx="3403600" cy="3286125"/>
          </a:xfrm>
        </p:spPr>
        <p:txBody>
          <a:bodyPr/>
          <a:lstStyle/>
          <a:p>
            <a:pPr eaLnBrk="1" hangingPunct="1">
              <a:spcAft>
                <a:spcPct val="50000"/>
              </a:spcAft>
            </a:pPr>
            <a:r>
              <a:rPr lang="en-US" altLang="en-US" sz="1600" smtClean="0"/>
              <a:t>A Java program consists of  one or more classes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600" smtClean="0"/>
              <a:t>A Java class consists of one or more methods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600" smtClean="0"/>
              <a:t>A Java method consists of one or more statements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419600" y="1143000"/>
            <a:ext cx="1676400" cy="5105400"/>
          </a:xfrm>
          <a:prstGeom prst="rect">
            <a:avLst/>
          </a:prstGeom>
          <a:solidFill>
            <a:srgbClr val="B2B2B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648200" y="1524000"/>
            <a:ext cx="1219200" cy="12954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solidFill>
                <a:schemeClr val="accent2"/>
              </a:solidFill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5181600" y="4343400"/>
            <a:ext cx="152400" cy="76200"/>
          </a:xfrm>
          <a:prstGeom prst="rect">
            <a:avLst/>
          </a:prstGeom>
          <a:solidFill>
            <a:srgbClr val="12132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181600" y="4495800"/>
            <a:ext cx="152400" cy="76200"/>
          </a:xfrm>
          <a:prstGeom prst="rect">
            <a:avLst/>
          </a:prstGeom>
          <a:solidFill>
            <a:srgbClr val="12132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181600" y="4876800"/>
            <a:ext cx="152400" cy="76200"/>
          </a:xfrm>
          <a:prstGeom prst="rect">
            <a:avLst/>
          </a:prstGeom>
          <a:solidFill>
            <a:srgbClr val="12132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H="1">
            <a:off x="6096000" y="1584325"/>
            <a:ext cx="533400" cy="9207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743700" y="1355725"/>
            <a:ext cx="1943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A Java Program</a:t>
            </a: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 flipV="1">
            <a:off x="5867400" y="2057400"/>
            <a:ext cx="1447800" cy="1219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5867400" y="3200400"/>
            <a:ext cx="15240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 flipH="1">
            <a:off x="5867400" y="3200400"/>
            <a:ext cx="1447800" cy="1676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7629525" y="2819400"/>
            <a:ext cx="965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Java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classes</a:t>
            </a:r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4876800" y="1600200"/>
            <a:ext cx="762000" cy="304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4876800" y="1981200"/>
            <a:ext cx="762000" cy="304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4876800" y="2362200"/>
            <a:ext cx="762000" cy="304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4648200" y="2895600"/>
            <a:ext cx="1219200" cy="12954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solidFill>
                <a:schemeClr val="accent2"/>
              </a:solidFill>
            </a:endParaRPr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4876800" y="2971800"/>
            <a:ext cx="762000" cy="304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4876800" y="3352800"/>
            <a:ext cx="762000" cy="304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4876800" y="3733800"/>
            <a:ext cx="762000" cy="304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4648200" y="4876800"/>
            <a:ext cx="1219200" cy="12954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solidFill>
                <a:schemeClr val="accent2"/>
              </a:solidFill>
            </a:endParaRPr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4876800" y="4953000"/>
            <a:ext cx="762000" cy="304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4876800" y="5334000"/>
            <a:ext cx="762000" cy="304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4876800" y="5715000"/>
            <a:ext cx="762000" cy="304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18" name="Rectangle 26"/>
          <p:cNvSpPr>
            <a:spLocks noChangeArrowheads="1"/>
          </p:cNvSpPr>
          <p:nvPr/>
        </p:nvSpPr>
        <p:spPr bwMode="auto">
          <a:xfrm>
            <a:off x="5181600" y="4648200"/>
            <a:ext cx="152400" cy="76200"/>
          </a:xfrm>
          <a:prstGeom prst="rect">
            <a:avLst/>
          </a:prstGeom>
          <a:solidFill>
            <a:srgbClr val="12132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 flipH="1" flipV="1">
            <a:off x="5410200" y="5105400"/>
            <a:ext cx="12192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 flipH="1">
            <a:off x="5486400" y="5410200"/>
            <a:ext cx="1143000" cy="76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 flipH="1">
            <a:off x="5562600" y="5410200"/>
            <a:ext cx="9906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6934200" y="4953000"/>
            <a:ext cx="1130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Java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Method Overloading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077200" cy="4724400"/>
          </a:xfrm>
        </p:spPr>
        <p:txBody>
          <a:bodyPr/>
          <a:lstStyle/>
          <a:p>
            <a:pPr eaLnBrk="1" hangingPunct="1">
              <a:spcAft>
                <a:spcPct val="30000"/>
              </a:spcAft>
            </a:pPr>
            <a:r>
              <a:rPr lang="en-US" altLang="en-US" sz="1800" smtClean="0"/>
              <a:t>In java the same class can have methods with the same name. Such methods are called overloaded methods.</a:t>
            </a:r>
          </a:p>
          <a:p>
            <a:pPr eaLnBrk="1" hangingPunct="1">
              <a:spcAft>
                <a:spcPct val="30000"/>
              </a:spcAft>
            </a:pPr>
            <a:r>
              <a:rPr lang="en-US" altLang="en-US" sz="1800" smtClean="0"/>
              <a:t>Overloaded methods must differ in the number or type of their arguments. </a:t>
            </a:r>
          </a:p>
          <a:p>
            <a:pPr eaLnBrk="1" hangingPunct="1">
              <a:spcAft>
                <a:spcPct val="30000"/>
              </a:spcAft>
            </a:pPr>
            <a:r>
              <a:rPr lang="en-US" altLang="en-US" sz="1800" smtClean="0"/>
              <a:t>The name of a method together with the number, order, and types  of its arguments are called the method signature. No two methods of the same class must have the same signature.</a:t>
            </a:r>
          </a:p>
          <a:p>
            <a:pPr eaLnBrk="1" hangingPunct="1">
              <a:spcAft>
                <a:spcPct val="30000"/>
              </a:spcAft>
            </a:pPr>
            <a:r>
              <a:rPr lang="en-US" altLang="en-US" sz="1800" smtClean="0"/>
              <a:t>The compiler treats overloaded methods as completely different methods. It knows which one to call by using method signatures.</a:t>
            </a:r>
          </a:p>
          <a:p>
            <a:pPr eaLnBrk="1" hangingPunct="1">
              <a:spcAft>
                <a:spcPct val="30000"/>
              </a:spcAft>
              <a:buFont typeface="Wingdings" panose="05000000000000000000" pitchFamily="2" charset="2"/>
              <a:buNone/>
            </a:pPr>
            <a:endParaRPr lang="en-US" altLang="en-US" sz="1800" b="1" smtClean="0">
              <a:solidFill>
                <a:srgbClr val="CC0099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Method Overloading</a:t>
            </a:r>
          </a:p>
        </p:txBody>
      </p:sp>
      <p:graphicFrame>
        <p:nvGraphicFramePr>
          <p:cNvPr id="36867" name="Object 8"/>
          <p:cNvGraphicFramePr>
            <a:graphicFrameLocks noChangeAspect="1"/>
          </p:cNvGraphicFramePr>
          <p:nvPr>
            <p:ph idx="1"/>
          </p:nvPr>
        </p:nvGraphicFramePr>
        <p:xfrm>
          <a:off x="990600" y="1233488"/>
          <a:ext cx="8001000" cy="562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2" name="Image" r:id="rId3" imgW="8424991" imgH="5921638" progId="">
                  <p:embed/>
                </p:oleObj>
              </mc:Choice>
              <mc:Fallback>
                <p:oleObj name="Image" r:id="rId3" imgW="8424991" imgH="5921638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233488"/>
                        <a:ext cx="8001000" cy="5624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4779" name="Line 11"/>
          <p:cNvSpPr>
            <a:spLocks noChangeShapeType="1"/>
          </p:cNvSpPr>
          <p:nvPr/>
        </p:nvSpPr>
        <p:spPr bwMode="auto">
          <a:xfrm>
            <a:off x="5029200" y="4114800"/>
            <a:ext cx="2133600" cy="762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84780" name="Line 12"/>
          <p:cNvSpPr>
            <a:spLocks noChangeShapeType="1"/>
          </p:cNvSpPr>
          <p:nvPr/>
        </p:nvSpPr>
        <p:spPr bwMode="auto">
          <a:xfrm flipV="1">
            <a:off x="5486400" y="4343400"/>
            <a:ext cx="1524000" cy="5334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84781" name="Line 13"/>
          <p:cNvSpPr>
            <a:spLocks noChangeShapeType="1"/>
          </p:cNvSpPr>
          <p:nvPr/>
        </p:nvSpPr>
        <p:spPr bwMode="auto">
          <a:xfrm flipV="1">
            <a:off x="5410200" y="4495800"/>
            <a:ext cx="1676400" cy="13716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84782" name="Text Box 14"/>
          <p:cNvSpPr txBox="1">
            <a:spLocks noChangeArrowheads="1"/>
          </p:cNvSpPr>
          <p:nvPr/>
        </p:nvSpPr>
        <p:spPr bwMode="auto">
          <a:xfrm>
            <a:off x="7010400" y="3933825"/>
            <a:ext cx="17526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chemeClr val="hlink"/>
                </a:solidFill>
              </a:rPr>
              <a:t>These 3 methods have the same name but different signatures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478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  <p:graphicFrame>
        <p:nvGraphicFramePr>
          <p:cNvPr id="37891" name="Object 6"/>
          <p:cNvGraphicFramePr>
            <a:graphicFrameLocks noChangeAspect="1"/>
          </p:cNvGraphicFramePr>
          <p:nvPr/>
        </p:nvGraphicFramePr>
        <p:xfrm>
          <a:off x="7239000" y="4419600"/>
          <a:ext cx="1905000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3" name="Image" r:id="rId4" imgW="2897282" imgH="2261913" progId="">
                  <p:embed/>
                </p:oleObj>
              </mc:Choice>
              <mc:Fallback>
                <p:oleObj name="Image" r:id="rId4" imgW="2897282" imgH="2261913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1905000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2" name="Text Box 7"/>
          <p:cNvSpPr txBox="1">
            <a:spLocks noChangeArrowheads="1"/>
          </p:cNvSpPr>
          <p:nvPr/>
        </p:nvSpPr>
        <p:spPr bwMode="auto">
          <a:xfrm>
            <a:off x="228600" y="4249738"/>
            <a:ext cx="7086600" cy="116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 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          - read pages 5.1 (261-267)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Write a method that takes as input an integer value and returns the sum of all integers less than that value. For example, if the input is 6, the output is 5+4+3+2+1 = 15. If the input is negative, the output should be -1.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mtClean="0"/>
          </a:p>
          <a:p>
            <a:pPr eaLnBrk="1" hangingPunct="1"/>
            <a:r>
              <a:rPr lang="en-US" altLang="en-US" smtClean="0"/>
              <a:t>Write a method that takes as input an array of integers and returns the average of the values in the array.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Exercises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Write a method  </a:t>
            </a:r>
            <a:r>
              <a:rPr lang="en-US" altLang="en-US" sz="1600" b="1" smtClean="0"/>
              <a:t>public void printTriangleNumbers(int n)  </a:t>
            </a:r>
            <a:r>
              <a:rPr lang="en-US" altLang="en-US" sz="1600" smtClean="0"/>
              <a:t>such that: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The call: printTriangleNumbers(5)  prints the following on the screen: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1 2 3 4 5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1 2 3 4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1 2 3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1 2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600" smtClean="0"/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The call: printTriangleNumbers(6) prints the following on the screen: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1 2 3 4 5 6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1 2 3 4 5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1 2 3 4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1 2 3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1 2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600" smtClean="0"/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The call: printTriangleNumbers(3) prints the following on the screen: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1 2 3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1 2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smtClean="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Exercises</a:t>
            </a:r>
            <a:endParaRPr lang="ar-SA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513" y="1182688"/>
            <a:ext cx="8345487" cy="4760912"/>
          </a:xfrm>
        </p:spPr>
        <p:txBody>
          <a:bodyPr/>
          <a:lstStyle/>
          <a:p>
            <a:r>
              <a:rPr lang="en-US" altLang="en-US" sz="2000" smtClean="0"/>
              <a:t>What is the output of the following program?</a:t>
            </a:r>
            <a:endParaRPr lang="ar-SA" altLang="en-US" sz="200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5800" y="1676400"/>
            <a:ext cx="662940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main(String []args){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int a = 10, b = 20;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System.out.println(m1(a, 2));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b = m2(b / a);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System.out.println("a = "+ a + ",b = " + b);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public static int m1(int a, int b){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a = 2 * m2(a);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return a + b;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public static int m2(int a){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return a % 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Exercises</a:t>
            </a:r>
            <a:endParaRPr lang="ar-SA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2688"/>
            <a:ext cx="7659688" cy="4760912"/>
          </a:xfrm>
        </p:spPr>
        <p:txBody>
          <a:bodyPr/>
          <a:lstStyle/>
          <a:p>
            <a:r>
              <a:rPr lang="en-US" altLang="en-US" sz="2000" smtClean="0"/>
              <a:t>What is the output?</a:t>
            </a:r>
            <a:endParaRPr lang="ar-SA" altLang="en-US" sz="200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5800" y="1600200"/>
            <a:ext cx="7162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main(String []args){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int [] a = {10, 20, 30};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if(m1(a))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  m2(a, 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  m2(a, 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for(int i = 0; i &lt; a.length; i++)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  System.out.println(a[i] + "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public static boolean m1(int [] a){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return a[0] == a[1] / 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m2(int [] a, int b){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  a[b] = 1;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Exercises</a:t>
            </a:r>
            <a:endParaRPr lang="ar-SA" altLang="en-US" smtClean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93713" y="1143000"/>
            <a:ext cx="7659687" cy="4760913"/>
          </a:xfrm>
        </p:spPr>
        <p:txBody>
          <a:bodyPr/>
          <a:lstStyle/>
          <a:p>
            <a:r>
              <a:rPr lang="en-US" altLang="en-US" sz="2000" smtClean="0"/>
              <a:t>What is the output?</a:t>
            </a:r>
            <a:endParaRPr lang="ar-SA" altLang="en-US" sz="200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0" y="1620838"/>
            <a:ext cx="6629400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main(String []args){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int a = 5, b = 3;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double c = 4.5, d = 6;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System.out.println(sub(a, b));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System.out.println(sub(d, c));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System.out.println(sub(d, b*1.0));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public static int sub(int x, int y){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y--;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return x - 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public static double sub(double x, double y){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return x - 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is a method</a:t>
            </a:r>
            <a:r>
              <a:rPr lang="en-US" altLang="en-US" smtClean="0">
                <a:latin typeface="Arial" panose="020B0604020202020204" pitchFamily="34" charset="0"/>
              </a:rPr>
              <a:t>?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77200" cy="44958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A Java application program consists of one or more classes.</a:t>
            </a:r>
          </a:p>
          <a:p>
            <a:pPr eaLnBrk="1" hangingPunct="1"/>
            <a:endParaRPr lang="en-US" altLang="en-US" sz="1000" smtClean="0"/>
          </a:p>
          <a:p>
            <a:pPr eaLnBrk="1" hangingPunct="1"/>
            <a:r>
              <a:rPr lang="en-US" altLang="en-US" sz="2000" smtClean="0"/>
              <a:t>Each class has one or more methods</a:t>
            </a:r>
          </a:p>
          <a:p>
            <a:pPr eaLnBrk="1" hangingPunct="1"/>
            <a:endParaRPr lang="en-US" altLang="en-US" sz="1000" smtClean="0"/>
          </a:p>
          <a:p>
            <a:pPr eaLnBrk="1" hangingPunct="1"/>
            <a:r>
              <a:rPr lang="en-US" altLang="en-US" sz="2000" smtClean="0"/>
              <a:t>Each method consists of one or more statements</a:t>
            </a:r>
          </a:p>
          <a:p>
            <a:pPr eaLnBrk="1" hangingPunct="1"/>
            <a:endParaRPr lang="en-US" altLang="en-US" sz="800" smtClean="0"/>
          </a:p>
          <a:p>
            <a:pPr eaLnBrk="1" hangingPunct="1"/>
            <a:r>
              <a:rPr lang="en-US" altLang="en-US" sz="2000" smtClean="0"/>
              <a:t>Each method has a name. </a:t>
            </a:r>
          </a:p>
          <a:p>
            <a:pPr eaLnBrk="1" hangingPunct="1"/>
            <a:endParaRPr lang="en-US" altLang="en-US" sz="1000" smtClean="0"/>
          </a:p>
          <a:p>
            <a:pPr eaLnBrk="1" hangingPunct="1"/>
            <a:r>
              <a:rPr lang="en-US" altLang="en-US" sz="2000" smtClean="0"/>
              <a:t>One of the methods must be called </a:t>
            </a:r>
            <a:r>
              <a:rPr lang="en-US" altLang="en-US" sz="2000" b="1" smtClean="0">
                <a:solidFill>
                  <a:schemeClr val="hlink"/>
                </a:solidFill>
              </a:rPr>
              <a:t>main</a:t>
            </a:r>
          </a:p>
          <a:p>
            <a:pPr eaLnBrk="1" hangingPunct="1"/>
            <a:endParaRPr lang="en-US" altLang="en-US" sz="2000" b="1" smtClean="0">
              <a:solidFill>
                <a:schemeClr val="hlink"/>
              </a:solidFill>
            </a:endParaRPr>
          </a:p>
          <a:p>
            <a:pPr lvl="1" eaLnBrk="1" hangingPunct="1"/>
            <a:r>
              <a:rPr lang="en-US" altLang="en-US" sz="1800" smtClean="0"/>
              <a:t>When a Java application program is run, the </a:t>
            </a:r>
            <a:r>
              <a:rPr lang="en-US" altLang="en-US" sz="1800" i="1" smtClean="0"/>
              <a:t>run-time system</a:t>
            </a:r>
            <a:r>
              <a:rPr lang="en-US" altLang="en-US" sz="1800" smtClean="0"/>
              <a:t> automatically invokes the method named </a:t>
            </a:r>
            <a:r>
              <a:rPr lang="en-US" altLang="en-US" sz="1800" b="1" smtClean="0">
                <a:solidFill>
                  <a:srgbClr val="034CA1"/>
                </a:solidFill>
                <a:latin typeface="Courier New" panose="02070309020205020404" pitchFamily="49" charset="0"/>
              </a:rPr>
              <a:t>main</a:t>
            </a:r>
          </a:p>
          <a:p>
            <a:pPr lvl="1" eaLnBrk="1" hangingPunct="1"/>
            <a:endParaRPr lang="en-US" altLang="en-US" sz="800" smtClean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altLang="en-US" sz="1800" smtClean="0"/>
              <a:t>All Java application programs start with the </a:t>
            </a:r>
            <a:r>
              <a:rPr lang="en-US" altLang="en-US" sz="1800" b="1" smtClean="0">
                <a:solidFill>
                  <a:srgbClr val="034CA1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800" smtClean="0"/>
              <a:t> method</a:t>
            </a:r>
            <a:endParaRPr lang="en-US" altLang="en-US" sz="1800" b="1" smtClean="0">
              <a:solidFill>
                <a:schemeClr val="hlink"/>
              </a:solidFill>
            </a:endParaRPr>
          </a:p>
          <a:p>
            <a:pPr lvl="1" eaLnBrk="1" hangingPunct="1"/>
            <a:endParaRPr lang="en-US" altLang="en-US" sz="800" b="1" smtClean="0">
              <a:solidFill>
                <a:schemeClr val="hlink"/>
              </a:solidFill>
            </a:endParaRPr>
          </a:p>
          <a:p>
            <a:pPr eaLnBrk="1" hangingPunct="1"/>
            <a:endParaRPr lang="en-US" altLang="en-US" sz="800" b="1" smtClean="0">
              <a:solidFill>
                <a:schemeClr val="hlink"/>
              </a:solidFill>
            </a:endParaRP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1000" b="1" smtClean="0">
              <a:solidFill>
                <a:schemeClr val="hlink"/>
              </a:solidFill>
            </a:endParaRPr>
          </a:p>
          <a:p>
            <a:pPr eaLnBrk="1" hangingPunct="1"/>
            <a:endParaRPr lang="en-US" altLang="en-US" sz="1000" smtClean="0"/>
          </a:p>
          <a:p>
            <a:pPr eaLnBrk="1" hangingPunct="1"/>
            <a:endParaRPr lang="en-US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is a method</a:t>
            </a:r>
            <a:r>
              <a:rPr lang="en-US" altLang="en-US" smtClean="0">
                <a:latin typeface="Arial" panose="020B0604020202020204" pitchFamily="34" charset="0"/>
              </a:rPr>
              <a:t>?</a:t>
            </a:r>
            <a:endParaRPr lang="en-US" alt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659688" cy="3276600"/>
          </a:xfrm>
        </p:spPr>
        <p:txBody>
          <a:bodyPr/>
          <a:lstStyle/>
          <a:p>
            <a:pPr lvl="2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1800" smtClean="0">
                <a:latin typeface="Comic Sans MS" panose="030F0702030302020204" pitchFamily="66" charset="0"/>
              </a:rPr>
              <a:t>public class class-name {</a:t>
            </a:r>
            <a:endParaRPr lang="en-US" altLang="en-US" sz="2000" smtClean="0">
              <a:latin typeface="Comic Sans MS" panose="030F0702030302020204" pitchFamily="66" charset="0"/>
            </a:endParaRPr>
          </a:p>
          <a:p>
            <a:pPr lvl="3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1600" smtClean="0">
                <a:latin typeface="Comic Sans MS" panose="030F0702030302020204" pitchFamily="66" charset="0"/>
              </a:rPr>
              <a:t>  method1</a:t>
            </a:r>
          </a:p>
          <a:p>
            <a:pPr lvl="3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1600" smtClean="0">
                <a:latin typeface="Comic Sans MS" panose="030F0702030302020204" pitchFamily="66" charset="0"/>
              </a:rPr>
              <a:t>  method 2</a:t>
            </a:r>
          </a:p>
          <a:p>
            <a:pPr lvl="3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1600" smtClean="0">
                <a:latin typeface="Comic Sans MS" panose="030F0702030302020204" pitchFamily="66" charset="0"/>
              </a:rPr>
              <a:t>  method 3</a:t>
            </a:r>
          </a:p>
          <a:p>
            <a:pPr lvl="3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1600" smtClean="0">
                <a:latin typeface="Comic Sans MS" panose="030F0702030302020204" pitchFamily="66" charset="0"/>
              </a:rPr>
              <a:t>   </a:t>
            </a:r>
            <a:r>
              <a:rPr lang="en-US" altLang="en-US" sz="1600" smtClean="0">
                <a:latin typeface="Arial" panose="020B0604020202020204" pitchFamily="34" charset="0"/>
              </a:rPr>
              <a:t>…</a:t>
            </a:r>
            <a:endParaRPr lang="en-US" altLang="en-US" sz="1600" smtClean="0">
              <a:latin typeface="Comic Sans MS" panose="030F0702030302020204" pitchFamily="66" charset="0"/>
            </a:endParaRPr>
          </a:p>
          <a:p>
            <a:pPr lvl="3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1600" smtClean="0">
                <a:latin typeface="Comic Sans MS" panose="030F0702030302020204" pitchFamily="66" charset="0"/>
              </a:rPr>
              <a:t>   </a:t>
            </a:r>
            <a:r>
              <a:rPr lang="en-US" altLang="en-US" sz="1600" smtClean="0">
                <a:latin typeface="Arial" panose="020B0604020202020204" pitchFamily="34" charset="0"/>
              </a:rPr>
              <a:t>…</a:t>
            </a:r>
            <a:endParaRPr lang="en-US" altLang="en-US" sz="1600" smtClean="0">
              <a:latin typeface="Comic Sans MS" panose="030F0702030302020204" pitchFamily="66" charset="0"/>
            </a:endParaRPr>
          </a:p>
          <a:p>
            <a:pPr lvl="3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1600" smtClean="0">
                <a:latin typeface="Comic Sans MS" panose="030F0702030302020204" pitchFamily="66" charset="0"/>
              </a:rPr>
              <a:t>  method n</a:t>
            </a:r>
          </a:p>
          <a:p>
            <a:pPr lvl="2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en-US" sz="1800" smtClean="0">
                <a:latin typeface="Comic Sans MS" panose="030F0702030302020204" pitchFamily="66" charset="0"/>
              </a:rPr>
              <a:t>}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0" y="4419600"/>
            <a:ext cx="8458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Note: </a:t>
            </a:r>
          </a:p>
          <a:p>
            <a:pPr lvl="1"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Methods may appear in any order in a class. The order of method execution may be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Tx/>
              <a:buNone/>
            </a:pPr>
            <a:r>
              <a:rPr lang="en-US" altLang="en-US" sz="1600"/>
              <a:t>          different from the order in which methods appear in a class.</a:t>
            </a:r>
          </a:p>
          <a:p>
            <a:pPr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endParaRPr lang="en-US" altLang="en-US" sz="1600"/>
          </a:p>
          <a:p>
            <a:pPr lvl="1" eaLnBrk="1" hangingPunct="1">
              <a:spcBef>
                <a:spcPct val="0"/>
              </a:spcBef>
              <a:buClr>
                <a:srgbClr val="0066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600"/>
              <a:t>  In Java, a method cannot be nested inside another method.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152400"/>
            <a:ext cx="5638800" cy="563563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Example of a Java Program</a:t>
            </a: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1905000" y="2428875"/>
          <a:ext cx="6378575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Image" r:id="rId3" imgW="4930462" imgH="1715496" progId="">
                  <p:embed/>
                </p:oleObj>
              </mc:Choice>
              <mc:Fallback>
                <p:oleObj name="Image" r:id="rId3" imgW="4930462" imgH="1715496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428875"/>
                        <a:ext cx="6378575" cy="221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152400"/>
            <a:ext cx="5638800" cy="563563"/>
          </a:xfrm>
        </p:spPr>
        <p:txBody>
          <a:bodyPr/>
          <a:lstStyle/>
          <a:p>
            <a:pPr eaLnBrk="1" hangingPunct="1"/>
            <a:r>
              <a:rPr lang="en-US" altLang="en-US" sz="2800" smtClean="0"/>
              <a:t>Example of a Java Program</a:t>
            </a: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1905000" y="2428875"/>
          <a:ext cx="6378575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Image" r:id="rId3" imgW="4930462" imgH="1715496" progId="">
                  <p:embed/>
                </p:oleObj>
              </mc:Choice>
              <mc:Fallback>
                <p:oleObj name="Image" r:id="rId3" imgW="4930462" imgH="1715496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428875"/>
                        <a:ext cx="6378575" cy="221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724400" y="1524000"/>
            <a:ext cx="1981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Class name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7086600" y="1676400"/>
            <a:ext cx="1600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Main method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7467600" y="48768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Instruction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85800" y="3352800"/>
            <a:ext cx="1447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>
                <a:latin typeface="Arial" panose="020B0604020202020204" pitchFamily="34" charset="0"/>
              </a:rPr>
              <a:t>Class body</a:t>
            </a: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H="1">
            <a:off x="4953000" y="19050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H="1">
            <a:off x="6705600" y="1981200"/>
            <a:ext cx="838200" cy="1066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H="1" flipV="1">
            <a:off x="6629400" y="3962400"/>
            <a:ext cx="1066800" cy="838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3810000" y="2514600"/>
            <a:ext cx="1905000" cy="381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2362200" y="3048000"/>
            <a:ext cx="5638800" cy="1143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3048000" y="3581400"/>
            <a:ext cx="4724400" cy="381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2302" name="AutoShape 14"/>
          <p:cNvSpPr>
            <a:spLocks/>
          </p:cNvSpPr>
          <p:nvPr/>
        </p:nvSpPr>
        <p:spPr bwMode="auto">
          <a:xfrm>
            <a:off x="1981200" y="2819400"/>
            <a:ext cx="76200" cy="1600200"/>
          </a:xfrm>
          <a:prstGeom prst="leftBracket">
            <a:avLst>
              <a:gd name="adj" fmla="val 175000"/>
            </a:avLst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Why methods?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659688" cy="4760913"/>
          </a:xfrm>
        </p:spPr>
        <p:txBody>
          <a:bodyPr/>
          <a:lstStyle/>
          <a:p>
            <a:pPr eaLnBrk="1" hangingPunct="1"/>
            <a:r>
              <a:rPr lang="en-US" altLang="en-US" smtClean="0"/>
              <a:t>Write a program that computes the factorial (n!) of 6 then the factorial of 3, then the factorial of 10.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828800"/>
            <a:ext cx="56388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Why methods?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Write a program that computes the factorial (n!) of 6 then the factorial of 3, then the factorial of 10.</a:t>
            </a:r>
          </a:p>
        </p:txBody>
      </p:sp>
      <p:graphicFrame>
        <p:nvGraphicFramePr>
          <p:cNvPr id="14340" name="Object 5"/>
          <p:cNvGraphicFramePr>
            <a:graphicFrameLocks noChangeAspect="1"/>
          </p:cNvGraphicFramePr>
          <p:nvPr>
            <p:ph sz="half" idx="4294967295"/>
          </p:nvPr>
        </p:nvGraphicFramePr>
        <p:xfrm>
          <a:off x="1676400" y="2286000"/>
          <a:ext cx="6477000" cy="413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Image" r:id="rId3" imgW="7484645" imgH="4777974" progId="">
                  <p:embed/>
                </p:oleObj>
              </mc:Choice>
              <mc:Fallback>
                <p:oleObj name="Image" r:id="rId3" imgW="7484645" imgH="4777974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286000"/>
                        <a:ext cx="6477000" cy="4135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9175" name="Oval 7"/>
          <p:cNvSpPr>
            <a:spLocks noChangeArrowheads="1"/>
          </p:cNvSpPr>
          <p:nvPr/>
        </p:nvSpPr>
        <p:spPr bwMode="auto">
          <a:xfrm>
            <a:off x="6553200" y="3276600"/>
            <a:ext cx="1143000" cy="3810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59176" name="Line 8"/>
          <p:cNvSpPr>
            <a:spLocks noChangeShapeType="1"/>
          </p:cNvSpPr>
          <p:nvPr/>
        </p:nvSpPr>
        <p:spPr bwMode="auto">
          <a:xfrm flipV="1">
            <a:off x="7315200" y="2743200"/>
            <a:ext cx="457200" cy="533400"/>
          </a:xfrm>
          <a:prstGeom prst="line">
            <a:avLst/>
          </a:prstGeom>
          <a:noFill/>
          <a:ln w="952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59177" name="Text Box 9"/>
          <p:cNvSpPr txBox="1">
            <a:spLocks noChangeArrowheads="1"/>
          </p:cNvSpPr>
          <p:nvPr/>
        </p:nvSpPr>
        <p:spPr bwMode="auto">
          <a:xfrm>
            <a:off x="7543800" y="220980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Method invocation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09600" y="4724400"/>
            <a:ext cx="1447800" cy="1524000"/>
            <a:chOff x="384" y="2976"/>
            <a:chExt cx="912" cy="960"/>
          </a:xfrm>
        </p:grpSpPr>
        <p:sp>
          <p:nvSpPr>
            <p:cNvPr id="14354" name="AutoShape 10"/>
            <p:cNvSpPr>
              <a:spLocks/>
            </p:cNvSpPr>
            <p:nvPr/>
          </p:nvSpPr>
          <p:spPr bwMode="auto">
            <a:xfrm>
              <a:off x="1248" y="2976"/>
              <a:ext cx="48" cy="960"/>
            </a:xfrm>
            <a:prstGeom prst="leftBracket">
              <a:avLst>
                <a:gd name="adj" fmla="val 166667"/>
              </a:avLst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4355" name="Text Box 11"/>
            <p:cNvSpPr txBox="1">
              <a:spLocks noChangeArrowheads="1"/>
            </p:cNvSpPr>
            <p:nvPr/>
          </p:nvSpPr>
          <p:spPr bwMode="auto">
            <a:xfrm>
              <a:off x="384" y="3168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/>
                <a:t>Method definition</a:t>
              </a:r>
            </a:p>
          </p:txBody>
        </p:sp>
      </p:grpSp>
      <p:sp>
        <p:nvSpPr>
          <p:cNvPr id="1159180" name="Oval 12"/>
          <p:cNvSpPr>
            <a:spLocks noChangeArrowheads="1"/>
          </p:cNvSpPr>
          <p:nvPr/>
        </p:nvSpPr>
        <p:spPr bwMode="auto">
          <a:xfrm>
            <a:off x="2286000" y="5715000"/>
            <a:ext cx="1143000" cy="3810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59181" name="Line 13"/>
          <p:cNvSpPr>
            <a:spLocks noChangeShapeType="1"/>
          </p:cNvSpPr>
          <p:nvPr/>
        </p:nvSpPr>
        <p:spPr bwMode="auto">
          <a:xfrm>
            <a:off x="3352800" y="6019800"/>
            <a:ext cx="990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59182" name="Text Box 14"/>
          <p:cNvSpPr txBox="1">
            <a:spLocks noChangeArrowheads="1"/>
          </p:cNvSpPr>
          <p:nvPr/>
        </p:nvSpPr>
        <p:spPr bwMode="auto">
          <a:xfrm>
            <a:off x="3886200" y="5911850"/>
            <a:ext cx="1676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Return instruction</a:t>
            </a:r>
          </a:p>
        </p:txBody>
      </p:sp>
      <p:sp>
        <p:nvSpPr>
          <p:cNvPr id="1159183" name="Oval 15"/>
          <p:cNvSpPr>
            <a:spLocks noChangeArrowheads="1"/>
          </p:cNvSpPr>
          <p:nvPr/>
        </p:nvSpPr>
        <p:spPr bwMode="auto">
          <a:xfrm>
            <a:off x="4572000" y="4648200"/>
            <a:ext cx="533400" cy="3810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59184" name="Line 16"/>
          <p:cNvSpPr>
            <a:spLocks noChangeShapeType="1"/>
          </p:cNvSpPr>
          <p:nvPr/>
        </p:nvSpPr>
        <p:spPr bwMode="auto">
          <a:xfrm>
            <a:off x="5029200" y="4876800"/>
            <a:ext cx="10668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59185" name="Text Box 17"/>
          <p:cNvSpPr txBox="1">
            <a:spLocks noChangeArrowheads="1"/>
          </p:cNvSpPr>
          <p:nvPr/>
        </p:nvSpPr>
        <p:spPr bwMode="auto">
          <a:xfrm>
            <a:off x="5867400" y="49530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Method parameter</a:t>
            </a:r>
          </a:p>
        </p:txBody>
      </p:sp>
      <p:sp>
        <p:nvSpPr>
          <p:cNvPr id="1159186" name="Oval 18"/>
          <p:cNvSpPr>
            <a:spLocks noChangeArrowheads="1"/>
          </p:cNvSpPr>
          <p:nvPr/>
        </p:nvSpPr>
        <p:spPr bwMode="auto">
          <a:xfrm>
            <a:off x="3352800" y="4724400"/>
            <a:ext cx="381000" cy="304800"/>
          </a:xfrm>
          <a:prstGeom prst="ellipse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59187" name="Line 19"/>
          <p:cNvSpPr>
            <a:spLocks noChangeShapeType="1"/>
          </p:cNvSpPr>
          <p:nvPr/>
        </p:nvSpPr>
        <p:spPr bwMode="auto">
          <a:xfrm flipH="1" flipV="1">
            <a:off x="1447800" y="4495800"/>
            <a:ext cx="1981200" cy="228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59188" name="Text Box 20"/>
          <p:cNvSpPr txBox="1">
            <a:spLocks noChangeArrowheads="1"/>
          </p:cNvSpPr>
          <p:nvPr/>
        </p:nvSpPr>
        <p:spPr bwMode="auto">
          <a:xfrm>
            <a:off x="533400" y="4114800"/>
            <a:ext cx="1143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/>
              <a:t>Return 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9175" grpId="0" animBg="1"/>
      <p:bldP spid="1159177" grpId="0"/>
      <p:bldP spid="1159180" grpId="0" animBg="1"/>
      <p:bldP spid="1159182" grpId="0"/>
      <p:bldP spid="1159183" grpId="0" animBg="1"/>
      <p:bldP spid="1159185" grpId="0"/>
      <p:bldP spid="1159186" grpId="0" animBg="1"/>
      <p:bldP spid="1159188" grpId="0"/>
    </p:bld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pitchFamily="34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10011</TotalTime>
  <Words>2706</Words>
  <Application>Microsoft Office PowerPoint</Application>
  <PresentationFormat>On-screen Show (4:3)</PresentationFormat>
  <Paragraphs>458</Paragraphs>
  <Slides>37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Tahoma</vt:lpstr>
      <vt:lpstr>Arial</vt:lpstr>
      <vt:lpstr>Wingdings</vt:lpstr>
      <vt:lpstr>Times New Roman</vt:lpstr>
      <vt:lpstr>Courier New</vt:lpstr>
      <vt:lpstr>Comic Sans MS</vt:lpstr>
      <vt:lpstr>Times-Roman</vt:lpstr>
      <vt:lpstr>Times-Bold</vt:lpstr>
      <vt:lpstr>Helvetica</vt:lpstr>
      <vt:lpstr>Symbol</vt:lpstr>
      <vt:lpstr>1_Blends</vt:lpstr>
      <vt:lpstr>Image</vt:lpstr>
      <vt:lpstr>PowerPoint Presentation</vt:lpstr>
      <vt:lpstr>Static methods</vt:lpstr>
      <vt:lpstr>Java Program Structure</vt:lpstr>
      <vt:lpstr>What is a method?</vt:lpstr>
      <vt:lpstr>What is a method?</vt:lpstr>
      <vt:lpstr>Example of a Java Program</vt:lpstr>
      <vt:lpstr>Example of a Java Program</vt:lpstr>
      <vt:lpstr>Why methods?</vt:lpstr>
      <vt:lpstr>Why methods?</vt:lpstr>
      <vt:lpstr>Method Structure</vt:lpstr>
      <vt:lpstr>Invoking a static method</vt:lpstr>
      <vt:lpstr>return Statement </vt:lpstr>
      <vt:lpstr>return Statement</vt:lpstr>
      <vt:lpstr>Handling invalid arguments</vt:lpstr>
      <vt:lpstr>Handling invalid arguments</vt:lpstr>
      <vt:lpstr>Local Variables</vt:lpstr>
      <vt:lpstr>Local Variables</vt:lpstr>
      <vt:lpstr>Scope of Local Variables</vt:lpstr>
      <vt:lpstr>Scope of Local Variables</vt:lpstr>
      <vt:lpstr>Method Parameters</vt:lpstr>
      <vt:lpstr>Method Parameters</vt:lpstr>
      <vt:lpstr>Method Parameters</vt:lpstr>
      <vt:lpstr>Method Parameters</vt:lpstr>
      <vt:lpstr>Method Parameters </vt:lpstr>
      <vt:lpstr>Passing primitive values</vt:lpstr>
      <vt:lpstr>Passing and Returning String References</vt:lpstr>
      <vt:lpstr>Passing and Returning String References</vt:lpstr>
      <vt:lpstr>Array Parameters</vt:lpstr>
      <vt:lpstr>Returning array references</vt:lpstr>
      <vt:lpstr>Method Overloading</vt:lpstr>
      <vt:lpstr>Method Overloading</vt:lpstr>
      <vt:lpstr>PowerPoint Presentation</vt:lpstr>
      <vt:lpstr>Exercises</vt:lpstr>
      <vt:lpstr>Exercises</vt:lpstr>
      <vt:lpstr>Exercises</vt:lpstr>
      <vt:lpstr>Exercises</vt:lpstr>
      <vt:lpstr>Exercises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Mohammad Alshayeb</dc:creator>
  <cp:lastModifiedBy>Mohammad Alshayeb</cp:lastModifiedBy>
  <cp:revision>401</cp:revision>
  <cp:lastPrinted>1999-09-10T20:38:56Z</cp:lastPrinted>
  <dcterms:created xsi:type="dcterms:W3CDTF">1998-06-19T04:38:52Z</dcterms:created>
  <dcterms:modified xsi:type="dcterms:W3CDTF">2018-07-23T07:15:38Z</dcterms:modified>
</cp:coreProperties>
</file>